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72" r:id="rId2"/>
    <p:sldId id="273" r:id="rId3"/>
    <p:sldId id="264" r:id="rId4"/>
    <p:sldId id="256" r:id="rId5"/>
    <p:sldId id="263" r:id="rId6"/>
    <p:sldId id="266" r:id="rId7"/>
    <p:sldId id="265" r:id="rId8"/>
    <p:sldId id="258" r:id="rId9"/>
    <p:sldId id="267" r:id="rId10"/>
    <p:sldId id="259" r:id="rId11"/>
    <p:sldId id="269" r:id="rId12"/>
    <p:sldId id="260" r:id="rId13"/>
    <p:sldId id="262" r:id="rId14"/>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782"/>
    <a:srgbClr val="274472"/>
    <a:srgbClr val="0C57AE"/>
    <a:srgbClr val="145985"/>
    <a:srgbClr val="247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94722" autoAdjust="0"/>
  </p:normalViewPr>
  <p:slideViewPr>
    <p:cSldViewPr snapToGrid="0">
      <p:cViewPr varScale="1">
        <p:scale>
          <a:sx n="63" d="100"/>
          <a:sy n="63" d="100"/>
        </p:scale>
        <p:origin x="1620"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31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1C0C4B-7F78-AAF1-2EE8-ED33806BB22C}"/>
              </a:ext>
            </a:extLst>
          </p:cNvPr>
          <p:cNvSpPr>
            <a:spLocks noGrp="1"/>
          </p:cNvSpPr>
          <p:nvPr>
            <p:ph type="hdr" sz="quarter"/>
          </p:nvPr>
        </p:nvSpPr>
        <p:spPr>
          <a:xfrm>
            <a:off x="0" y="3"/>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67A186-48E9-63BA-5DA8-8247E53889B0}"/>
              </a:ext>
            </a:extLst>
          </p:cNvPr>
          <p:cNvSpPr>
            <a:spLocks noGrp="1"/>
          </p:cNvSpPr>
          <p:nvPr>
            <p:ph type="dt" sz="quarter" idx="1"/>
          </p:nvPr>
        </p:nvSpPr>
        <p:spPr>
          <a:xfrm>
            <a:off x="5265809" y="3"/>
            <a:ext cx="4028440" cy="351737"/>
          </a:xfrm>
          <a:prstGeom prst="rect">
            <a:avLst/>
          </a:prstGeom>
        </p:spPr>
        <p:txBody>
          <a:bodyPr vert="horz" lIns="93177" tIns="46589" rIns="93177" bIns="46589" rtlCol="0"/>
          <a:lstStyle>
            <a:lvl1pPr algn="r">
              <a:defRPr sz="1200"/>
            </a:lvl1pPr>
          </a:lstStyle>
          <a:p>
            <a:fld id="{2123FA72-2949-45C9-8F92-5983FF29AD56}" type="datetimeFigureOut">
              <a:rPr lang="en-US" smtClean="0"/>
              <a:t>10/21/2022</a:t>
            </a:fld>
            <a:endParaRPr lang="en-US" dirty="0"/>
          </a:p>
        </p:txBody>
      </p:sp>
      <p:sp>
        <p:nvSpPr>
          <p:cNvPr id="4" name="Footer Placeholder 3">
            <a:extLst>
              <a:ext uri="{FF2B5EF4-FFF2-40B4-BE49-F238E27FC236}">
                <a16:creationId xmlns:a16="http://schemas.microsoft.com/office/drawing/2014/main" id="{FE098B51-1A6D-1A9A-7C9B-6A3D1BB0DE46}"/>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9144CC-3021-5E3F-18D3-3734BC0D492C}"/>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D6725A8-4342-406D-B230-85B6FC35C5F8}" type="slidenum">
              <a:rPr lang="en-US" smtClean="0"/>
              <a:t>‹#›</a:t>
            </a:fld>
            <a:endParaRPr lang="en-US" dirty="0"/>
          </a:p>
        </p:txBody>
      </p:sp>
    </p:spTree>
    <p:extLst>
      <p:ext uri="{BB962C8B-B14F-4D97-AF65-F5344CB8AC3E}">
        <p14:creationId xmlns:p14="http://schemas.microsoft.com/office/powerpoint/2010/main" val="3857859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A1AAE6E-0C62-4B91-B8D8-25C8A999D424}" type="datetimeFigureOut">
              <a:rPr lang="en-US" smtClean="0"/>
              <a:t>10/21/2022</a:t>
            </a:fld>
            <a:endParaRPr lang="en-US" dirty="0"/>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9FB51D8-D0FF-42D9-B811-2813DB88E372}" type="slidenum">
              <a:rPr lang="en-US" smtClean="0"/>
              <a:t>‹#›</a:t>
            </a:fld>
            <a:endParaRPr lang="en-US" dirty="0"/>
          </a:p>
        </p:txBody>
      </p:sp>
    </p:spTree>
    <p:extLst>
      <p:ext uri="{BB962C8B-B14F-4D97-AF65-F5344CB8AC3E}">
        <p14:creationId xmlns:p14="http://schemas.microsoft.com/office/powerpoint/2010/main" val="3076840940"/>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76300"/>
            <a:ext cx="3060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B51D8-D0FF-42D9-B811-2813DB88E372}" type="slidenum">
              <a:rPr lang="en-US" smtClean="0"/>
              <a:t>12</a:t>
            </a:fld>
            <a:endParaRPr lang="en-US" dirty="0"/>
          </a:p>
        </p:txBody>
      </p:sp>
    </p:spTree>
    <p:extLst>
      <p:ext uri="{BB962C8B-B14F-4D97-AF65-F5344CB8AC3E}">
        <p14:creationId xmlns:p14="http://schemas.microsoft.com/office/powerpoint/2010/main" val="384510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98418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239300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84079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146627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314374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344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558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142479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105942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173501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9E7BCD1-E294-40A0-A038-531F191920B4}"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966A4-7DFE-49B8-9948-67E8C093FFB2}" type="slidenum">
              <a:rPr lang="en-US" smtClean="0"/>
              <a:t>‹#›</a:t>
            </a:fld>
            <a:endParaRPr lang="en-US" dirty="0"/>
          </a:p>
        </p:txBody>
      </p:sp>
    </p:spTree>
    <p:extLst>
      <p:ext uri="{BB962C8B-B14F-4D97-AF65-F5344CB8AC3E}">
        <p14:creationId xmlns:p14="http://schemas.microsoft.com/office/powerpoint/2010/main" val="72795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69E7BCD1-E294-40A0-A038-531F191920B4}" type="datetimeFigureOut">
              <a:rPr lang="en-US" smtClean="0"/>
              <a:t>10/21/2022</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12966A4-7DFE-49B8-9948-67E8C093FFB2}" type="slidenum">
              <a:rPr lang="en-US" smtClean="0"/>
              <a:t>‹#›</a:t>
            </a:fld>
            <a:endParaRPr lang="en-US" dirty="0"/>
          </a:p>
        </p:txBody>
      </p:sp>
    </p:spTree>
    <p:extLst>
      <p:ext uri="{BB962C8B-B14F-4D97-AF65-F5344CB8AC3E}">
        <p14:creationId xmlns:p14="http://schemas.microsoft.com/office/powerpoint/2010/main" val="1499643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cg.org/docs/2023SalaryGuideFinal.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greene@accg.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2" y="7424458"/>
            <a:ext cx="10058402"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541DEA91-0483-8745-6A34-61FA2C11F465}"/>
              </a:ext>
            </a:extLst>
          </p:cNvPr>
          <p:cNvSpPr txBox="1"/>
          <p:nvPr/>
        </p:nvSpPr>
        <p:spPr>
          <a:xfrm>
            <a:off x="142302" y="1274839"/>
            <a:ext cx="9227475" cy="5447645"/>
          </a:xfrm>
          <a:prstGeom prst="rect">
            <a:avLst/>
          </a:prstGeom>
          <a:noFill/>
        </p:spPr>
        <p:txBody>
          <a:bodyPr wrap="square" rtlCol="0">
            <a:spAutoFit/>
          </a:bodyPr>
          <a:lstStyle/>
          <a:p>
            <a:r>
              <a:rPr lang="en-US" sz="2400" b="1" u="sng" dirty="0">
                <a:latin typeface="+mj-lt"/>
              </a:rPr>
              <a:t>Introduction</a:t>
            </a:r>
            <a:r>
              <a:rPr lang="en-US" sz="2400" u="sng" dirty="0">
                <a:latin typeface="+mj-lt"/>
              </a:rPr>
              <a:t> </a:t>
            </a:r>
          </a:p>
          <a:p>
            <a:endParaRPr lang="en-US" dirty="0"/>
          </a:p>
          <a:p>
            <a:r>
              <a:rPr lang="en-US" dirty="0"/>
              <a:t>The calculation of county officer salaries is a complex and confusing annual endeavor for Georgia counties. Few people know the actual amount these officers are paid. </a:t>
            </a:r>
          </a:p>
          <a:p>
            <a:endParaRPr lang="en-US" dirty="0"/>
          </a:p>
          <a:p>
            <a:r>
              <a:rPr lang="en-US" dirty="0"/>
              <a:t>Regularly, one or more of these offices asks for a pay increase through:</a:t>
            </a:r>
          </a:p>
          <a:p>
            <a:pPr marL="800100" lvl="1" indent="-342900">
              <a:buAutoNum type="arabicParenR"/>
            </a:pPr>
            <a:r>
              <a:rPr lang="en-US" dirty="0"/>
              <a:t>An increase in their statutory base salaries, </a:t>
            </a:r>
          </a:p>
          <a:p>
            <a:pPr marL="800100" lvl="1" indent="-342900">
              <a:buAutoNum type="arabicParenR"/>
            </a:pPr>
            <a:r>
              <a:rPr lang="en-US" dirty="0"/>
              <a:t>A new state supplement or an increase in a current state supplement, </a:t>
            </a:r>
          </a:p>
          <a:p>
            <a:pPr marL="800100" lvl="1" indent="-342900">
              <a:buAutoNum type="arabicParenR"/>
            </a:pPr>
            <a:r>
              <a:rPr lang="en-US" dirty="0"/>
              <a:t>A new local supplement or an increase in a current local supplement, or</a:t>
            </a:r>
          </a:p>
          <a:p>
            <a:pPr marL="800100" lvl="1" indent="-342900">
              <a:buAutoNum type="arabicParenR"/>
            </a:pPr>
            <a:r>
              <a:rPr lang="en-US" dirty="0"/>
              <a:t>A new local act providing a pay increase.  </a:t>
            </a:r>
          </a:p>
          <a:p>
            <a:endParaRPr lang="en-US" dirty="0"/>
          </a:p>
          <a:p>
            <a:r>
              <a:rPr lang="en-US" dirty="0"/>
              <a:t>Many offices reference their statutory minimum base salaries when asking for pay raises, noting it has not recently increased. The base salary is rarely the officer’s actual salary.   </a:t>
            </a:r>
          </a:p>
          <a:p>
            <a:endParaRPr lang="en-US" dirty="0"/>
          </a:p>
          <a:p>
            <a:r>
              <a:rPr lang="en-US" dirty="0"/>
              <a:t>This presentation explains how salaries are calculated and covers results of ACCG’s 2022 Salary Survey. </a:t>
            </a:r>
          </a:p>
          <a:p>
            <a:endParaRPr lang="en-US" dirty="0"/>
          </a:p>
          <a:p>
            <a:r>
              <a:rPr lang="en-US" b="1" dirty="0"/>
              <a:t>Our goal is to help both state and local policy makers considering future officer pay increases.      </a:t>
            </a:r>
          </a:p>
          <a:p>
            <a:endParaRPr lang="en-US" dirty="0"/>
          </a:p>
        </p:txBody>
      </p:sp>
      <p:sp>
        <p:nvSpPr>
          <p:cNvPr id="3" name="TextBox 2">
            <a:extLst>
              <a:ext uri="{FF2B5EF4-FFF2-40B4-BE49-F238E27FC236}">
                <a16:creationId xmlns:a16="http://schemas.microsoft.com/office/drawing/2014/main" id="{CB6B2285-4E43-ABEB-9379-E6B065613D44}"/>
              </a:ext>
            </a:extLst>
          </p:cNvPr>
          <p:cNvSpPr txBox="1"/>
          <p:nvPr/>
        </p:nvSpPr>
        <p:spPr>
          <a:xfrm>
            <a:off x="142302" y="6547293"/>
            <a:ext cx="8760178" cy="646331"/>
          </a:xfrm>
          <a:prstGeom prst="rect">
            <a:avLst/>
          </a:prstGeom>
          <a:noFill/>
        </p:spPr>
        <p:txBody>
          <a:bodyPr wrap="square" rtlCol="0">
            <a:spAutoFit/>
          </a:bodyPr>
          <a:lstStyle/>
          <a:p>
            <a:r>
              <a:rPr lang="en-US" dirty="0"/>
              <a:t>ACCG creates an annual Salary Guide with compensation guidelines. View a digital copy of the 2023 Salary Guide here: </a:t>
            </a:r>
            <a:r>
              <a:rPr lang="en-US" dirty="0">
                <a:hlinkClick r:id="rId2"/>
              </a:rPr>
              <a:t>https://www.accg.org/docs/2023SalaryGuideFinal.pdf</a:t>
            </a:r>
            <a:r>
              <a:rPr lang="en-US" dirty="0"/>
              <a:t> </a:t>
            </a:r>
          </a:p>
        </p:txBody>
      </p:sp>
      <p:sp>
        <p:nvSpPr>
          <p:cNvPr id="8" name="Rectangle 7">
            <a:extLst>
              <a:ext uri="{FF2B5EF4-FFF2-40B4-BE49-F238E27FC236}">
                <a16:creationId xmlns:a16="http://schemas.microsoft.com/office/drawing/2014/main" id="{8C02B54B-AE1A-C767-D4CD-E8A893D7718A}"/>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D4D0552C-9FED-B744-0168-AD032F46486D}"/>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0" name="Picture 9" descr="Icon&#10;&#10;Description automatically generated with medium confidence">
            <a:extLst>
              <a:ext uri="{FF2B5EF4-FFF2-40B4-BE49-F238E27FC236}">
                <a16:creationId xmlns:a16="http://schemas.microsoft.com/office/drawing/2014/main" id="{E5D1F43A-173C-5FE6-795C-CA10F9F35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112954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C63170-3E73-894E-4749-E29FB19C15A3}"/>
              </a:ext>
            </a:extLst>
          </p:cNvPr>
          <p:cNvSpPr txBox="1"/>
          <p:nvPr/>
        </p:nvSpPr>
        <p:spPr>
          <a:xfrm>
            <a:off x="169603" y="1236826"/>
            <a:ext cx="7414055" cy="400110"/>
          </a:xfrm>
          <a:prstGeom prst="rect">
            <a:avLst/>
          </a:prstGeom>
          <a:noFill/>
        </p:spPr>
        <p:txBody>
          <a:bodyPr wrap="square" rtlCol="0">
            <a:spAutoFit/>
          </a:bodyPr>
          <a:lstStyle/>
          <a:p>
            <a:r>
              <a:rPr lang="en-US" sz="2000" u="sng" dirty="0">
                <a:latin typeface="+mj-lt"/>
              </a:rPr>
              <a:t>Chief Magistrates – FY22/FY23 Total Salaries</a:t>
            </a:r>
          </a:p>
        </p:txBody>
      </p:sp>
      <p:sp>
        <p:nvSpPr>
          <p:cNvPr id="2" name="TextBox 1">
            <a:extLst>
              <a:ext uri="{FF2B5EF4-FFF2-40B4-BE49-F238E27FC236}">
                <a16:creationId xmlns:a16="http://schemas.microsoft.com/office/drawing/2014/main" id="{57CA8186-DC39-80FC-5941-80B0549BC005}"/>
              </a:ext>
            </a:extLst>
          </p:cNvPr>
          <p:cNvSpPr txBox="1"/>
          <p:nvPr/>
        </p:nvSpPr>
        <p:spPr>
          <a:xfrm>
            <a:off x="169598" y="1584333"/>
            <a:ext cx="8465024" cy="461665"/>
          </a:xfrm>
          <a:prstGeom prst="rect">
            <a:avLst/>
          </a:prstGeom>
          <a:noFill/>
        </p:spPr>
        <p:txBody>
          <a:bodyPr wrap="square" rtlCol="0">
            <a:spAutoFit/>
          </a:bodyPr>
          <a:lstStyle/>
          <a:p>
            <a:r>
              <a:rPr lang="en-US" sz="1200" dirty="0"/>
              <a:t>Note: For this survey, we only recorded salaries of full-time, Chief Magistrate Judges. Probate Judges who also serve as Chief Magistrates are excluded from the below data. </a:t>
            </a:r>
          </a:p>
        </p:txBody>
      </p:sp>
      <p:graphicFrame>
        <p:nvGraphicFramePr>
          <p:cNvPr id="3" name="Table 14">
            <a:extLst>
              <a:ext uri="{FF2B5EF4-FFF2-40B4-BE49-F238E27FC236}">
                <a16:creationId xmlns:a16="http://schemas.microsoft.com/office/drawing/2014/main" id="{5EA69F64-B09C-B24D-D101-DBB2FE022D05}"/>
              </a:ext>
            </a:extLst>
          </p:cNvPr>
          <p:cNvGraphicFramePr>
            <a:graphicFrameLocks noGrp="1"/>
          </p:cNvGraphicFramePr>
          <p:nvPr>
            <p:extLst>
              <p:ext uri="{D42A27DB-BD31-4B8C-83A1-F6EECF244321}">
                <p14:modId xmlns:p14="http://schemas.microsoft.com/office/powerpoint/2010/main" val="1341470178"/>
              </p:ext>
            </p:extLst>
          </p:nvPr>
        </p:nvGraphicFramePr>
        <p:xfrm>
          <a:off x="1055969" y="2137669"/>
          <a:ext cx="7948246" cy="4886960"/>
        </p:xfrm>
        <a:graphic>
          <a:graphicData uri="http://schemas.openxmlformats.org/drawingml/2006/table">
            <a:tbl>
              <a:tblPr firstRow="1" bandRow="1">
                <a:tableStyleId>{5C22544A-7EE6-4342-B048-85BDC9FD1C3A}</a:tableStyleId>
              </a:tblPr>
              <a:tblGrid>
                <a:gridCol w="2145323">
                  <a:extLst>
                    <a:ext uri="{9D8B030D-6E8A-4147-A177-3AD203B41FA5}">
                      <a16:colId xmlns:a16="http://schemas.microsoft.com/office/drawing/2014/main" val="428508812"/>
                    </a:ext>
                  </a:extLst>
                </a:gridCol>
                <a:gridCol w="1332164">
                  <a:extLst>
                    <a:ext uri="{9D8B030D-6E8A-4147-A177-3AD203B41FA5}">
                      <a16:colId xmlns:a16="http://schemas.microsoft.com/office/drawing/2014/main" val="3861836371"/>
                    </a:ext>
                  </a:extLst>
                </a:gridCol>
                <a:gridCol w="2088666">
                  <a:extLst>
                    <a:ext uri="{9D8B030D-6E8A-4147-A177-3AD203B41FA5}">
                      <a16:colId xmlns:a16="http://schemas.microsoft.com/office/drawing/2014/main" val="3522178773"/>
                    </a:ext>
                  </a:extLst>
                </a:gridCol>
                <a:gridCol w="2382093">
                  <a:extLst>
                    <a:ext uri="{9D8B030D-6E8A-4147-A177-3AD203B41FA5}">
                      <a16:colId xmlns:a16="http://schemas.microsoft.com/office/drawing/2014/main" val="833039529"/>
                    </a:ext>
                  </a:extLst>
                </a:gridCol>
              </a:tblGrid>
              <a:tr h="627380">
                <a:tc>
                  <a:txBody>
                    <a:bodyPr/>
                    <a:lstStyle/>
                    <a:p>
                      <a:pPr algn="ctr"/>
                      <a:r>
                        <a:rPr lang="en-US" sz="1800" b="1" dirty="0">
                          <a:solidFill>
                            <a:schemeClr val="bg1">
                              <a:lumMod val="95000"/>
                            </a:schemeClr>
                          </a:solidFill>
                          <a:latin typeface="+mj-lt"/>
                        </a:rPr>
                        <a:t>Population Group </a:t>
                      </a:r>
                      <a:r>
                        <a:rPr lang="en-US" sz="1800" b="1" baseline="30000" dirty="0">
                          <a:solidFill>
                            <a:schemeClr val="bg1">
                              <a:lumMod val="95000"/>
                            </a:schemeClr>
                          </a:solidFill>
                          <a:latin typeface="+mj-lt"/>
                        </a:rPr>
                        <a:t>7</a:t>
                      </a:r>
                      <a:endParaRPr lang="en-US" sz="1800" b="1" dirty="0">
                        <a:solidFill>
                          <a:schemeClr val="bg1">
                            <a:lumMod val="95000"/>
                          </a:schemeClr>
                        </a:solidFill>
                        <a:latin typeface="+mj-lt"/>
                      </a:endParaRP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Base Salary</a:t>
                      </a: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Median Chief Magistrate Salary</a:t>
                      </a:r>
                    </a:p>
                  </a:txBody>
                  <a:tcPr marL="68580" marR="68580" marT="34290" marB="34290" anchor="ctr">
                    <a:solidFill>
                      <a:srgbClr val="145782"/>
                    </a:solidFill>
                  </a:tcPr>
                </a:tc>
                <a:extLst>
                  <a:ext uri="{0D108BD9-81ED-4DB2-BD59-A6C34878D82A}">
                    <a16:rowId xmlns:a16="http://schemas.microsoft.com/office/drawing/2014/main" val="1057379498"/>
                  </a:ext>
                </a:extLst>
              </a:tr>
              <a:tr h="320734">
                <a:tc>
                  <a:txBody>
                    <a:bodyPr/>
                    <a:lstStyle/>
                    <a:p>
                      <a:r>
                        <a:rPr lang="en-US" sz="1700" dirty="0"/>
                        <a:t>6,000 — 11,889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8</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$49,834</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$60,158</a:t>
                      </a:r>
                    </a:p>
                  </a:txBody>
                  <a:tcPr marL="68580" marR="68580" marT="34290" marB="34290" anchor="ctr"/>
                </a:tc>
                <a:extLst>
                  <a:ext uri="{0D108BD9-81ED-4DB2-BD59-A6C34878D82A}">
                    <a16:rowId xmlns:a16="http://schemas.microsoft.com/office/drawing/2014/main" val="146657657"/>
                  </a:ext>
                </a:extLst>
              </a:tr>
              <a:tr h="320734">
                <a:tc>
                  <a:txBody>
                    <a:bodyPr/>
                    <a:lstStyle/>
                    <a:p>
                      <a:r>
                        <a:rPr lang="en-US" sz="1700" dirty="0"/>
                        <a:t>11,890 — 19,999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14</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$56,452</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$70,777</a:t>
                      </a:r>
                    </a:p>
                  </a:txBody>
                  <a:tcPr marL="68580" marR="68580" marT="34290" marB="34290" anchor="ctr"/>
                </a:tc>
                <a:extLst>
                  <a:ext uri="{0D108BD9-81ED-4DB2-BD59-A6C34878D82A}">
                    <a16:rowId xmlns:a16="http://schemas.microsoft.com/office/drawing/2014/main" val="3112874379"/>
                  </a:ext>
                </a:extLst>
              </a:tr>
              <a:tr h="320734">
                <a:tc>
                  <a:txBody>
                    <a:bodyPr/>
                    <a:lstStyle/>
                    <a:p>
                      <a:r>
                        <a:rPr lang="en-US" sz="1700" dirty="0"/>
                        <a:t>20,000 — 28,999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19</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$59,935</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$72,891</a:t>
                      </a:r>
                    </a:p>
                  </a:txBody>
                  <a:tcPr marL="68580" marR="68580" marT="34290" marB="34290" anchor="ctr"/>
                </a:tc>
                <a:extLst>
                  <a:ext uri="{0D108BD9-81ED-4DB2-BD59-A6C34878D82A}">
                    <a16:rowId xmlns:a16="http://schemas.microsoft.com/office/drawing/2014/main" val="2366755410"/>
                  </a:ext>
                </a:extLst>
              </a:tr>
              <a:tr h="320734">
                <a:tc>
                  <a:txBody>
                    <a:bodyPr/>
                    <a:lstStyle/>
                    <a:p>
                      <a:r>
                        <a:rPr lang="en-US" sz="1700" dirty="0"/>
                        <a:t>29,000 — 38,999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8</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$64,512</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$73,505</a:t>
                      </a:r>
                    </a:p>
                  </a:txBody>
                  <a:tcPr marL="68580" marR="68580" marT="34290" marB="34290" anchor="ctr"/>
                </a:tc>
                <a:extLst>
                  <a:ext uri="{0D108BD9-81ED-4DB2-BD59-A6C34878D82A}">
                    <a16:rowId xmlns:a16="http://schemas.microsoft.com/office/drawing/2014/main" val="3774076108"/>
                  </a:ext>
                </a:extLst>
              </a:tr>
              <a:tr h="320734">
                <a:tc>
                  <a:txBody>
                    <a:bodyPr/>
                    <a:lstStyle/>
                    <a:p>
                      <a:r>
                        <a:rPr lang="en-US" sz="1700" dirty="0"/>
                        <a:t>39,000 — 49,999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8</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$68,548</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$81,330</a:t>
                      </a:r>
                    </a:p>
                  </a:txBody>
                  <a:tcPr marL="68580" marR="68580" marT="34290" marB="34290" anchor="ctr"/>
                </a:tc>
                <a:extLst>
                  <a:ext uri="{0D108BD9-81ED-4DB2-BD59-A6C34878D82A}">
                    <a16:rowId xmlns:a16="http://schemas.microsoft.com/office/drawing/2014/main" val="583471447"/>
                  </a:ext>
                </a:extLst>
              </a:tr>
              <a:tr h="320734">
                <a:tc>
                  <a:txBody>
                    <a:bodyPr/>
                    <a:lstStyle/>
                    <a:p>
                      <a:r>
                        <a:rPr lang="en-US" sz="1700" dirty="0"/>
                        <a:t>50,000 — 74,999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7</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$76,834</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$103,726</a:t>
                      </a:r>
                    </a:p>
                  </a:txBody>
                  <a:tcPr marL="68580" marR="68580" marT="34290" marB="34290" anchor="ctr"/>
                </a:tc>
                <a:extLst>
                  <a:ext uri="{0D108BD9-81ED-4DB2-BD59-A6C34878D82A}">
                    <a16:rowId xmlns:a16="http://schemas.microsoft.com/office/drawing/2014/main" val="2405149198"/>
                  </a:ext>
                </a:extLst>
              </a:tr>
              <a:tr h="320734">
                <a:tc>
                  <a:txBody>
                    <a:bodyPr/>
                    <a:lstStyle/>
                    <a:p>
                      <a:r>
                        <a:rPr lang="en-US" sz="1700" dirty="0"/>
                        <a:t>75,000 — 99,999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5</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$82,473</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$104,636</a:t>
                      </a:r>
                    </a:p>
                  </a:txBody>
                  <a:tcPr marL="68580" marR="68580" marT="34290" marB="34290" anchor="ctr"/>
                </a:tc>
                <a:extLst>
                  <a:ext uri="{0D108BD9-81ED-4DB2-BD59-A6C34878D82A}">
                    <a16:rowId xmlns:a16="http://schemas.microsoft.com/office/drawing/2014/main" val="3729874576"/>
                  </a:ext>
                </a:extLst>
              </a:tr>
              <a:tr h="320734">
                <a:tc>
                  <a:txBody>
                    <a:bodyPr/>
                    <a:lstStyle/>
                    <a:p>
                      <a:r>
                        <a:rPr lang="en-US" sz="1700" dirty="0"/>
                        <a:t>100,000 — 149,999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7</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$88,110</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$116,001</a:t>
                      </a:r>
                    </a:p>
                  </a:txBody>
                  <a:tcPr marL="68580" marR="68580" marT="34290" marB="34290" anchor="ctr"/>
                </a:tc>
                <a:extLst>
                  <a:ext uri="{0D108BD9-81ED-4DB2-BD59-A6C34878D82A}">
                    <a16:rowId xmlns:a16="http://schemas.microsoft.com/office/drawing/2014/main" val="1604019790"/>
                  </a:ext>
                </a:extLst>
              </a:tr>
              <a:tr h="320734">
                <a:tc>
                  <a:txBody>
                    <a:bodyPr/>
                    <a:lstStyle/>
                    <a:p>
                      <a:r>
                        <a:rPr lang="en-US" sz="1700" dirty="0"/>
                        <a:t>150,000 — 199,999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3</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$94,083</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$128,409</a:t>
                      </a:r>
                    </a:p>
                  </a:txBody>
                  <a:tcPr marL="68580" marR="68580" marT="34290" marB="34290" anchor="ctr"/>
                </a:tc>
                <a:extLst>
                  <a:ext uri="{0D108BD9-81ED-4DB2-BD59-A6C34878D82A}">
                    <a16:rowId xmlns:a16="http://schemas.microsoft.com/office/drawing/2014/main" val="1419889853"/>
                  </a:ext>
                </a:extLst>
              </a:tr>
              <a:tr h="320734">
                <a:tc>
                  <a:txBody>
                    <a:bodyPr/>
                    <a:lstStyle/>
                    <a:p>
                      <a:r>
                        <a:rPr lang="en-US" sz="1700" dirty="0"/>
                        <a:t>200,000 — 249,999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2</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$102,737</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$116,169</a:t>
                      </a:r>
                    </a:p>
                  </a:txBody>
                  <a:tcPr marL="68580" marR="68580" marT="34290" marB="34290" anchor="ctr"/>
                </a:tc>
                <a:extLst>
                  <a:ext uri="{0D108BD9-81ED-4DB2-BD59-A6C34878D82A}">
                    <a16:rowId xmlns:a16="http://schemas.microsoft.com/office/drawing/2014/main" val="2069349316"/>
                  </a:ext>
                </a:extLst>
              </a:tr>
              <a:tr h="320734">
                <a:tc>
                  <a:txBody>
                    <a:bodyPr/>
                    <a:lstStyle/>
                    <a:p>
                      <a:r>
                        <a:rPr lang="en-US" sz="1700" dirty="0"/>
                        <a:t>250,000 — 299,999</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3</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$111,524</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$165,411</a:t>
                      </a:r>
                    </a:p>
                  </a:txBody>
                  <a:tcPr marL="68580" marR="68580" marT="34290" marB="34290" anchor="ctr"/>
                </a:tc>
                <a:extLst>
                  <a:ext uri="{0D108BD9-81ED-4DB2-BD59-A6C34878D82A}">
                    <a16:rowId xmlns:a16="http://schemas.microsoft.com/office/drawing/2014/main" val="2287715087"/>
                  </a:ext>
                </a:extLst>
              </a:tr>
              <a:tr h="320734">
                <a:tc>
                  <a:txBody>
                    <a:bodyPr/>
                    <a:lstStyle/>
                    <a:p>
                      <a:r>
                        <a:rPr lang="en-US" sz="1700" dirty="0"/>
                        <a:t>500,000 or more</a:t>
                      </a:r>
                    </a:p>
                  </a:txBody>
                  <a:tcPr marL="68580" marR="68580" marT="34290" marB="34290"/>
                </a:tc>
                <a:tc>
                  <a:txBody>
                    <a:bodyPr/>
                    <a:lstStyle/>
                    <a:p>
                      <a:pPr algn="r" fontAlgn="b"/>
                      <a:r>
                        <a:rPr lang="en-US" sz="1700" b="0" i="0" u="none" strike="noStrike" dirty="0">
                          <a:solidFill>
                            <a:srgbClr val="000000"/>
                          </a:solidFill>
                          <a:effectLst/>
                          <a:latin typeface="Calibri" panose="020F0502020204030204" pitchFamily="34" charset="0"/>
                        </a:rPr>
                        <a:t>1</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$133,107</a:t>
                      </a:r>
                    </a:p>
                  </a:txBody>
                  <a:tcPr marL="68580" marR="68580" marT="34290" marB="34290" anchor="ctr"/>
                </a:tc>
                <a:tc>
                  <a:txBody>
                    <a:bodyPr/>
                    <a:lstStyle/>
                    <a:p>
                      <a:pPr algn="ctr" fontAlgn="b"/>
                      <a:r>
                        <a:rPr lang="en-US" sz="1700" b="0" i="0" u="none" strike="noStrike" dirty="0">
                          <a:solidFill>
                            <a:srgbClr val="000000"/>
                          </a:solidFill>
                          <a:effectLst/>
                          <a:latin typeface="Calibri" panose="020F0502020204030204" pitchFamily="34" charset="0"/>
                        </a:rPr>
                        <a:t>$173,156</a:t>
                      </a:r>
                    </a:p>
                  </a:txBody>
                  <a:tcPr marL="68580" marR="68580" marT="34290" marB="34290" anchor="ctr"/>
                </a:tc>
                <a:extLst>
                  <a:ext uri="{0D108BD9-81ED-4DB2-BD59-A6C34878D82A}">
                    <a16:rowId xmlns:a16="http://schemas.microsoft.com/office/drawing/2014/main" val="3796253975"/>
                  </a:ext>
                </a:extLst>
              </a:tr>
              <a:tr h="320734">
                <a:tc>
                  <a:txBody>
                    <a:bodyPr/>
                    <a:lstStyle/>
                    <a:p>
                      <a:pPr algn="r"/>
                      <a:r>
                        <a:rPr lang="en-US" sz="1700" b="1" dirty="0"/>
                        <a:t>Totals</a:t>
                      </a:r>
                    </a:p>
                  </a:txBody>
                  <a:tcPr marL="68580" marR="68580" marT="34290" marB="34290" anchor="ctr"/>
                </a:tc>
                <a:tc>
                  <a:txBody>
                    <a:bodyPr/>
                    <a:lstStyle/>
                    <a:p>
                      <a:pPr algn="r"/>
                      <a:r>
                        <a:rPr lang="en-US" sz="1700" b="1" dirty="0">
                          <a:latin typeface="+mn-lt"/>
                        </a:rPr>
                        <a:t>85</a:t>
                      </a:r>
                    </a:p>
                  </a:txBody>
                  <a:tcPr marL="68580" marR="68580" marT="34290" marB="34290" anchor="ctr"/>
                </a:tc>
                <a:tc>
                  <a:txBody>
                    <a:bodyPr/>
                    <a:lstStyle/>
                    <a:p>
                      <a:pPr algn="ctr" fontAlgn="b"/>
                      <a:r>
                        <a:rPr lang="en-US" sz="1700" b="1" i="0" u="none" strike="noStrike" dirty="0">
                          <a:solidFill>
                            <a:srgbClr val="000000"/>
                          </a:solidFill>
                          <a:effectLst/>
                          <a:latin typeface="Calibri" panose="020F0502020204030204" pitchFamily="34" charset="0"/>
                        </a:rPr>
                        <a:t>--</a:t>
                      </a:r>
                    </a:p>
                  </a:txBody>
                  <a:tcPr marL="68580" marR="68580" marT="34290" marB="34290" anchor="ctr"/>
                </a:tc>
                <a:tc>
                  <a:txBody>
                    <a:bodyPr/>
                    <a:lstStyle/>
                    <a:p>
                      <a:pPr algn="ctr" fontAlgn="b"/>
                      <a:r>
                        <a:rPr lang="en-US" sz="1700" b="1" i="0" u="none" strike="noStrike" dirty="0">
                          <a:solidFill>
                            <a:srgbClr val="000000"/>
                          </a:solidFill>
                          <a:effectLst/>
                          <a:latin typeface="Calibri" panose="020F0502020204030204" pitchFamily="34" charset="0"/>
                        </a:rPr>
                        <a:t>$77,798</a:t>
                      </a:r>
                    </a:p>
                  </a:txBody>
                  <a:tcPr marL="68580" marR="68580" marT="34290" marB="34290" anchor="ctr"/>
                </a:tc>
                <a:extLst>
                  <a:ext uri="{0D108BD9-81ED-4DB2-BD59-A6C34878D82A}">
                    <a16:rowId xmlns:a16="http://schemas.microsoft.com/office/drawing/2014/main" val="3534629778"/>
                  </a:ext>
                </a:extLst>
              </a:tr>
            </a:tbl>
          </a:graphicData>
        </a:graphic>
      </p:graphicFrame>
      <p:sp>
        <p:nvSpPr>
          <p:cNvPr id="4" name="TextBox 3">
            <a:extLst>
              <a:ext uri="{FF2B5EF4-FFF2-40B4-BE49-F238E27FC236}">
                <a16:creationId xmlns:a16="http://schemas.microsoft.com/office/drawing/2014/main" id="{0013D797-62C0-3767-CE18-9054B26918E9}"/>
              </a:ext>
            </a:extLst>
          </p:cNvPr>
          <p:cNvSpPr txBox="1"/>
          <p:nvPr/>
        </p:nvSpPr>
        <p:spPr>
          <a:xfrm>
            <a:off x="1054185" y="7024629"/>
            <a:ext cx="7838751" cy="253916"/>
          </a:xfrm>
          <a:prstGeom prst="rect">
            <a:avLst/>
          </a:prstGeom>
          <a:noFill/>
        </p:spPr>
        <p:txBody>
          <a:bodyPr wrap="square" rtlCol="0">
            <a:spAutoFit/>
          </a:bodyPr>
          <a:lstStyle/>
          <a:p>
            <a:pPr algn="just"/>
            <a:r>
              <a:rPr lang="en-US" sz="1000" baseline="30000" dirty="0"/>
              <a:t>7 </a:t>
            </a:r>
            <a:r>
              <a:rPr lang="en-US" sz="1050" dirty="0"/>
              <a:t>We did not receive responses from the following population groups: 0 — 5,999; 300,000 — 399,999; and 400,000 — 499,999.</a:t>
            </a:r>
            <a:endParaRPr lang="en-US" sz="1050" baseline="30000" dirty="0"/>
          </a:p>
        </p:txBody>
      </p:sp>
      <p:sp>
        <p:nvSpPr>
          <p:cNvPr id="9" name="Rectangle 8">
            <a:extLst>
              <a:ext uri="{FF2B5EF4-FFF2-40B4-BE49-F238E27FC236}">
                <a16:creationId xmlns:a16="http://schemas.microsoft.com/office/drawing/2014/main" id="{137C886A-6EEA-3E6B-7932-FD0E03042DCE}"/>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a:extLst>
              <a:ext uri="{FF2B5EF4-FFF2-40B4-BE49-F238E27FC236}">
                <a16:creationId xmlns:a16="http://schemas.microsoft.com/office/drawing/2014/main" id="{2F86A587-53C9-8B75-FD6A-EEF9C74CFF46}"/>
              </a:ext>
            </a:extLst>
          </p:cNvPr>
          <p:cNvSpPr>
            <a:spLocks noGrp="1"/>
          </p:cNvSpPr>
          <p:nvPr>
            <p:ph type="ctrTitle"/>
          </p:nvPr>
        </p:nvSpPr>
        <p:spPr>
          <a:xfrm>
            <a:off x="142307" y="277012"/>
            <a:ext cx="8752413" cy="677870"/>
          </a:xfrm>
        </p:spPr>
        <p:txBody>
          <a:bodyPr>
            <a:noAutofit/>
          </a:body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sp>
        <p:nvSpPr>
          <p:cNvPr id="14" name="Rectangle 13">
            <a:extLst>
              <a:ext uri="{FF2B5EF4-FFF2-40B4-BE49-F238E27FC236}">
                <a16:creationId xmlns:a16="http://schemas.microsoft.com/office/drawing/2014/main" id="{C34DB563-C6F5-BC02-E017-655F2B4DCF8F}"/>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descr="Icon&#10;&#10;Description automatically generated with medium confidence">
            <a:extLst>
              <a:ext uri="{FF2B5EF4-FFF2-40B4-BE49-F238E27FC236}">
                <a16:creationId xmlns:a16="http://schemas.microsoft.com/office/drawing/2014/main" id="{F8A2F313-A9C8-E9DE-812F-A86486E6E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36766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543B2A6A-9726-1887-753E-B9DD9179AF11}"/>
              </a:ext>
            </a:extLst>
          </p:cNvPr>
          <p:cNvSpPr txBox="1"/>
          <p:nvPr/>
        </p:nvSpPr>
        <p:spPr>
          <a:xfrm>
            <a:off x="142308" y="1439381"/>
            <a:ext cx="8430567" cy="4893647"/>
          </a:xfrm>
          <a:prstGeom prst="rect">
            <a:avLst/>
          </a:prstGeom>
          <a:noFill/>
        </p:spPr>
        <p:txBody>
          <a:bodyPr wrap="square" rtlCol="0">
            <a:spAutoFit/>
          </a:bodyPr>
          <a:lstStyle/>
          <a:p>
            <a:r>
              <a:rPr lang="en-US" sz="2400" b="1" u="sng" dirty="0">
                <a:latin typeface="+mj-lt"/>
              </a:rPr>
              <a:t>Calculating Coroners’ Salaries</a:t>
            </a:r>
          </a:p>
          <a:p>
            <a:endParaRPr lang="en-US" dirty="0"/>
          </a:p>
          <a:p>
            <a:pPr marL="285769" indent="-285769">
              <a:buFont typeface="Arial" panose="020B0604020202020204" pitchFamily="34" charset="0"/>
              <a:buChar char="•"/>
            </a:pPr>
            <a:r>
              <a:rPr lang="en-US" dirty="0"/>
              <a:t>Coroners in counties with a population of 35,000 or more,</a:t>
            </a:r>
          </a:p>
          <a:p>
            <a:pPr marL="743000" lvl="1" indent="-285769">
              <a:buFont typeface="Arial" panose="020B0604020202020204" pitchFamily="34" charset="0"/>
              <a:buChar char="•"/>
            </a:pPr>
            <a:r>
              <a:rPr lang="en-US" dirty="0"/>
              <a:t>Pay $175 per death investigation, or</a:t>
            </a:r>
          </a:p>
          <a:p>
            <a:pPr marL="743000" lvl="1" indent="-285769">
              <a:buFont typeface="Arial" panose="020B0604020202020204" pitchFamily="34" charset="0"/>
              <a:buChar char="•"/>
            </a:pPr>
            <a:r>
              <a:rPr lang="en-US" dirty="0"/>
              <a:t>Pay $250 per death investigation when a jury is impaneled; however,</a:t>
            </a:r>
          </a:p>
          <a:p>
            <a:pPr marL="743000" lvl="1" indent="-285769">
              <a:buFont typeface="Arial" panose="020B0604020202020204" pitchFamily="34" charset="0"/>
              <a:buChar char="•"/>
            </a:pPr>
            <a:r>
              <a:rPr lang="en-US" dirty="0"/>
              <a:t>If paid by local act, coroner is not entitled to the above fees, and</a:t>
            </a:r>
          </a:p>
          <a:p>
            <a:pPr marL="743000" lvl="1" indent="-285769">
              <a:buFont typeface="Arial" panose="020B0604020202020204" pitchFamily="34" charset="0"/>
              <a:buChar char="•"/>
            </a:pPr>
            <a:r>
              <a:rPr lang="en-US" dirty="0"/>
              <a:t>Coroner may decide whether to be paid by fees or the local act.        </a:t>
            </a:r>
          </a:p>
          <a:p>
            <a:pPr marL="285769" indent="-285769">
              <a:buFont typeface="Arial" panose="020B0604020202020204" pitchFamily="34" charset="0"/>
              <a:buChar char="•"/>
            </a:pPr>
            <a:r>
              <a:rPr lang="en-US" dirty="0"/>
              <a:t>Coroners in counties with a population less than 35,000,</a:t>
            </a:r>
          </a:p>
          <a:p>
            <a:pPr marL="743000" lvl="1" indent="-285769">
              <a:buFont typeface="Arial" panose="020B0604020202020204" pitchFamily="34" charset="0"/>
              <a:buChar char="•"/>
            </a:pPr>
            <a:r>
              <a:rPr lang="en-US" dirty="0"/>
              <a:t> Establish statutory minimum base salary, </a:t>
            </a:r>
          </a:p>
          <a:p>
            <a:pPr marL="743000" lvl="1" indent="-285769">
              <a:buFont typeface="Arial" panose="020B0604020202020204" pitchFamily="34" charset="0"/>
              <a:buChar char="•"/>
            </a:pPr>
            <a:r>
              <a:rPr lang="en-US" dirty="0"/>
              <a:t>Add longevity increase of 5 percent for every 4-year term served,</a:t>
            </a:r>
          </a:p>
          <a:p>
            <a:pPr marL="285769" indent="-285769">
              <a:buFont typeface="Arial" panose="020B0604020202020204" pitchFamily="34" charset="0"/>
              <a:buChar char="•"/>
            </a:pPr>
            <a:r>
              <a:rPr lang="en-US" dirty="0"/>
              <a:t>Add COLAs for years, 2002, 2003, 2005, 2006, 2007, 2008, 2015, 2016, 2017, 2018 and 2020, </a:t>
            </a:r>
          </a:p>
          <a:p>
            <a:pPr marL="285769" indent="-285769">
              <a:buFont typeface="Arial" panose="020B0604020202020204" pitchFamily="34" charset="0"/>
              <a:buChar char="•"/>
            </a:pPr>
            <a:r>
              <a:rPr lang="en-US" dirty="0"/>
              <a:t>Add 2023 COLA of $5,000  </a:t>
            </a:r>
          </a:p>
          <a:p>
            <a:pPr marL="285769" indent="-285769">
              <a:buFont typeface="Arial" panose="020B0604020202020204" pitchFamily="34" charset="0"/>
              <a:buChar char="•"/>
            </a:pPr>
            <a:r>
              <a:rPr lang="en-US" dirty="0"/>
              <a:t>Add local supplement, if any,  </a:t>
            </a:r>
          </a:p>
          <a:p>
            <a:pPr marL="285769" indent="-285769">
              <a:buFont typeface="Arial" panose="020B0604020202020204" pitchFamily="34" charset="0"/>
              <a:buChar char="•"/>
            </a:pPr>
            <a:r>
              <a:rPr lang="en-US" dirty="0"/>
              <a:t>Compare to local legislation, and </a:t>
            </a:r>
          </a:p>
          <a:p>
            <a:pPr marL="285769" indent="-285769">
              <a:buFont typeface="Arial" panose="020B0604020202020204" pitchFamily="34" charset="0"/>
              <a:buChar char="•"/>
            </a:pPr>
            <a:r>
              <a:rPr lang="en-US" dirty="0"/>
              <a:t>Mandatory expense allowance of $247 per day for attending required training, plus registration fees, plus milage.    </a:t>
            </a:r>
          </a:p>
        </p:txBody>
      </p:sp>
      <p:sp>
        <p:nvSpPr>
          <p:cNvPr id="3" name="Rectangle 2">
            <a:extLst>
              <a:ext uri="{FF2B5EF4-FFF2-40B4-BE49-F238E27FC236}">
                <a16:creationId xmlns:a16="http://schemas.microsoft.com/office/drawing/2014/main" id="{EE42145F-BAE9-DD12-F61D-94CE72824973}"/>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a:extLst>
              <a:ext uri="{FF2B5EF4-FFF2-40B4-BE49-F238E27FC236}">
                <a16:creationId xmlns:a16="http://schemas.microsoft.com/office/drawing/2014/main" id="{59228DE4-32C3-AF5F-16E8-AC2CFD80B2DD}"/>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9" name="Picture 8" descr="Icon&#10;&#10;Description automatically generated with medium confidence">
            <a:extLst>
              <a:ext uri="{FF2B5EF4-FFF2-40B4-BE49-F238E27FC236}">
                <a16:creationId xmlns:a16="http://schemas.microsoft.com/office/drawing/2014/main" id="{B2A71AF5-7DDC-D7FF-6EF7-2B21E8BD3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87519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C63170-3E73-894E-4749-E29FB19C15A3}"/>
              </a:ext>
            </a:extLst>
          </p:cNvPr>
          <p:cNvSpPr txBox="1"/>
          <p:nvPr/>
        </p:nvSpPr>
        <p:spPr>
          <a:xfrm>
            <a:off x="261465" y="1198341"/>
            <a:ext cx="7414055" cy="400110"/>
          </a:xfrm>
          <a:prstGeom prst="rect">
            <a:avLst/>
          </a:prstGeom>
          <a:noFill/>
        </p:spPr>
        <p:txBody>
          <a:bodyPr wrap="square" rtlCol="0">
            <a:spAutoFit/>
          </a:bodyPr>
          <a:lstStyle/>
          <a:p>
            <a:r>
              <a:rPr lang="en-US" sz="2000" u="sng" dirty="0">
                <a:latin typeface="+mj-lt"/>
              </a:rPr>
              <a:t>Coroners – FY22/FY23 Total Salaries</a:t>
            </a:r>
          </a:p>
        </p:txBody>
      </p:sp>
      <p:sp>
        <p:nvSpPr>
          <p:cNvPr id="2" name="TextBox 1">
            <a:extLst>
              <a:ext uri="{FF2B5EF4-FFF2-40B4-BE49-F238E27FC236}">
                <a16:creationId xmlns:a16="http://schemas.microsoft.com/office/drawing/2014/main" id="{57CA8186-DC39-80FC-5941-80B0549BC005}"/>
              </a:ext>
            </a:extLst>
          </p:cNvPr>
          <p:cNvSpPr txBox="1"/>
          <p:nvPr/>
        </p:nvSpPr>
        <p:spPr>
          <a:xfrm>
            <a:off x="261463" y="1525470"/>
            <a:ext cx="9316291" cy="830997"/>
          </a:xfrm>
          <a:prstGeom prst="rect">
            <a:avLst/>
          </a:prstGeom>
          <a:noFill/>
        </p:spPr>
        <p:txBody>
          <a:bodyPr wrap="square" rtlCol="0">
            <a:spAutoFit/>
          </a:bodyPr>
          <a:lstStyle/>
          <a:p>
            <a:r>
              <a:rPr lang="en-US" sz="1200" dirty="0"/>
              <a:t>Note: Coroner compensation varies across the state. Coroners in counties with populations less than 35,000 receive a fee of $175 per death investigation and $250 per death investigation when a jury is impaneled in addition to the salaries listed below; however, this may not be the case if a county pays a coroner by local act. Below, we separated data between coroners who are salaried (through state guidelines or local acts), coroners who receive only per death fees, and coroners who receive a per death fee </a:t>
            </a:r>
            <a:r>
              <a:rPr lang="en-US" sz="1200" i="1" dirty="0"/>
              <a:t>and</a:t>
            </a:r>
            <a:r>
              <a:rPr lang="en-US" sz="1200" dirty="0"/>
              <a:t> supplemental compensation. </a:t>
            </a:r>
          </a:p>
        </p:txBody>
      </p:sp>
      <p:graphicFrame>
        <p:nvGraphicFramePr>
          <p:cNvPr id="4" name="Table 14">
            <a:extLst>
              <a:ext uri="{FF2B5EF4-FFF2-40B4-BE49-F238E27FC236}">
                <a16:creationId xmlns:a16="http://schemas.microsoft.com/office/drawing/2014/main" id="{057026E2-ACB0-6BC3-189D-6EBFB9103201}"/>
              </a:ext>
            </a:extLst>
          </p:cNvPr>
          <p:cNvGraphicFramePr>
            <a:graphicFrameLocks noGrp="1"/>
          </p:cNvGraphicFramePr>
          <p:nvPr>
            <p:extLst>
              <p:ext uri="{D42A27DB-BD31-4B8C-83A1-F6EECF244321}">
                <p14:modId xmlns:p14="http://schemas.microsoft.com/office/powerpoint/2010/main" val="544141547"/>
              </p:ext>
            </p:extLst>
          </p:nvPr>
        </p:nvGraphicFramePr>
        <p:xfrm>
          <a:off x="1820778" y="2858475"/>
          <a:ext cx="6145016" cy="2029057"/>
        </p:xfrm>
        <a:graphic>
          <a:graphicData uri="http://schemas.openxmlformats.org/drawingml/2006/table">
            <a:tbl>
              <a:tblPr firstRow="1" bandRow="1">
                <a:tableStyleId>{5C22544A-7EE6-4342-B048-85BDC9FD1C3A}</a:tableStyleId>
              </a:tblPr>
              <a:tblGrid>
                <a:gridCol w="1447291">
                  <a:extLst>
                    <a:ext uri="{9D8B030D-6E8A-4147-A177-3AD203B41FA5}">
                      <a16:colId xmlns:a16="http://schemas.microsoft.com/office/drawing/2014/main" val="428508812"/>
                    </a:ext>
                  </a:extLst>
                </a:gridCol>
                <a:gridCol w="1241567">
                  <a:extLst>
                    <a:ext uri="{9D8B030D-6E8A-4147-A177-3AD203B41FA5}">
                      <a16:colId xmlns:a16="http://schemas.microsoft.com/office/drawing/2014/main" val="3476565873"/>
                    </a:ext>
                  </a:extLst>
                </a:gridCol>
                <a:gridCol w="1241567">
                  <a:extLst>
                    <a:ext uri="{9D8B030D-6E8A-4147-A177-3AD203B41FA5}">
                      <a16:colId xmlns:a16="http://schemas.microsoft.com/office/drawing/2014/main" val="3387690942"/>
                    </a:ext>
                  </a:extLst>
                </a:gridCol>
                <a:gridCol w="2214591">
                  <a:extLst>
                    <a:ext uri="{9D8B030D-6E8A-4147-A177-3AD203B41FA5}">
                      <a16:colId xmlns:a16="http://schemas.microsoft.com/office/drawing/2014/main" val="833039529"/>
                    </a:ext>
                  </a:extLst>
                </a:gridCol>
              </a:tblGrid>
              <a:tr h="605497">
                <a:tc>
                  <a:txBody>
                    <a:bodyPr/>
                    <a:lstStyle/>
                    <a:p>
                      <a:pPr algn="ctr"/>
                      <a:r>
                        <a:rPr lang="en-US" sz="1700" b="1" dirty="0">
                          <a:solidFill>
                            <a:schemeClr val="bg1">
                              <a:lumMod val="95000"/>
                            </a:schemeClr>
                          </a:solidFill>
                          <a:latin typeface="+mj-lt"/>
                        </a:rPr>
                        <a:t>Population Group</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Base Salary</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Median Coroner Salary</a:t>
                      </a:r>
                    </a:p>
                  </a:txBody>
                  <a:tcPr marL="68580" marR="68580" marT="34290" marB="34290" anchor="ctr">
                    <a:solidFill>
                      <a:srgbClr val="145782"/>
                    </a:solidFill>
                  </a:tcPr>
                </a:tc>
                <a:extLst>
                  <a:ext uri="{0D108BD9-81ED-4DB2-BD59-A6C34878D82A}">
                    <a16:rowId xmlns:a16="http://schemas.microsoft.com/office/drawing/2014/main" val="1057379498"/>
                  </a:ext>
                </a:extLst>
              </a:tr>
              <a:tr h="284712">
                <a:tc>
                  <a:txBody>
                    <a:bodyPr/>
                    <a:lstStyle/>
                    <a:p>
                      <a:r>
                        <a:rPr lang="en-US" sz="1400" dirty="0"/>
                        <a:t>0 — 11,889 </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24</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$1,200</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$6,645</a:t>
                      </a:r>
                    </a:p>
                  </a:txBody>
                  <a:tcPr marL="68580" marR="68580" marT="34290" marB="34290" anchor="ctr"/>
                </a:tc>
                <a:extLst>
                  <a:ext uri="{0D108BD9-81ED-4DB2-BD59-A6C34878D82A}">
                    <a16:rowId xmlns:a16="http://schemas.microsoft.com/office/drawing/2014/main" val="3261209326"/>
                  </a:ext>
                </a:extLst>
              </a:tr>
              <a:tr h="284712">
                <a:tc>
                  <a:txBody>
                    <a:bodyPr/>
                    <a:lstStyle/>
                    <a:p>
                      <a:r>
                        <a:rPr lang="en-US" sz="1400" dirty="0"/>
                        <a:t>11,890 — 19,999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$2,400</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$8,674</a:t>
                      </a:r>
                    </a:p>
                  </a:txBody>
                  <a:tcPr marL="68580" marR="68580" marT="34290" marB="34290" anchor="ctr"/>
                </a:tc>
                <a:extLst>
                  <a:ext uri="{0D108BD9-81ED-4DB2-BD59-A6C34878D82A}">
                    <a16:rowId xmlns:a16="http://schemas.microsoft.com/office/drawing/2014/main" val="146657657"/>
                  </a:ext>
                </a:extLst>
              </a:tr>
              <a:tr h="284712">
                <a:tc>
                  <a:txBody>
                    <a:bodyPr/>
                    <a:lstStyle/>
                    <a:p>
                      <a:r>
                        <a:rPr lang="en-US" sz="1400" dirty="0"/>
                        <a:t>20,000 — 34,999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29</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$3,600</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$10,740</a:t>
                      </a:r>
                    </a:p>
                  </a:txBody>
                  <a:tcPr marL="68580" marR="68580" marT="34290" marB="34290" anchor="ctr"/>
                </a:tc>
                <a:extLst>
                  <a:ext uri="{0D108BD9-81ED-4DB2-BD59-A6C34878D82A}">
                    <a16:rowId xmlns:a16="http://schemas.microsoft.com/office/drawing/2014/main" val="3112874379"/>
                  </a:ext>
                </a:extLst>
              </a:tr>
              <a:tr h="284712">
                <a:tc>
                  <a:txBody>
                    <a:bodyPr/>
                    <a:lstStyle/>
                    <a:p>
                      <a:r>
                        <a:rPr lang="en-US" sz="1400" dirty="0"/>
                        <a:t>35,000 or more</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23</a:t>
                      </a:r>
                    </a:p>
                  </a:txBody>
                  <a:tcPr marL="68580" marR="68580" marT="34290" marB="34290" anchor="ctr"/>
                </a:tc>
                <a:tc>
                  <a:txBody>
                    <a:bodyPr/>
                    <a:lstStyle/>
                    <a:p>
                      <a:pPr algn="ctr" fontAlgn="b"/>
                      <a:r>
                        <a:rPr lang="en-US" sz="1400" b="0" i="0" u="none" strike="noStrike" kern="1200" baseline="0" dirty="0">
                          <a:solidFill>
                            <a:schemeClr val="tx1"/>
                          </a:solidFill>
                          <a:effectLst/>
                          <a:latin typeface="+mn-lt"/>
                          <a:ea typeface="+mn-ea"/>
                          <a:cs typeface="+mn-cs"/>
                        </a:rPr>
                        <a:t>varies </a:t>
                      </a:r>
                      <a:r>
                        <a:rPr lang="en-US" sz="1400" b="0" i="0" u="none" strike="noStrike" kern="1200" baseline="30000" dirty="0">
                          <a:solidFill>
                            <a:schemeClr val="tx1"/>
                          </a:solidFill>
                          <a:effectLst/>
                          <a:latin typeface="+mn-lt"/>
                          <a:ea typeface="+mn-ea"/>
                          <a:cs typeface="+mn-cs"/>
                        </a:rPr>
                        <a:t>8</a:t>
                      </a:r>
                      <a:endParaRPr lang="en-US" sz="1400" b="0" i="0" u="none" strike="noStrike" baseline="0" dirty="0">
                        <a:solidFill>
                          <a:schemeClr val="tx1"/>
                        </a:solidFill>
                        <a:effectLst/>
                        <a:latin typeface="Calibri" panose="020F0502020204030204" pitchFamily="34" charset="0"/>
                      </a:endParaRP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$31,178</a:t>
                      </a:r>
                    </a:p>
                  </a:txBody>
                  <a:tcPr marL="68580" marR="68580" marT="34290" marB="34290" anchor="ctr"/>
                </a:tc>
                <a:extLst>
                  <a:ext uri="{0D108BD9-81ED-4DB2-BD59-A6C34878D82A}">
                    <a16:rowId xmlns:a16="http://schemas.microsoft.com/office/drawing/2014/main" val="2366755410"/>
                  </a:ext>
                </a:extLst>
              </a:tr>
              <a:tr h="284712">
                <a:tc>
                  <a:txBody>
                    <a:bodyPr/>
                    <a:lstStyle/>
                    <a:p>
                      <a:pPr algn="r"/>
                      <a:r>
                        <a:rPr lang="en-US" sz="1400" b="1" dirty="0"/>
                        <a:t>Totals</a:t>
                      </a:r>
                    </a:p>
                  </a:txBody>
                  <a:tcPr marL="68580" marR="68580" marT="34290" marB="34290" anchor="ctr"/>
                </a:tc>
                <a:tc>
                  <a:txBody>
                    <a:bodyPr/>
                    <a:lstStyle/>
                    <a:p>
                      <a:pPr algn="r"/>
                      <a:r>
                        <a:rPr lang="en-US" sz="1400" b="1" dirty="0">
                          <a:latin typeface="+mn-lt"/>
                        </a:rPr>
                        <a:t>93</a:t>
                      </a:r>
                    </a:p>
                  </a:txBody>
                  <a:tcPr marL="68580" marR="68580" marT="34290" marB="34290" anchor="ctr"/>
                </a:tc>
                <a:tc>
                  <a:txBody>
                    <a:bodyPr/>
                    <a:lstStyle/>
                    <a:p>
                      <a:pPr algn="ctr"/>
                      <a:r>
                        <a:rPr lang="en-US" sz="1400" b="1" dirty="0">
                          <a:latin typeface="+mn-lt"/>
                        </a:rPr>
                        <a:t>--</a:t>
                      </a:r>
                    </a:p>
                  </a:txBody>
                  <a:tcPr marL="68580" marR="68580" marT="34290" marB="34290" anchor="ctr"/>
                </a:tc>
                <a:tc>
                  <a:txBody>
                    <a:bodyPr/>
                    <a:lstStyle/>
                    <a:p>
                      <a:pPr algn="ctr" fontAlgn="b"/>
                      <a:r>
                        <a:rPr lang="en-US" sz="1400" b="1" i="0" u="none" strike="noStrike" dirty="0">
                          <a:solidFill>
                            <a:srgbClr val="000000"/>
                          </a:solidFill>
                          <a:effectLst/>
                          <a:latin typeface="Calibri" panose="020F0502020204030204" pitchFamily="34" charset="0"/>
                        </a:rPr>
                        <a:t>$10,740 </a:t>
                      </a:r>
                    </a:p>
                  </a:txBody>
                  <a:tcPr marL="0" marR="0" marT="0" marB="0" anchor="ctr"/>
                </a:tc>
                <a:extLst>
                  <a:ext uri="{0D108BD9-81ED-4DB2-BD59-A6C34878D82A}">
                    <a16:rowId xmlns:a16="http://schemas.microsoft.com/office/drawing/2014/main" val="3534629778"/>
                  </a:ext>
                </a:extLst>
              </a:tr>
            </a:tbl>
          </a:graphicData>
        </a:graphic>
      </p:graphicFrame>
      <p:sp>
        <p:nvSpPr>
          <p:cNvPr id="5" name="TextBox 4">
            <a:extLst>
              <a:ext uri="{FF2B5EF4-FFF2-40B4-BE49-F238E27FC236}">
                <a16:creationId xmlns:a16="http://schemas.microsoft.com/office/drawing/2014/main" id="{07487670-E16D-097F-7457-4101AF281AE1}"/>
              </a:ext>
            </a:extLst>
          </p:cNvPr>
          <p:cNvSpPr txBox="1"/>
          <p:nvPr/>
        </p:nvSpPr>
        <p:spPr>
          <a:xfrm>
            <a:off x="1742720" y="2498990"/>
            <a:ext cx="3844091" cy="369332"/>
          </a:xfrm>
          <a:prstGeom prst="rect">
            <a:avLst/>
          </a:prstGeom>
          <a:noFill/>
        </p:spPr>
        <p:txBody>
          <a:bodyPr wrap="square" rtlCol="0">
            <a:spAutoFit/>
          </a:bodyPr>
          <a:lstStyle/>
          <a:p>
            <a:r>
              <a:rPr lang="en-US" b="1" u="sng" dirty="0">
                <a:latin typeface="+mj-lt"/>
              </a:rPr>
              <a:t>Salaried Coroners </a:t>
            </a:r>
            <a:endParaRPr lang="en-US" b="1" u="sng" baseline="30000" dirty="0">
              <a:latin typeface="+mj-lt"/>
            </a:endParaRPr>
          </a:p>
        </p:txBody>
      </p:sp>
      <p:sp>
        <p:nvSpPr>
          <p:cNvPr id="6" name="TextBox 5">
            <a:extLst>
              <a:ext uri="{FF2B5EF4-FFF2-40B4-BE49-F238E27FC236}">
                <a16:creationId xmlns:a16="http://schemas.microsoft.com/office/drawing/2014/main" id="{2C99D8F6-84D3-CF70-F11D-713FC3359568}"/>
              </a:ext>
            </a:extLst>
          </p:cNvPr>
          <p:cNvSpPr txBox="1"/>
          <p:nvPr/>
        </p:nvSpPr>
        <p:spPr>
          <a:xfrm>
            <a:off x="1742720" y="4887532"/>
            <a:ext cx="5842106" cy="415498"/>
          </a:xfrm>
          <a:prstGeom prst="rect">
            <a:avLst/>
          </a:prstGeom>
          <a:noFill/>
        </p:spPr>
        <p:txBody>
          <a:bodyPr wrap="square" rtlCol="0">
            <a:spAutoFit/>
          </a:bodyPr>
          <a:lstStyle/>
          <a:p>
            <a:pPr algn="just"/>
            <a:r>
              <a:rPr lang="en-US" sz="1050" baseline="30000" dirty="0"/>
              <a:t>8 </a:t>
            </a:r>
            <a:r>
              <a:rPr lang="en-US" sz="1050" dirty="0"/>
              <a:t>Counties with a population of 35,000 or more are entitled to be paid by death investigation fee, </a:t>
            </a:r>
            <a:r>
              <a:rPr lang="en-US" sz="1050" b="1" i="1" dirty="0"/>
              <a:t>or</a:t>
            </a:r>
            <a:r>
              <a:rPr lang="en-US" sz="1050" dirty="0"/>
              <a:t> an annual salary provided for by local act. </a:t>
            </a:r>
          </a:p>
        </p:txBody>
      </p:sp>
      <p:sp>
        <p:nvSpPr>
          <p:cNvPr id="8" name="TextBox 7">
            <a:extLst>
              <a:ext uri="{FF2B5EF4-FFF2-40B4-BE49-F238E27FC236}">
                <a16:creationId xmlns:a16="http://schemas.microsoft.com/office/drawing/2014/main" id="{D282E419-3399-A2E9-7E51-1A68D5DF0C0F}"/>
              </a:ext>
            </a:extLst>
          </p:cNvPr>
          <p:cNvSpPr txBox="1"/>
          <p:nvPr/>
        </p:nvSpPr>
        <p:spPr>
          <a:xfrm>
            <a:off x="261463" y="5474955"/>
            <a:ext cx="3894171" cy="338554"/>
          </a:xfrm>
          <a:prstGeom prst="rect">
            <a:avLst/>
          </a:prstGeom>
          <a:noFill/>
        </p:spPr>
        <p:txBody>
          <a:bodyPr wrap="square" rtlCol="0">
            <a:spAutoFit/>
          </a:bodyPr>
          <a:lstStyle/>
          <a:p>
            <a:r>
              <a:rPr lang="en-US" sz="1600" b="1" u="sng" dirty="0">
                <a:latin typeface="+mj-lt"/>
              </a:rPr>
              <a:t>Coroners with per-death fees</a:t>
            </a:r>
            <a:endParaRPr lang="en-US" sz="1600" b="1" u="sng" baseline="30000" dirty="0">
              <a:latin typeface="+mj-lt"/>
            </a:endParaRPr>
          </a:p>
        </p:txBody>
      </p:sp>
      <p:sp>
        <p:nvSpPr>
          <p:cNvPr id="9" name="TextBox 8">
            <a:extLst>
              <a:ext uri="{FF2B5EF4-FFF2-40B4-BE49-F238E27FC236}">
                <a16:creationId xmlns:a16="http://schemas.microsoft.com/office/drawing/2014/main" id="{C2E44E7E-3EE2-F74A-D3EF-FE005A163FE7}"/>
              </a:ext>
            </a:extLst>
          </p:cNvPr>
          <p:cNvSpPr txBox="1"/>
          <p:nvPr/>
        </p:nvSpPr>
        <p:spPr>
          <a:xfrm>
            <a:off x="261463" y="5807208"/>
            <a:ext cx="4251922" cy="1600438"/>
          </a:xfrm>
          <a:prstGeom prst="rect">
            <a:avLst/>
          </a:prstGeom>
          <a:noFill/>
        </p:spPr>
        <p:txBody>
          <a:bodyPr wrap="square" rtlCol="0">
            <a:spAutoFit/>
          </a:bodyPr>
          <a:lstStyle/>
          <a:p>
            <a:r>
              <a:rPr lang="en-US" sz="1400" dirty="0"/>
              <a:t>Of the counties that responded, five reported that their coroners solely receive per-death fees. Each county has a population over 35,000. </a:t>
            </a:r>
          </a:p>
          <a:p>
            <a:pPr marL="214324" indent="-214324">
              <a:buFont typeface="Arial" panose="020B0604020202020204" pitchFamily="34" charset="0"/>
              <a:buChar char="•"/>
            </a:pPr>
            <a:r>
              <a:rPr lang="en-US" sz="1400" dirty="0"/>
              <a:t>Three counties use state guidelines: $175 per death where no jury is impaneled or $250 per death when a jury is impaneled</a:t>
            </a:r>
          </a:p>
          <a:p>
            <a:pPr marL="214324" indent="-214324">
              <a:buFont typeface="Arial" panose="020B0604020202020204" pitchFamily="34" charset="0"/>
              <a:buChar char="•"/>
            </a:pPr>
            <a:r>
              <a:rPr lang="en-US" sz="1400" dirty="0"/>
              <a:t>Two counties set their own local per death fees</a:t>
            </a:r>
          </a:p>
        </p:txBody>
      </p:sp>
      <p:sp>
        <p:nvSpPr>
          <p:cNvPr id="10" name="TextBox 9">
            <a:extLst>
              <a:ext uri="{FF2B5EF4-FFF2-40B4-BE49-F238E27FC236}">
                <a16:creationId xmlns:a16="http://schemas.microsoft.com/office/drawing/2014/main" id="{56191309-63D0-11C4-02FD-CC8CC97389A9}"/>
              </a:ext>
            </a:extLst>
          </p:cNvPr>
          <p:cNvSpPr txBox="1"/>
          <p:nvPr/>
        </p:nvSpPr>
        <p:spPr>
          <a:xfrm>
            <a:off x="5029200" y="5474955"/>
            <a:ext cx="4561343" cy="338554"/>
          </a:xfrm>
          <a:prstGeom prst="rect">
            <a:avLst/>
          </a:prstGeom>
          <a:noFill/>
        </p:spPr>
        <p:txBody>
          <a:bodyPr wrap="square" rtlCol="0">
            <a:spAutoFit/>
          </a:bodyPr>
          <a:lstStyle/>
          <a:p>
            <a:r>
              <a:rPr lang="en-US" sz="1600" b="1" u="sng" dirty="0">
                <a:latin typeface="+mj-lt"/>
              </a:rPr>
              <a:t>Coroners with per-death fees </a:t>
            </a:r>
            <a:r>
              <a:rPr lang="en-US" sz="1600" b="1" i="1" u="sng" dirty="0">
                <a:latin typeface="+mj-lt"/>
              </a:rPr>
              <a:t>and </a:t>
            </a:r>
            <a:r>
              <a:rPr lang="en-US" sz="1600" b="1" u="sng" dirty="0">
                <a:latin typeface="+mj-lt"/>
              </a:rPr>
              <a:t>local supplements</a:t>
            </a:r>
            <a:endParaRPr lang="en-US" sz="1600" b="1" u="sng" baseline="30000" dirty="0">
              <a:latin typeface="+mj-lt"/>
            </a:endParaRPr>
          </a:p>
        </p:txBody>
      </p:sp>
      <p:sp>
        <p:nvSpPr>
          <p:cNvPr id="14" name="TextBox 13">
            <a:extLst>
              <a:ext uri="{FF2B5EF4-FFF2-40B4-BE49-F238E27FC236}">
                <a16:creationId xmlns:a16="http://schemas.microsoft.com/office/drawing/2014/main" id="{269D4A46-B241-DF49-A517-4392F6A7A565}"/>
              </a:ext>
            </a:extLst>
          </p:cNvPr>
          <p:cNvSpPr txBox="1"/>
          <p:nvPr/>
        </p:nvSpPr>
        <p:spPr>
          <a:xfrm>
            <a:off x="5043915" y="5814494"/>
            <a:ext cx="4734186" cy="1600438"/>
          </a:xfrm>
          <a:prstGeom prst="rect">
            <a:avLst/>
          </a:prstGeom>
          <a:noFill/>
        </p:spPr>
        <p:txBody>
          <a:bodyPr wrap="square" rtlCol="0">
            <a:spAutoFit/>
          </a:bodyPr>
          <a:lstStyle/>
          <a:p>
            <a:r>
              <a:rPr lang="en-US" sz="1400" dirty="0"/>
              <a:t>Of the counties that responded, two reported that their coroners receive per death fees and an additional county supplement. Both counties have a population over 35,000. </a:t>
            </a:r>
          </a:p>
          <a:p>
            <a:pPr marL="214324" indent="-214324">
              <a:buFont typeface="Arial" panose="020B0604020202020204" pitchFamily="34" charset="0"/>
              <a:buChar char="•"/>
            </a:pPr>
            <a:r>
              <a:rPr lang="en-US" sz="1400" dirty="0"/>
              <a:t>Athens-Clarke County: $175/death plus a $34,215 annual local supplement</a:t>
            </a:r>
          </a:p>
          <a:p>
            <a:pPr marL="214324" indent="-214324">
              <a:buFont typeface="Arial" panose="020B0604020202020204" pitchFamily="34" charset="0"/>
              <a:buChar char="•"/>
            </a:pPr>
            <a:r>
              <a:rPr lang="en-US" sz="1400" dirty="0"/>
              <a:t>Tift County: $175/death plus a $12,000 annual local supplement  </a:t>
            </a:r>
          </a:p>
        </p:txBody>
      </p:sp>
      <p:sp>
        <p:nvSpPr>
          <p:cNvPr id="17" name="Rectangle 16">
            <a:extLst>
              <a:ext uri="{FF2B5EF4-FFF2-40B4-BE49-F238E27FC236}">
                <a16:creationId xmlns:a16="http://schemas.microsoft.com/office/drawing/2014/main" id="{1192322C-A715-CF94-1FC3-CB9F8195FA3D}"/>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99172B46-4207-6E71-0C06-7BFDEAF552B0}"/>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sp>
        <p:nvSpPr>
          <p:cNvPr id="19" name="Rectangle 18">
            <a:extLst>
              <a:ext uri="{FF2B5EF4-FFF2-40B4-BE49-F238E27FC236}">
                <a16:creationId xmlns:a16="http://schemas.microsoft.com/office/drawing/2014/main" id="{B1273530-6E24-86D9-6AEA-648F615C294B}"/>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 name="Picture 19" descr="Icon&#10;&#10;Description automatically generated with medium confidence">
            <a:extLst>
              <a:ext uri="{FF2B5EF4-FFF2-40B4-BE49-F238E27FC236}">
                <a16:creationId xmlns:a16="http://schemas.microsoft.com/office/drawing/2014/main" id="{586B4C93-1280-E131-D4FA-5167A8A1C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214361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4CB32530-4401-2515-97B2-CAA99CD0CD9C}"/>
              </a:ext>
            </a:extLst>
          </p:cNvPr>
          <p:cNvSpPr txBox="1"/>
          <p:nvPr/>
        </p:nvSpPr>
        <p:spPr>
          <a:xfrm>
            <a:off x="142308" y="1929615"/>
            <a:ext cx="9072035" cy="2431435"/>
          </a:xfrm>
          <a:prstGeom prst="rect">
            <a:avLst/>
          </a:prstGeom>
          <a:noFill/>
        </p:spPr>
        <p:txBody>
          <a:bodyPr wrap="square" rtlCol="0">
            <a:spAutoFit/>
          </a:bodyPr>
          <a:lstStyle/>
          <a:p>
            <a:r>
              <a:rPr lang="en-US" sz="2400" b="1" u="sng" dirty="0">
                <a:latin typeface="+mj-lt"/>
              </a:rPr>
              <a:t>Fees as Personal Compensation</a:t>
            </a:r>
            <a:endParaRPr lang="en-US" sz="1600" dirty="0"/>
          </a:p>
          <a:p>
            <a:r>
              <a:rPr lang="en-US" sz="1600" dirty="0"/>
              <a:t>In addition to their salaries, some constitutional officers are authorized, by statute, to collect fees as personal compensation:</a:t>
            </a:r>
          </a:p>
          <a:p>
            <a:endParaRPr lang="en-US" sz="1600" dirty="0"/>
          </a:p>
          <a:p>
            <a:pPr marL="342923" indent="-342923">
              <a:buFont typeface="Arial" panose="020B0604020202020204" pitchFamily="34" charset="0"/>
              <a:buChar char="•"/>
              <a:tabLst>
                <a:tab pos="45723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U.S. Passport Applications </a:t>
            </a:r>
            <a:r>
              <a:rPr lang="en-US" sz="1600" dirty="0">
                <a:latin typeface="Calibri" panose="020F0502020204030204" pitchFamily="34" charset="0"/>
                <a:ea typeface="Calibri" panose="020F0502020204030204" pitchFamily="34" charset="0"/>
                <a:cs typeface="Times New Roman" panose="02020603050405020304" pitchFamily="18" charset="0"/>
              </a:rPr>
              <a:t>- $25 per passport application processed by superior court clerks or probate judges</a:t>
            </a:r>
          </a:p>
          <a:p>
            <a:pPr marL="342923" indent="-342923">
              <a:buFont typeface="Arial" panose="020B0604020202020204" pitchFamily="34" charset="0"/>
              <a:buChar char="•"/>
              <a:tabLst>
                <a:tab pos="45723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Tax Digest and Collection of City Taxes </a:t>
            </a:r>
            <a:r>
              <a:rPr lang="en-US" sz="1600" dirty="0">
                <a:latin typeface="Calibri" panose="020F0502020204030204" pitchFamily="34" charset="0"/>
                <a:ea typeface="Calibri" panose="020F0502020204030204" pitchFamily="34" charset="0"/>
                <a:cs typeface="Times New Roman" panose="02020603050405020304" pitchFamily="18" charset="0"/>
              </a:rPr>
              <a:t>– Fees agreed to between a tax commissioner and a city</a:t>
            </a:r>
          </a:p>
          <a:p>
            <a:pPr marL="342923" indent="-342923">
              <a:buFont typeface="Arial" panose="020B0604020202020204" pitchFamily="34" charset="0"/>
              <a:buChar char="•"/>
              <a:tabLst>
                <a:tab pos="45723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Vital Records Fees </a:t>
            </a:r>
            <a:r>
              <a:rPr lang="en-US" sz="1600" dirty="0">
                <a:latin typeface="Calibri" panose="020F0502020204030204" pitchFamily="34" charset="0"/>
                <a:ea typeface="Calibri" panose="020F0502020204030204" pitchFamily="34" charset="0"/>
                <a:cs typeface="Times New Roman" panose="02020603050405020304" pitchFamily="18" charset="0"/>
              </a:rPr>
              <a:t>- Probate judge collects copying/searching fees when serving as the Local Vital Records Custodian. Counties can cap this amount at $7,500 annually</a:t>
            </a:r>
          </a:p>
        </p:txBody>
      </p:sp>
      <p:sp>
        <p:nvSpPr>
          <p:cNvPr id="2" name="TextBox 1">
            <a:extLst>
              <a:ext uri="{FF2B5EF4-FFF2-40B4-BE49-F238E27FC236}">
                <a16:creationId xmlns:a16="http://schemas.microsoft.com/office/drawing/2014/main" id="{452D092F-92C8-3DE3-D7A8-CE3658BD57B7}"/>
              </a:ext>
            </a:extLst>
          </p:cNvPr>
          <p:cNvSpPr txBox="1"/>
          <p:nvPr/>
        </p:nvSpPr>
        <p:spPr>
          <a:xfrm>
            <a:off x="142308" y="4923256"/>
            <a:ext cx="9072035" cy="1938992"/>
          </a:xfrm>
          <a:prstGeom prst="rect">
            <a:avLst/>
          </a:prstGeom>
          <a:noFill/>
        </p:spPr>
        <p:txBody>
          <a:bodyPr wrap="square" rtlCol="0">
            <a:spAutoFit/>
          </a:bodyPr>
          <a:lstStyle/>
          <a:p>
            <a:r>
              <a:rPr lang="en-US" sz="2400" b="1" u="sng" dirty="0">
                <a:latin typeface="+mj-lt"/>
              </a:rPr>
              <a:t>County Commissioners</a:t>
            </a:r>
            <a:endParaRPr lang="en-US" sz="1600" dirty="0"/>
          </a:p>
          <a:p>
            <a:r>
              <a:rPr lang="en-US" sz="1600" dirty="0"/>
              <a:t>Don’t forget! All county commissioners will receive the $5,000 2023 COLA starting January 1, 2023. This includes both full-time and part-time commissioners.</a:t>
            </a:r>
          </a:p>
          <a:p>
            <a:endParaRPr lang="en-US" sz="1600" dirty="0"/>
          </a:p>
          <a:p>
            <a:r>
              <a:rPr lang="en-US" sz="1600" dirty="0"/>
              <a:t>We collected data on county commissioner compensation as part of our salary survey. We will make this data publicly available in the near future. If you would like more info on this data or to compare with your own county, please reach out to Liz Greene (</a:t>
            </a:r>
            <a:r>
              <a:rPr lang="en-US" sz="1600" dirty="0">
                <a:hlinkClick r:id="rId2"/>
              </a:rPr>
              <a:t>egreene@accg.org</a:t>
            </a:r>
            <a:r>
              <a:rPr lang="en-US" sz="1600" dirty="0"/>
              <a:t>). </a:t>
            </a:r>
          </a:p>
        </p:txBody>
      </p:sp>
      <p:sp>
        <p:nvSpPr>
          <p:cNvPr id="8" name="Rectangle 7">
            <a:extLst>
              <a:ext uri="{FF2B5EF4-FFF2-40B4-BE49-F238E27FC236}">
                <a16:creationId xmlns:a16="http://schemas.microsoft.com/office/drawing/2014/main" id="{883D6C1A-5478-16A4-4459-DBE8610CAB4C}"/>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F2DCC3DD-B3E3-4064-D5EC-9ABC9DFF3F53}"/>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0" name="Picture 9" descr="Icon&#10;&#10;Description automatically generated with medium confidence">
            <a:extLst>
              <a:ext uri="{FF2B5EF4-FFF2-40B4-BE49-F238E27FC236}">
                <a16:creationId xmlns:a16="http://schemas.microsoft.com/office/drawing/2014/main" id="{E6F5E7B6-622B-CE03-CA4D-99B677CA2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64102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2" y="7424458"/>
            <a:ext cx="10058402"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7706F8DA-503C-75D7-FAD6-F272E563DF66}"/>
              </a:ext>
            </a:extLst>
          </p:cNvPr>
          <p:cNvSpPr txBox="1"/>
          <p:nvPr/>
        </p:nvSpPr>
        <p:spPr>
          <a:xfrm>
            <a:off x="142303" y="1296744"/>
            <a:ext cx="7823488" cy="461665"/>
          </a:xfrm>
          <a:prstGeom prst="rect">
            <a:avLst/>
          </a:prstGeom>
          <a:noFill/>
        </p:spPr>
        <p:txBody>
          <a:bodyPr wrap="square" rtlCol="0">
            <a:spAutoFit/>
          </a:bodyPr>
          <a:lstStyle/>
          <a:p>
            <a:r>
              <a:rPr lang="en-US" sz="2400" u="sng" dirty="0">
                <a:latin typeface="+mj-lt"/>
              </a:rPr>
              <a:t>2022 Salary Survey</a:t>
            </a:r>
          </a:p>
        </p:txBody>
      </p:sp>
      <p:sp>
        <p:nvSpPr>
          <p:cNvPr id="8" name="TextBox 7">
            <a:extLst>
              <a:ext uri="{FF2B5EF4-FFF2-40B4-BE49-F238E27FC236}">
                <a16:creationId xmlns:a16="http://schemas.microsoft.com/office/drawing/2014/main" id="{9BA23ECA-B475-6263-E7AB-FDD9BCF71A02}"/>
              </a:ext>
            </a:extLst>
          </p:cNvPr>
          <p:cNvSpPr txBox="1"/>
          <p:nvPr/>
        </p:nvSpPr>
        <p:spPr>
          <a:xfrm>
            <a:off x="142303" y="1827840"/>
            <a:ext cx="3844090" cy="400110"/>
          </a:xfrm>
          <a:prstGeom prst="rect">
            <a:avLst/>
          </a:prstGeom>
          <a:noFill/>
        </p:spPr>
        <p:txBody>
          <a:bodyPr wrap="square" rtlCol="0">
            <a:spAutoFit/>
          </a:bodyPr>
          <a:lstStyle/>
          <a:p>
            <a:r>
              <a:rPr lang="en-US" sz="2000" b="1" u="sng" dirty="0">
                <a:latin typeface="+mj-lt"/>
              </a:rPr>
              <a:t>I. Purpose of Survey</a:t>
            </a:r>
            <a:endParaRPr lang="en-US" sz="2000" b="1" u="sng" baseline="30000" dirty="0">
              <a:latin typeface="+mj-lt"/>
            </a:endParaRPr>
          </a:p>
        </p:txBody>
      </p:sp>
      <p:sp>
        <p:nvSpPr>
          <p:cNvPr id="9" name="TextBox 8">
            <a:extLst>
              <a:ext uri="{FF2B5EF4-FFF2-40B4-BE49-F238E27FC236}">
                <a16:creationId xmlns:a16="http://schemas.microsoft.com/office/drawing/2014/main" id="{A72E3206-1BC1-B1FA-7855-08270B6E0FD6}"/>
              </a:ext>
            </a:extLst>
          </p:cNvPr>
          <p:cNvSpPr txBox="1"/>
          <p:nvPr/>
        </p:nvSpPr>
        <p:spPr>
          <a:xfrm>
            <a:off x="239205" y="2224700"/>
            <a:ext cx="545886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Provide legislators with hard data on how officials are paid across the state</a:t>
            </a:r>
          </a:p>
          <a:p>
            <a:pPr marL="285750" indent="-285750">
              <a:spcAft>
                <a:spcPts val="600"/>
              </a:spcAft>
              <a:buFont typeface="Arial" panose="020B0604020202020204" pitchFamily="34" charset="0"/>
              <a:buChar char="•"/>
            </a:pPr>
            <a:r>
              <a:rPr lang="en-US" sz="1600" dirty="0"/>
              <a:t>Provide counties with comparative data on salaries </a:t>
            </a:r>
          </a:p>
        </p:txBody>
      </p:sp>
      <p:sp>
        <p:nvSpPr>
          <p:cNvPr id="10" name="TextBox 9">
            <a:extLst>
              <a:ext uri="{FF2B5EF4-FFF2-40B4-BE49-F238E27FC236}">
                <a16:creationId xmlns:a16="http://schemas.microsoft.com/office/drawing/2014/main" id="{E50DBE24-A8E5-43D9-039B-87E29A405805}"/>
              </a:ext>
            </a:extLst>
          </p:cNvPr>
          <p:cNvSpPr txBox="1"/>
          <p:nvPr/>
        </p:nvSpPr>
        <p:spPr>
          <a:xfrm>
            <a:off x="202498" y="3132320"/>
            <a:ext cx="3844090" cy="400110"/>
          </a:xfrm>
          <a:prstGeom prst="rect">
            <a:avLst/>
          </a:prstGeom>
          <a:noFill/>
        </p:spPr>
        <p:txBody>
          <a:bodyPr wrap="square" rtlCol="0">
            <a:spAutoFit/>
          </a:bodyPr>
          <a:lstStyle/>
          <a:p>
            <a:r>
              <a:rPr lang="en-US" sz="2000" b="1" u="sng" dirty="0">
                <a:latin typeface="+mj-lt"/>
              </a:rPr>
              <a:t>II. Data Collection</a:t>
            </a:r>
            <a:endParaRPr lang="en-US" sz="2000" b="1" u="sng" baseline="30000" dirty="0">
              <a:latin typeface="+mj-lt"/>
            </a:endParaRPr>
          </a:p>
        </p:txBody>
      </p:sp>
      <p:sp>
        <p:nvSpPr>
          <p:cNvPr id="11" name="TextBox 10">
            <a:extLst>
              <a:ext uri="{FF2B5EF4-FFF2-40B4-BE49-F238E27FC236}">
                <a16:creationId xmlns:a16="http://schemas.microsoft.com/office/drawing/2014/main" id="{4A64C77F-991F-5384-53DB-F9980C3780B5}"/>
              </a:ext>
            </a:extLst>
          </p:cNvPr>
          <p:cNvSpPr txBox="1"/>
          <p:nvPr/>
        </p:nvSpPr>
        <p:spPr>
          <a:xfrm>
            <a:off x="239205" y="3528474"/>
            <a:ext cx="5458860" cy="24160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June – September 2022: data collection from county finance directors, HR managers, clerks, etc. </a:t>
            </a:r>
          </a:p>
          <a:p>
            <a:pPr marL="285750" indent="-285750">
              <a:spcAft>
                <a:spcPts val="600"/>
              </a:spcAft>
              <a:buFont typeface="Arial" panose="020B0604020202020204" pitchFamily="34" charset="0"/>
              <a:buChar char="•"/>
            </a:pPr>
            <a:r>
              <a:rPr lang="en-US" sz="1600" dirty="0"/>
              <a:t>Requested full calculations (base, longevity, COLAs, local supplements, special supplements, i.e., probate judges supplement for magistrate duties, etc.)</a:t>
            </a:r>
          </a:p>
          <a:p>
            <a:pPr marL="742950" lvl="1" indent="-285750">
              <a:spcAft>
                <a:spcPts val="600"/>
              </a:spcAft>
              <a:buFont typeface="Arial" panose="020B0604020202020204" pitchFamily="34" charset="0"/>
              <a:buChar char="•"/>
            </a:pPr>
            <a:r>
              <a:rPr lang="en-US" sz="1400" dirty="0"/>
              <a:t>Commissioners, Superior Court Clerks, Tax Commissioners, Sheriffs, Probate Judges, Magistrate Judges, and Coroners</a:t>
            </a:r>
          </a:p>
          <a:p>
            <a:pPr marL="742950" lvl="1" indent="-285750">
              <a:spcAft>
                <a:spcPts val="600"/>
              </a:spcAft>
              <a:buFont typeface="Arial" panose="020B0604020202020204" pitchFamily="34" charset="0"/>
              <a:buChar char="•"/>
            </a:pPr>
            <a:r>
              <a:rPr lang="en-US" sz="1400" dirty="0"/>
              <a:t>Also requested information on local Acts used to provide payment in lieu of the state formula</a:t>
            </a:r>
          </a:p>
        </p:txBody>
      </p:sp>
      <p:sp>
        <p:nvSpPr>
          <p:cNvPr id="12" name="TextBox 11">
            <a:extLst>
              <a:ext uri="{FF2B5EF4-FFF2-40B4-BE49-F238E27FC236}">
                <a16:creationId xmlns:a16="http://schemas.microsoft.com/office/drawing/2014/main" id="{673CABC2-63E2-BC66-B0E6-B3BA376B7F2D}"/>
              </a:ext>
            </a:extLst>
          </p:cNvPr>
          <p:cNvSpPr txBox="1"/>
          <p:nvPr/>
        </p:nvSpPr>
        <p:spPr>
          <a:xfrm>
            <a:off x="142303" y="5944520"/>
            <a:ext cx="3844090" cy="400110"/>
          </a:xfrm>
          <a:prstGeom prst="rect">
            <a:avLst/>
          </a:prstGeom>
          <a:noFill/>
        </p:spPr>
        <p:txBody>
          <a:bodyPr wrap="square" rtlCol="0">
            <a:spAutoFit/>
          </a:bodyPr>
          <a:lstStyle/>
          <a:p>
            <a:r>
              <a:rPr lang="en-US" sz="2000" b="1" u="sng" dirty="0">
                <a:latin typeface="+mj-lt"/>
              </a:rPr>
              <a:t>III. Survey Results</a:t>
            </a:r>
            <a:endParaRPr lang="en-US" sz="2000" b="1" u="sng" baseline="30000" dirty="0">
              <a:latin typeface="+mj-lt"/>
            </a:endParaRPr>
          </a:p>
        </p:txBody>
      </p:sp>
      <p:sp>
        <p:nvSpPr>
          <p:cNvPr id="13" name="TextBox 12">
            <a:extLst>
              <a:ext uri="{FF2B5EF4-FFF2-40B4-BE49-F238E27FC236}">
                <a16:creationId xmlns:a16="http://schemas.microsoft.com/office/drawing/2014/main" id="{0C2FA72C-4A42-BDFA-6CE0-D07285245EAA}"/>
              </a:ext>
            </a:extLst>
          </p:cNvPr>
          <p:cNvSpPr txBox="1"/>
          <p:nvPr/>
        </p:nvSpPr>
        <p:spPr>
          <a:xfrm>
            <a:off x="239205" y="6300859"/>
            <a:ext cx="545886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122 total county responses</a:t>
            </a:r>
          </a:p>
          <a:p>
            <a:pPr marL="742950" lvl="1" indent="-285750">
              <a:spcAft>
                <a:spcPts val="600"/>
              </a:spcAft>
              <a:buFont typeface="Arial" panose="020B0604020202020204" pitchFamily="34" charset="0"/>
              <a:buChar char="•"/>
            </a:pPr>
            <a:r>
              <a:rPr lang="en-US" sz="1600" dirty="0"/>
              <a:t>88 counties provided FY23 salaries, 34 provided FY22 salaries</a:t>
            </a:r>
          </a:p>
        </p:txBody>
      </p:sp>
      <p:graphicFrame>
        <p:nvGraphicFramePr>
          <p:cNvPr id="14" name="Table 13">
            <a:extLst>
              <a:ext uri="{FF2B5EF4-FFF2-40B4-BE49-F238E27FC236}">
                <a16:creationId xmlns:a16="http://schemas.microsoft.com/office/drawing/2014/main" id="{34240869-D28C-9E63-30E2-3C07B2021F0E}"/>
              </a:ext>
            </a:extLst>
          </p:cNvPr>
          <p:cNvGraphicFramePr>
            <a:graphicFrameLocks noGrp="1"/>
          </p:cNvGraphicFramePr>
          <p:nvPr>
            <p:extLst>
              <p:ext uri="{D42A27DB-BD31-4B8C-83A1-F6EECF244321}">
                <p14:modId xmlns:p14="http://schemas.microsoft.com/office/powerpoint/2010/main" val="622186927"/>
              </p:ext>
            </p:extLst>
          </p:nvPr>
        </p:nvGraphicFramePr>
        <p:xfrm>
          <a:off x="6210166" y="1777848"/>
          <a:ext cx="3511246" cy="5494020"/>
        </p:xfrm>
        <a:graphic>
          <a:graphicData uri="http://schemas.openxmlformats.org/drawingml/2006/table">
            <a:tbl>
              <a:tblPr firstRow="1" bandRow="1">
                <a:tableStyleId>{5C22544A-7EE6-4342-B048-85BDC9FD1C3A}</a:tableStyleId>
              </a:tblPr>
              <a:tblGrid>
                <a:gridCol w="2025329">
                  <a:extLst>
                    <a:ext uri="{9D8B030D-6E8A-4147-A177-3AD203B41FA5}">
                      <a16:colId xmlns:a16="http://schemas.microsoft.com/office/drawing/2014/main" val="2787214977"/>
                    </a:ext>
                  </a:extLst>
                </a:gridCol>
                <a:gridCol w="1485917">
                  <a:extLst>
                    <a:ext uri="{9D8B030D-6E8A-4147-A177-3AD203B41FA5}">
                      <a16:colId xmlns:a16="http://schemas.microsoft.com/office/drawing/2014/main" val="2116951127"/>
                    </a:ext>
                  </a:extLst>
                </a:gridCol>
              </a:tblGrid>
              <a:tr h="495300">
                <a:tc>
                  <a:txBody>
                    <a:bodyPr/>
                    <a:lstStyle/>
                    <a:p>
                      <a:pPr algn="ctr"/>
                      <a:r>
                        <a:rPr lang="en-US" sz="1600" b="1" dirty="0">
                          <a:solidFill>
                            <a:schemeClr val="bg1">
                              <a:lumMod val="95000"/>
                            </a:schemeClr>
                          </a:solidFill>
                          <a:latin typeface="+mj-lt"/>
                        </a:rPr>
                        <a:t>Population Group</a:t>
                      </a:r>
                      <a:endParaRPr lang="en-US" sz="1600" b="1" baseline="30000" dirty="0">
                        <a:solidFill>
                          <a:schemeClr val="bg1">
                            <a:lumMod val="95000"/>
                          </a:schemeClr>
                        </a:solidFill>
                        <a:latin typeface="+mj-lt"/>
                      </a:endParaRPr>
                    </a:p>
                  </a:txBody>
                  <a:tcPr marL="68580" marR="68580" marT="34290" marB="34290" anchor="ctr">
                    <a:solidFill>
                      <a:srgbClr val="145782"/>
                    </a:solidFill>
                  </a:tcPr>
                </a:tc>
                <a:tc>
                  <a:txBody>
                    <a:bodyPr/>
                    <a:lstStyle/>
                    <a:p>
                      <a:pPr algn="ctr"/>
                      <a:r>
                        <a:rPr lang="en-US" sz="1600" b="1" dirty="0">
                          <a:solidFill>
                            <a:schemeClr val="bg1">
                              <a:lumMod val="95000"/>
                            </a:schemeClr>
                          </a:solidFill>
                          <a:latin typeface="+mj-lt"/>
                        </a:rPr>
                        <a:t># of Responses</a:t>
                      </a:r>
                    </a:p>
                  </a:txBody>
                  <a:tcPr marL="68580" marR="68580" marT="34290" marB="34290" anchor="ctr">
                    <a:solidFill>
                      <a:srgbClr val="145782"/>
                    </a:solidFill>
                  </a:tcPr>
                </a:tc>
                <a:extLst>
                  <a:ext uri="{0D108BD9-81ED-4DB2-BD59-A6C34878D82A}">
                    <a16:rowId xmlns:a16="http://schemas.microsoft.com/office/drawing/2014/main" val="2435640304"/>
                  </a:ext>
                </a:extLst>
              </a:tr>
              <a:tr h="251460">
                <a:tc>
                  <a:txBody>
                    <a:bodyPr/>
                    <a:lstStyle/>
                    <a:p>
                      <a:r>
                        <a:rPr lang="en-US" sz="1600" dirty="0"/>
                        <a:t>0 — 5,999 </a:t>
                      </a:r>
                    </a:p>
                  </a:txBody>
                  <a:tcPr marL="68580" marR="68580" marT="34290" marB="34290"/>
                </a:tc>
                <a:tc>
                  <a:txBody>
                    <a:bodyPr/>
                    <a:lstStyle/>
                    <a:p>
                      <a:pPr algn="r"/>
                      <a:r>
                        <a:rPr lang="en-US" sz="1600" dirty="0"/>
                        <a:t>8</a:t>
                      </a:r>
                    </a:p>
                  </a:txBody>
                  <a:tcPr marL="68580" marR="68580" marT="34290" marB="34290"/>
                </a:tc>
                <a:extLst>
                  <a:ext uri="{0D108BD9-81ED-4DB2-BD59-A6C34878D82A}">
                    <a16:rowId xmlns:a16="http://schemas.microsoft.com/office/drawing/2014/main" val="1096354857"/>
                  </a:ext>
                </a:extLst>
              </a:tr>
              <a:tr h="251460">
                <a:tc>
                  <a:txBody>
                    <a:bodyPr/>
                    <a:lstStyle/>
                    <a:p>
                      <a:r>
                        <a:rPr lang="en-US" sz="1600" dirty="0"/>
                        <a:t>6,000 — 11,889</a:t>
                      </a:r>
                    </a:p>
                  </a:txBody>
                  <a:tcPr marL="68580" marR="68580" marT="34290" marB="34290"/>
                </a:tc>
                <a:tc>
                  <a:txBody>
                    <a:bodyPr/>
                    <a:lstStyle/>
                    <a:p>
                      <a:pPr algn="r"/>
                      <a:r>
                        <a:rPr lang="en-US" sz="1600" dirty="0"/>
                        <a:t>20</a:t>
                      </a:r>
                    </a:p>
                  </a:txBody>
                  <a:tcPr marL="68580" marR="68580" marT="34290" marB="34290"/>
                </a:tc>
                <a:extLst>
                  <a:ext uri="{0D108BD9-81ED-4DB2-BD59-A6C34878D82A}">
                    <a16:rowId xmlns:a16="http://schemas.microsoft.com/office/drawing/2014/main" val="278483383"/>
                  </a:ext>
                </a:extLst>
              </a:tr>
              <a:tr h="251460">
                <a:tc>
                  <a:txBody>
                    <a:bodyPr/>
                    <a:lstStyle/>
                    <a:p>
                      <a:r>
                        <a:rPr lang="en-US" sz="1600" dirty="0"/>
                        <a:t>11,890 — 19,999</a:t>
                      </a:r>
                    </a:p>
                  </a:txBody>
                  <a:tcPr marL="68580" marR="68580" marT="34290" marB="34290"/>
                </a:tc>
                <a:tc>
                  <a:txBody>
                    <a:bodyPr/>
                    <a:lstStyle/>
                    <a:p>
                      <a:pPr algn="r"/>
                      <a:r>
                        <a:rPr lang="en-US" sz="1600" dirty="0"/>
                        <a:t>19</a:t>
                      </a:r>
                    </a:p>
                  </a:txBody>
                  <a:tcPr marL="68580" marR="68580" marT="34290" marB="34290"/>
                </a:tc>
                <a:extLst>
                  <a:ext uri="{0D108BD9-81ED-4DB2-BD59-A6C34878D82A}">
                    <a16:rowId xmlns:a16="http://schemas.microsoft.com/office/drawing/2014/main" val="2928817238"/>
                  </a:ext>
                </a:extLst>
              </a:tr>
              <a:tr h="251460">
                <a:tc>
                  <a:txBody>
                    <a:bodyPr/>
                    <a:lstStyle/>
                    <a:p>
                      <a:r>
                        <a:rPr lang="en-US" sz="1600" dirty="0"/>
                        <a:t>20,000 — 28,999</a:t>
                      </a:r>
                    </a:p>
                  </a:txBody>
                  <a:tcPr marL="68580" marR="68580" marT="34290" marB="34290"/>
                </a:tc>
                <a:tc>
                  <a:txBody>
                    <a:bodyPr/>
                    <a:lstStyle/>
                    <a:p>
                      <a:pPr algn="r"/>
                      <a:r>
                        <a:rPr lang="en-US" sz="1600" dirty="0"/>
                        <a:t>24</a:t>
                      </a:r>
                    </a:p>
                  </a:txBody>
                  <a:tcPr marL="68580" marR="68580" marT="34290" marB="34290"/>
                </a:tc>
                <a:extLst>
                  <a:ext uri="{0D108BD9-81ED-4DB2-BD59-A6C34878D82A}">
                    <a16:rowId xmlns:a16="http://schemas.microsoft.com/office/drawing/2014/main" val="3204010025"/>
                  </a:ext>
                </a:extLst>
              </a:tr>
              <a:tr h="251460">
                <a:tc>
                  <a:txBody>
                    <a:bodyPr/>
                    <a:lstStyle/>
                    <a:p>
                      <a:r>
                        <a:rPr lang="en-US" sz="1600" dirty="0"/>
                        <a:t>29,000 — 38,999</a:t>
                      </a:r>
                    </a:p>
                  </a:txBody>
                  <a:tcPr marL="68580" marR="68580" marT="34290" marB="34290"/>
                </a:tc>
                <a:tc>
                  <a:txBody>
                    <a:bodyPr/>
                    <a:lstStyle/>
                    <a:p>
                      <a:pPr algn="r"/>
                      <a:r>
                        <a:rPr lang="en-US" sz="1600" dirty="0"/>
                        <a:t>8</a:t>
                      </a:r>
                    </a:p>
                  </a:txBody>
                  <a:tcPr marL="68580" marR="68580" marT="34290" marB="34290"/>
                </a:tc>
                <a:extLst>
                  <a:ext uri="{0D108BD9-81ED-4DB2-BD59-A6C34878D82A}">
                    <a16:rowId xmlns:a16="http://schemas.microsoft.com/office/drawing/2014/main" val="281173567"/>
                  </a:ext>
                </a:extLst>
              </a:tr>
              <a:tr h="251460">
                <a:tc>
                  <a:txBody>
                    <a:bodyPr/>
                    <a:lstStyle/>
                    <a:p>
                      <a:r>
                        <a:rPr lang="en-US" sz="1600" dirty="0"/>
                        <a:t>39,000 — 49,999</a:t>
                      </a:r>
                    </a:p>
                  </a:txBody>
                  <a:tcPr marL="68580" marR="68580" marT="34290" marB="34290"/>
                </a:tc>
                <a:tc>
                  <a:txBody>
                    <a:bodyPr/>
                    <a:lstStyle/>
                    <a:p>
                      <a:pPr algn="r"/>
                      <a:r>
                        <a:rPr lang="en-US" sz="1600" dirty="0"/>
                        <a:t>10</a:t>
                      </a:r>
                    </a:p>
                  </a:txBody>
                  <a:tcPr marL="68580" marR="68580" marT="34290" marB="34290"/>
                </a:tc>
                <a:extLst>
                  <a:ext uri="{0D108BD9-81ED-4DB2-BD59-A6C34878D82A}">
                    <a16:rowId xmlns:a16="http://schemas.microsoft.com/office/drawing/2014/main" val="4121604989"/>
                  </a:ext>
                </a:extLst>
              </a:tr>
              <a:tr h="251460">
                <a:tc>
                  <a:txBody>
                    <a:bodyPr/>
                    <a:lstStyle/>
                    <a:p>
                      <a:r>
                        <a:rPr lang="en-US" sz="1600" dirty="0"/>
                        <a:t>50,000 — 74,999</a:t>
                      </a:r>
                    </a:p>
                  </a:txBody>
                  <a:tcPr marL="68580" marR="68580" marT="34290" marB="34290"/>
                </a:tc>
                <a:tc>
                  <a:txBody>
                    <a:bodyPr/>
                    <a:lstStyle/>
                    <a:p>
                      <a:pPr algn="r"/>
                      <a:r>
                        <a:rPr lang="en-US" sz="1600" dirty="0"/>
                        <a:t>8</a:t>
                      </a:r>
                    </a:p>
                  </a:txBody>
                  <a:tcPr marL="68580" marR="68580" marT="34290" marB="34290"/>
                </a:tc>
                <a:extLst>
                  <a:ext uri="{0D108BD9-81ED-4DB2-BD59-A6C34878D82A}">
                    <a16:rowId xmlns:a16="http://schemas.microsoft.com/office/drawing/2014/main" val="466991791"/>
                  </a:ext>
                </a:extLst>
              </a:tr>
              <a:tr h="251460">
                <a:tc>
                  <a:txBody>
                    <a:bodyPr/>
                    <a:lstStyle/>
                    <a:p>
                      <a:r>
                        <a:rPr lang="en-US" sz="1600" dirty="0"/>
                        <a:t>75,000 — 99,999</a:t>
                      </a:r>
                    </a:p>
                  </a:txBody>
                  <a:tcPr marL="68580" marR="68580" marT="34290" marB="34290"/>
                </a:tc>
                <a:tc>
                  <a:txBody>
                    <a:bodyPr/>
                    <a:lstStyle/>
                    <a:p>
                      <a:pPr algn="r"/>
                      <a:r>
                        <a:rPr lang="en-US" sz="1600" dirty="0"/>
                        <a:t>7</a:t>
                      </a:r>
                    </a:p>
                  </a:txBody>
                  <a:tcPr marL="68580" marR="68580" marT="34290" marB="34290"/>
                </a:tc>
                <a:extLst>
                  <a:ext uri="{0D108BD9-81ED-4DB2-BD59-A6C34878D82A}">
                    <a16:rowId xmlns:a16="http://schemas.microsoft.com/office/drawing/2014/main" val="2280350589"/>
                  </a:ext>
                </a:extLst>
              </a:tr>
              <a:tr h="251460">
                <a:tc>
                  <a:txBody>
                    <a:bodyPr/>
                    <a:lstStyle/>
                    <a:p>
                      <a:r>
                        <a:rPr lang="en-US" sz="1600" dirty="0"/>
                        <a:t>100,000 — 149,999</a:t>
                      </a:r>
                    </a:p>
                  </a:txBody>
                  <a:tcPr marL="68580" marR="68580" marT="34290" marB="34290"/>
                </a:tc>
                <a:tc>
                  <a:txBody>
                    <a:bodyPr/>
                    <a:lstStyle/>
                    <a:p>
                      <a:pPr algn="r"/>
                      <a:r>
                        <a:rPr lang="en-US" sz="1600" dirty="0"/>
                        <a:t>8</a:t>
                      </a:r>
                    </a:p>
                  </a:txBody>
                  <a:tcPr marL="68580" marR="68580" marT="34290" marB="34290"/>
                </a:tc>
                <a:extLst>
                  <a:ext uri="{0D108BD9-81ED-4DB2-BD59-A6C34878D82A}">
                    <a16:rowId xmlns:a16="http://schemas.microsoft.com/office/drawing/2014/main" val="1924872295"/>
                  </a:ext>
                </a:extLst>
              </a:tr>
              <a:tr h="251460">
                <a:tc>
                  <a:txBody>
                    <a:bodyPr/>
                    <a:lstStyle/>
                    <a:p>
                      <a:r>
                        <a:rPr lang="en-US" sz="1600" dirty="0"/>
                        <a:t>150,000 — 199,999</a:t>
                      </a:r>
                    </a:p>
                  </a:txBody>
                  <a:tcPr marL="68580" marR="68580" marT="34290" marB="34290"/>
                </a:tc>
                <a:tc>
                  <a:txBody>
                    <a:bodyPr/>
                    <a:lstStyle/>
                    <a:p>
                      <a:pPr algn="r"/>
                      <a:r>
                        <a:rPr lang="en-US" sz="1600" dirty="0"/>
                        <a:t>4</a:t>
                      </a:r>
                    </a:p>
                  </a:txBody>
                  <a:tcPr marL="68580" marR="68580" marT="34290" marB="34290"/>
                </a:tc>
                <a:extLst>
                  <a:ext uri="{0D108BD9-81ED-4DB2-BD59-A6C34878D82A}">
                    <a16:rowId xmlns:a16="http://schemas.microsoft.com/office/drawing/2014/main" val="3157535118"/>
                  </a:ext>
                </a:extLst>
              </a:tr>
              <a:tr h="251460">
                <a:tc>
                  <a:txBody>
                    <a:bodyPr/>
                    <a:lstStyle/>
                    <a:p>
                      <a:r>
                        <a:rPr lang="en-US" sz="1600" dirty="0"/>
                        <a:t>200,000 — 249,999</a:t>
                      </a:r>
                    </a:p>
                  </a:txBody>
                  <a:tcPr marL="68580" marR="68580" marT="34290" marB="34290"/>
                </a:tc>
                <a:tc>
                  <a:txBody>
                    <a:bodyPr/>
                    <a:lstStyle/>
                    <a:p>
                      <a:pPr algn="r"/>
                      <a:r>
                        <a:rPr lang="en-US" sz="1600" dirty="0"/>
                        <a:t>2</a:t>
                      </a:r>
                    </a:p>
                  </a:txBody>
                  <a:tcPr marL="68580" marR="68580" marT="34290" marB="34290"/>
                </a:tc>
                <a:extLst>
                  <a:ext uri="{0D108BD9-81ED-4DB2-BD59-A6C34878D82A}">
                    <a16:rowId xmlns:a16="http://schemas.microsoft.com/office/drawing/2014/main" val="2509716402"/>
                  </a:ext>
                </a:extLst>
              </a:tr>
              <a:tr h="251460">
                <a:tc>
                  <a:txBody>
                    <a:bodyPr/>
                    <a:lstStyle/>
                    <a:p>
                      <a:r>
                        <a:rPr lang="en-US" sz="1600" dirty="0"/>
                        <a:t>250,000 — 299,999</a:t>
                      </a:r>
                    </a:p>
                  </a:txBody>
                  <a:tcPr marL="68580" marR="68580" marT="34290" marB="34290"/>
                </a:tc>
                <a:tc>
                  <a:txBody>
                    <a:bodyPr/>
                    <a:lstStyle/>
                    <a:p>
                      <a:pPr algn="r"/>
                      <a:r>
                        <a:rPr lang="en-US" sz="1600" dirty="0"/>
                        <a:t>3</a:t>
                      </a:r>
                    </a:p>
                  </a:txBody>
                  <a:tcPr marL="68580" marR="68580" marT="34290" marB="34290"/>
                </a:tc>
                <a:extLst>
                  <a:ext uri="{0D108BD9-81ED-4DB2-BD59-A6C34878D82A}">
                    <a16:rowId xmlns:a16="http://schemas.microsoft.com/office/drawing/2014/main" val="775657568"/>
                  </a:ext>
                </a:extLst>
              </a:tr>
              <a:tr h="251460">
                <a:tc>
                  <a:txBody>
                    <a:bodyPr/>
                    <a:lstStyle/>
                    <a:p>
                      <a:r>
                        <a:rPr lang="en-US" sz="1600" dirty="0"/>
                        <a:t>300,000 — 399,999</a:t>
                      </a:r>
                    </a:p>
                  </a:txBody>
                  <a:tcPr marL="68580" marR="68580" marT="34290" marB="34290"/>
                </a:tc>
                <a:tc>
                  <a:txBody>
                    <a:bodyPr/>
                    <a:lstStyle/>
                    <a:p>
                      <a:pPr algn="r"/>
                      <a:r>
                        <a:rPr lang="en-US" sz="1600" dirty="0"/>
                        <a:t>0</a:t>
                      </a:r>
                    </a:p>
                  </a:txBody>
                  <a:tcPr marL="68580" marR="68580" marT="34290" marB="34290"/>
                </a:tc>
                <a:extLst>
                  <a:ext uri="{0D108BD9-81ED-4DB2-BD59-A6C34878D82A}">
                    <a16:rowId xmlns:a16="http://schemas.microsoft.com/office/drawing/2014/main" val="3485344557"/>
                  </a:ext>
                </a:extLst>
              </a:tr>
              <a:tr h="251460">
                <a:tc>
                  <a:txBody>
                    <a:bodyPr/>
                    <a:lstStyle/>
                    <a:p>
                      <a:r>
                        <a:rPr lang="en-US" sz="1600" dirty="0"/>
                        <a:t>400,000 — 499,999</a:t>
                      </a:r>
                    </a:p>
                  </a:txBody>
                  <a:tcPr marL="68580" marR="68580" marT="34290" marB="34290"/>
                </a:tc>
                <a:tc>
                  <a:txBody>
                    <a:bodyPr/>
                    <a:lstStyle/>
                    <a:p>
                      <a:pPr algn="r"/>
                      <a:r>
                        <a:rPr lang="en-US" sz="1600" dirty="0"/>
                        <a:t>0</a:t>
                      </a:r>
                    </a:p>
                  </a:txBody>
                  <a:tcPr marL="68580" marR="68580" marT="34290" marB="34290"/>
                </a:tc>
                <a:extLst>
                  <a:ext uri="{0D108BD9-81ED-4DB2-BD59-A6C34878D82A}">
                    <a16:rowId xmlns:a16="http://schemas.microsoft.com/office/drawing/2014/main" val="4236538480"/>
                  </a:ext>
                </a:extLst>
              </a:tr>
              <a:tr h="251460">
                <a:tc>
                  <a:txBody>
                    <a:bodyPr/>
                    <a:lstStyle/>
                    <a:p>
                      <a:r>
                        <a:rPr lang="en-US" sz="1600" dirty="0"/>
                        <a:t>500,000 or more</a:t>
                      </a:r>
                    </a:p>
                  </a:txBody>
                  <a:tcPr marL="68580" marR="68580" marT="34290" marB="34290"/>
                </a:tc>
                <a:tc>
                  <a:txBody>
                    <a:bodyPr/>
                    <a:lstStyle/>
                    <a:p>
                      <a:pPr algn="r"/>
                      <a:r>
                        <a:rPr lang="en-US" sz="1600" dirty="0"/>
                        <a:t>1</a:t>
                      </a:r>
                    </a:p>
                  </a:txBody>
                  <a:tcPr marL="68580" marR="68580" marT="34290" marB="34290"/>
                </a:tc>
                <a:extLst>
                  <a:ext uri="{0D108BD9-81ED-4DB2-BD59-A6C34878D82A}">
                    <a16:rowId xmlns:a16="http://schemas.microsoft.com/office/drawing/2014/main" val="1876422111"/>
                  </a:ext>
                </a:extLst>
              </a:tr>
              <a:tr h="251460">
                <a:tc>
                  <a:txBody>
                    <a:bodyPr/>
                    <a:lstStyle/>
                    <a:p>
                      <a:pPr algn="r"/>
                      <a:r>
                        <a:rPr lang="en-US" sz="1600" b="1" dirty="0"/>
                        <a:t>Totals</a:t>
                      </a:r>
                    </a:p>
                  </a:txBody>
                  <a:tcPr marL="68580" marR="68580" marT="34290" marB="34290" anchor="ctr"/>
                </a:tc>
                <a:tc>
                  <a:txBody>
                    <a:bodyPr/>
                    <a:lstStyle/>
                    <a:p>
                      <a:pPr algn="r"/>
                      <a:r>
                        <a:rPr lang="en-US" sz="1600" b="1" dirty="0">
                          <a:latin typeface="+mn-lt"/>
                        </a:rPr>
                        <a:t>122</a:t>
                      </a:r>
                    </a:p>
                  </a:txBody>
                  <a:tcPr marL="68580" marR="68580" marT="34290" marB="34290" anchor="ctr"/>
                </a:tc>
                <a:extLst>
                  <a:ext uri="{0D108BD9-81ED-4DB2-BD59-A6C34878D82A}">
                    <a16:rowId xmlns:a16="http://schemas.microsoft.com/office/drawing/2014/main" val="134550424"/>
                  </a:ext>
                </a:extLst>
              </a:tr>
            </a:tbl>
          </a:graphicData>
        </a:graphic>
      </p:graphicFrame>
      <p:sp>
        <p:nvSpPr>
          <p:cNvPr id="2" name="TextBox 1">
            <a:extLst>
              <a:ext uri="{FF2B5EF4-FFF2-40B4-BE49-F238E27FC236}">
                <a16:creationId xmlns:a16="http://schemas.microsoft.com/office/drawing/2014/main" id="{F69178C0-F863-5487-C1F2-178EF5E41BFD}"/>
              </a:ext>
            </a:extLst>
          </p:cNvPr>
          <p:cNvSpPr txBox="1"/>
          <p:nvPr/>
        </p:nvSpPr>
        <p:spPr>
          <a:xfrm>
            <a:off x="5544127" y="1549216"/>
            <a:ext cx="4843324" cy="318036"/>
          </a:xfrm>
          <a:prstGeom prst="rect">
            <a:avLst/>
          </a:prstGeom>
          <a:noFill/>
        </p:spPr>
        <p:txBody>
          <a:bodyPr wrap="square" rtlCol="0">
            <a:spAutoFit/>
          </a:bodyPr>
          <a:lstStyle/>
          <a:p>
            <a:pPr algn="ctr"/>
            <a:r>
              <a:rPr lang="en-US" sz="2200" b="1" u="sng" baseline="30000" dirty="0">
                <a:latin typeface="+mj-lt"/>
              </a:rPr>
              <a:t>Number of Survey Respondents by Population Group</a:t>
            </a:r>
          </a:p>
        </p:txBody>
      </p:sp>
      <p:sp>
        <p:nvSpPr>
          <p:cNvPr id="15" name="Rectangle 14">
            <a:extLst>
              <a:ext uri="{FF2B5EF4-FFF2-40B4-BE49-F238E27FC236}">
                <a16:creationId xmlns:a16="http://schemas.microsoft.com/office/drawing/2014/main" id="{03FEAB2D-19AF-CFB0-A0BF-382133E751C2}"/>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2F51AB73-E6C8-4F03-D685-5BE39F5D9C99}"/>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7" name="Picture 16" descr="Icon&#10;&#10;Description automatically generated with medium confidence">
            <a:extLst>
              <a:ext uri="{FF2B5EF4-FFF2-40B4-BE49-F238E27FC236}">
                <a16:creationId xmlns:a16="http://schemas.microsoft.com/office/drawing/2014/main" id="{F0EB2345-B010-6C51-81E5-3F245DCC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361136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F9FB1056-2533-BADD-A623-64CB40417AA8}"/>
              </a:ext>
            </a:extLst>
          </p:cNvPr>
          <p:cNvSpPr txBox="1"/>
          <p:nvPr/>
        </p:nvSpPr>
        <p:spPr>
          <a:xfrm>
            <a:off x="142303" y="1331659"/>
            <a:ext cx="4769666" cy="5109091"/>
          </a:xfrm>
          <a:prstGeom prst="rect">
            <a:avLst/>
          </a:prstGeom>
          <a:noFill/>
        </p:spPr>
        <p:txBody>
          <a:bodyPr wrap="square" rtlCol="0">
            <a:spAutoFit/>
          </a:bodyPr>
          <a:lstStyle/>
          <a:p>
            <a:r>
              <a:rPr lang="en-US" sz="2000" b="1" u="sng" dirty="0">
                <a:latin typeface="+mj-lt"/>
              </a:rPr>
              <a:t>Calculating Superior Court Clerks’ Salaries</a:t>
            </a:r>
          </a:p>
          <a:p>
            <a:endParaRPr lang="en-US" sz="1600" dirty="0"/>
          </a:p>
          <a:p>
            <a:pPr marL="285769" indent="-285769">
              <a:buFont typeface="Arial" panose="020B0604020202020204" pitchFamily="34" charset="0"/>
              <a:buChar char="•"/>
            </a:pPr>
            <a:r>
              <a:rPr lang="en-US" sz="1600" dirty="0"/>
              <a:t>Establish statutory minimum base salary, </a:t>
            </a:r>
          </a:p>
          <a:p>
            <a:pPr marL="285769" indent="-285769">
              <a:buFont typeface="Arial" panose="020B0604020202020204" pitchFamily="34" charset="0"/>
              <a:buChar char="•"/>
            </a:pPr>
            <a:r>
              <a:rPr lang="en-US" sz="1600" dirty="0"/>
              <a:t>Add statutory supplements:</a:t>
            </a:r>
          </a:p>
          <a:p>
            <a:pPr marL="743000" lvl="1" indent="-285769">
              <a:buFont typeface="Arial" panose="020B0604020202020204" pitchFamily="34" charset="0"/>
              <a:buChar char="•"/>
            </a:pPr>
            <a:r>
              <a:rPr lang="en-US" sz="1600" dirty="0"/>
              <a:t>at least $4,631 for serving as clerk to juvenile court, </a:t>
            </a:r>
          </a:p>
          <a:p>
            <a:pPr marL="743000" lvl="1" indent="-285769">
              <a:buFont typeface="Arial" panose="020B0604020202020204" pitchFamily="34" charset="0"/>
              <a:buChar char="•"/>
            </a:pPr>
            <a:r>
              <a:rPr lang="en-US" sz="1600" dirty="0"/>
              <a:t>at least $4,631 for serving as clerk to state court, </a:t>
            </a:r>
          </a:p>
          <a:p>
            <a:pPr marL="743000" lvl="1" indent="-285769">
              <a:buFont typeface="Arial" panose="020B0604020202020204" pitchFamily="34" charset="0"/>
              <a:buChar char="•"/>
            </a:pPr>
            <a:r>
              <a:rPr lang="en-US" sz="1600" dirty="0"/>
              <a:t>at least $4,724 for serving as clerk to magistrate court, </a:t>
            </a:r>
          </a:p>
          <a:p>
            <a:pPr marL="743000" lvl="1" indent="-285769">
              <a:buFont typeface="Arial" panose="020B0604020202020204" pitchFamily="34" charset="0"/>
              <a:buChar char="•"/>
            </a:pPr>
            <a:r>
              <a:rPr lang="en-US" sz="1600" dirty="0"/>
              <a:t>at least $4,631 for providing jury management, </a:t>
            </a:r>
          </a:p>
          <a:p>
            <a:pPr marL="285769" indent="-285769">
              <a:buFont typeface="Arial" panose="020B0604020202020204" pitchFamily="34" charset="0"/>
              <a:buChar char="•"/>
            </a:pPr>
            <a:r>
              <a:rPr lang="en-US" sz="1600" dirty="0"/>
              <a:t>Add longevity increase of 5 percent for every 4-year term served, </a:t>
            </a:r>
          </a:p>
          <a:p>
            <a:pPr marL="285769" indent="-285769">
              <a:buFont typeface="Arial" panose="020B0604020202020204" pitchFamily="34" charset="0"/>
              <a:buChar char="•"/>
            </a:pPr>
            <a:r>
              <a:rPr lang="en-US" sz="1600" dirty="0"/>
              <a:t>Add 2020 COLA of 2 percent, </a:t>
            </a:r>
          </a:p>
          <a:p>
            <a:pPr marL="285769" indent="-285769">
              <a:buFont typeface="Arial" panose="020B0604020202020204" pitchFamily="34" charset="0"/>
              <a:buChar char="•"/>
            </a:pPr>
            <a:r>
              <a:rPr lang="en-US" sz="1600" dirty="0"/>
              <a:t>Add 2023 COLA of $5,000,</a:t>
            </a:r>
          </a:p>
          <a:p>
            <a:pPr marL="285769" indent="-285769">
              <a:buFont typeface="Arial" panose="020B0604020202020204" pitchFamily="34" charset="0"/>
              <a:buChar char="•"/>
            </a:pPr>
            <a:r>
              <a:rPr lang="en-US" sz="1600" dirty="0"/>
              <a:t>Add local supplement, if any, </a:t>
            </a:r>
          </a:p>
          <a:p>
            <a:pPr marL="285769" indent="-285769">
              <a:buFont typeface="Arial" panose="020B0604020202020204" pitchFamily="34" charset="0"/>
              <a:buChar char="•"/>
            </a:pPr>
            <a:r>
              <a:rPr lang="en-US" sz="1600" dirty="0"/>
              <a:t>Add Tax Appeal Administrator Supplement, if any, and </a:t>
            </a:r>
          </a:p>
          <a:p>
            <a:pPr marL="285769" indent="-285769">
              <a:buFont typeface="Arial" panose="020B0604020202020204" pitchFamily="34" charset="0"/>
              <a:buChar char="•"/>
            </a:pPr>
            <a:r>
              <a:rPr lang="en-US" sz="1600" dirty="0"/>
              <a:t>Compare to local legislation. </a:t>
            </a:r>
          </a:p>
        </p:txBody>
      </p:sp>
      <p:sp>
        <p:nvSpPr>
          <p:cNvPr id="3" name="TextBox 2">
            <a:extLst>
              <a:ext uri="{FF2B5EF4-FFF2-40B4-BE49-F238E27FC236}">
                <a16:creationId xmlns:a16="http://schemas.microsoft.com/office/drawing/2014/main" id="{0092B66D-E253-5616-CBC7-5E35C21471E4}"/>
              </a:ext>
            </a:extLst>
          </p:cNvPr>
          <p:cNvSpPr txBox="1"/>
          <p:nvPr/>
        </p:nvSpPr>
        <p:spPr>
          <a:xfrm>
            <a:off x="5427488" y="1331659"/>
            <a:ext cx="4183512" cy="4431983"/>
          </a:xfrm>
          <a:prstGeom prst="rect">
            <a:avLst/>
          </a:prstGeom>
          <a:noFill/>
        </p:spPr>
        <p:txBody>
          <a:bodyPr wrap="square" rtlCol="0">
            <a:spAutoFit/>
          </a:bodyPr>
          <a:lstStyle/>
          <a:p>
            <a:r>
              <a:rPr lang="en-US" sz="2000" b="1" u="sng" dirty="0">
                <a:latin typeface="+mj-lt"/>
              </a:rPr>
              <a:t>Calculating Tax Commissioners’ Salaries</a:t>
            </a:r>
          </a:p>
          <a:p>
            <a:endParaRPr lang="en-US" sz="1600" dirty="0"/>
          </a:p>
          <a:p>
            <a:pPr marL="285769" indent="-285769">
              <a:buFont typeface="Arial" panose="020B0604020202020204" pitchFamily="34" charset="0"/>
              <a:buChar char="•"/>
            </a:pPr>
            <a:r>
              <a:rPr lang="en-US" sz="1600" dirty="0"/>
              <a:t>Establish statutory minimum base salary, </a:t>
            </a:r>
          </a:p>
          <a:p>
            <a:pPr marL="285769" indent="-285769">
              <a:buFont typeface="Arial" panose="020B0604020202020204" pitchFamily="34" charset="0"/>
              <a:buChar char="•"/>
            </a:pPr>
            <a:r>
              <a:rPr lang="en-US" sz="1600" dirty="0"/>
              <a:t>Add statutory supplements:</a:t>
            </a:r>
          </a:p>
          <a:p>
            <a:pPr marL="743000" lvl="1" indent="-285769">
              <a:buFont typeface="Arial" panose="020B0604020202020204" pitchFamily="34" charset="0"/>
              <a:buChar char="•"/>
            </a:pPr>
            <a:r>
              <a:rPr lang="en-US" sz="1600" dirty="0"/>
              <a:t>$5,003 for serving as ex officio sheriff in the sale of properties for the purpose of collecting taxes,</a:t>
            </a:r>
          </a:p>
          <a:p>
            <a:pPr marL="743000" lvl="1" indent="-285769">
              <a:buFont typeface="Arial" panose="020B0604020202020204" pitchFamily="34" charset="0"/>
              <a:buChar char="•"/>
            </a:pPr>
            <a:r>
              <a:rPr lang="en-US" sz="1600" dirty="0"/>
              <a:t>At least $4,195 for serving as chief deputy registrar, </a:t>
            </a:r>
          </a:p>
          <a:p>
            <a:pPr marL="285769" indent="-285769">
              <a:buFont typeface="Arial" panose="020B0604020202020204" pitchFamily="34" charset="0"/>
              <a:buChar char="•"/>
            </a:pPr>
            <a:r>
              <a:rPr lang="en-US" sz="1600" dirty="0"/>
              <a:t>Add longevity increase of 5 percent for every 4-year term served,</a:t>
            </a:r>
          </a:p>
          <a:p>
            <a:pPr marL="285769" indent="-285769">
              <a:buFont typeface="Arial" panose="020B0604020202020204" pitchFamily="34" charset="0"/>
              <a:buChar char="•"/>
            </a:pPr>
            <a:r>
              <a:rPr lang="en-US" sz="1600" dirty="0"/>
              <a:t>Add 2020 COLA of 2 percent, </a:t>
            </a:r>
          </a:p>
          <a:p>
            <a:pPr marL="285769" indent="-285769">
              <a:buFont typeface="Arial" panose="020B0604020202020204" pitchFamily="34" charset="0"/>
              <a:buChar char="•"/>
            </a:pPr>
            <a:r>
              <a:rPr lang="en-US" sz="1600" dirty="0"/>
              <a:t>Add 2023 COLA of $5,000, and</a:t>
            </a:r>
          </a:p>
          <a:p>
            <a:pPr marL="285769" indent="-285769">
              <a:buFont typeface="Arial" panose="020B0604020202020204" pitchFamily="34" charset="0"/>
              <a:buChar char="•"/>
            </a:pPr>
            <a:r>
              <a:rPr lang="en-US" sz="1600" dirty="0"/>
              <a:t>Compare to local legislation.  </a:t>
            </a:r>
          </a:p>
          <a:p>
            <a:pPr marL="285769" indent="-285769">
              <a:buFont typeface="Arial" panose="020B0604020202020204" pitchFamily="34" charset="0"/>
              <a:buChar char="•"/>
            </a:pPr>
            <a:endParaRPr lang="en-US" dirty="0"/>
          </a:p>
          <a:p>
            <a:endParaRPr lang="en-US" dirty="0"/>
          </a:p>
          <a:p>
            <a:endParaRPr lang="en-US" dirty="0"/>
          </a:p>
        </p:txBody>
      </p:sp>
      <p:sp>
        <p:nvSpPr>
          <p:cNvPr id="8" name="Rectangle 7">
            <a:extLst>
              <a:ext uri="{FF2B5EF4-FFF2-40B4-BE49-F238E27FC236}">
                <a16:creationId xmlns:a16="http://schemas.microsoft.com/office/drawing/2014/main" id="{A1278D91-308D-9DAE-78E3-A40782B429D8}"/>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E5C91ED8-9E8A-0CB1-F5C2-E1B9C1FED356}"/>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0" name="Picture 9" descr="Icon&#10;&#10;Description automatically generated with medium confidence">
            <a:extLst>
              <a:ext uri="{FF2B5EF4-FFF2-40B4-BE49-F238E27FC236}">
                <a16:creationId xmlns:a16="http://schemas.microsoft.com/office/drawing/2014/main" id="{60F46FAD-A106-052E-4FBC-F04362C2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135259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602F3-DA3D-66AF-ABD9-430406698420}"/>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1CBF7A1-FEA0-86D1-7346-9707F213CDAF}"/>
              </a:ext>
            </a:extLst>
          </p:cNvPr>
          <p:cNvSpPr>
            <a:spLocks noGrp="1"/>
          </p:cNvSpPr>
          <p:nvPr>
            <p:ph type="ctrTitle"/>
          </p:nvPr>
        </p:nvSpPr>
        <p:spPr>
          <a:xfrm>
            <a:off x="142307" y="277012"/>
            <a:ext cx="8752413" cy="677870"/>
          </a:xfrm>
        </p:spPr>
        <p:txBody>
          <a:bodyPr>
            <a:noAutofit/>
          </a:body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sp>
        <p:nvSpPr>
          <p:cNvPr id="7" name="TextBox 6">
            <a:extLst>
              <a:ext uri="{FF2B5EF4-FFF2-40B4-BE49-F238E27FC236}">
                <a16:creationId xmlns:a16="http://schemas.microsoft.com/office/drawing/2014/main" id="{A9C63170-3E73-894E-4749-E29FB19C15A3}"/>
              </a:ext>
            </a:extLst>
          </p:cNvPr>
          <p:cNvSpPr txBox="1"/>
          <p:nvPr/>
        </p:nvSpPr>
        <p:spPr>
          <a:xfrm>
            <a:off x="142305" y="1260134"/>
            <a:ext cx="7823487" cy="400110"/>
          </a:xfrm>
          <a:prstGeom prst="rect">
            <a:avLst/>
          </a:prstGeom>
          <a:noFill/>
        </p:spPr>
        <p:txBody>
          <a:bodyPr wrap="square" rtlCol="0">
            <a:spAutoFit/>
          </a:bodyPr>
          <a:lstStyle/>
          <a:p>
            <a:r>
              <a:rPr lang="en-US" sz="2000" u="sng" dirty="0">
                <a:latin typeface="+mj-lt"/>
              </a:rPr>
              <a:t>Clerks of Court and Tax Commissioners – FY22/FY23 Total Salaries</a:t>
            </a:r>
          </a:p>
        </p:txBody>
      </p:sp>
      <p:graphicFrame>
        <p:nvGraphicFramePr>
          <p:cNvPr id="14" name="Table 14">
            <a:extLst>
              <a:ext uri="{FF2B5EF4-FFF2-40B4-BE49-F238E27FC236}">
                <a16:creationId xmlns:a16="http://schemas.microsoft.com/office/drawing/2014/main" id="{E55BB162-6627-A5E2-50CF-598067A62055}"/>
              </a:ext>
            </a:extLst>
          </p:cNvPr>
          <p:cNvGraphicFramePr>
            <a:graphicFrameLocks noGrp="1"/>
          </p:cNvGraphicFramePr>
          <p:nvPr>
            <p:extLst>
              <p:ext uri="{D42A27DB-BD31-4B8C-83A1-F6EECF244321}">
                <p14:modId xmlns:p14="http://schemas.microsoft.com/office/powerpoint/2010/main" val="1250717012"/>
              </p:ext>
            </p:extLst>
          </p:nvPr>
        </p:nvGraphicFramePr>
        <p:xfrm>
          <a:off x="563114" y="1676201"/>
          <a:ext cx="8932168" cy="5198919"/>
        </p:xfrm>
        <a:graphic>
          <a:graphicData uri="http://schemas.openxmlformats.org/drawingml/2006/table">
            <a:tbl>
              <a:tblPr firstRow="1" bandRow="1">
                <a:tableStyleId>{5C22544A-7EE6-4342-B048-85BDC9FD1C3A}</a:tableStyleId>
              </a:tblPr>
              <a:tblGrid>
                <a:gridCol w="1871908">
                  <a:extLst>
                    <a:ext uri="{9D8B030D-6E8A-4147-A177-3AD203B41FA5}">
                      <a16:colId xmlns:a16="http://schemas.microsoft.com/office/drawing/2014/main" val="428508812"/>
                    </a:ext>
                  </a:extLst>
                </a:gridCol>
                <a:gridCol w="1104327">
                  <a:extLst>
                    <a:ext uri="{9D8B030D-6E8A-4147-A177-3AD203B41FA5}">
                      <a16:colId xmlns:a16="http://schemas.microsoft.com/office/drawing/2014/main" val="3861836371"/>
                    </a:ext>
                  </a:extLst>
                </a:gridCol>
                <a:gridCol w="1314411">
                  <a:extLst>
                    <a:ext uri="{9D8B030D-6E8A-4147-A177-3AD203B41FA5}">
                      <a16:colId xmlns:a16="http://schemas.microsoft.com/office/drawing/2014/main" val="3888317432"/>
                    </a:ext>
                  </a:extLst>
                </a:gridCol>
                <a:gridCol w="1992923">
                  <a:extLst>
                    <a:ext uri="{9D8B030D-6E8A-4147-A177-3AD203B41FA5}">
                      <a16:colId xmlns:a16="http://schemas.microsoft.com/office/drawing/2014/main" val="3206059581"/>
                    </a:ext>
                  </a:extLst>
                </a:gridCol>
                <a:gridCol w="2648599">
                  <a:extLst>
                    <a:ext uri="{9D8B030D-6E8A-4147-A177-3AD203B41FA5}">
                      <a16:colId xmlns:a16="http://schemas.microsoft.com/office/drawing/2014/main" val="3871341221"/>
                    </a:ext>
                  </a:extLst>
                </a:gridCol>
              </a:tblGrid>
              <a:tr h="825039">
                <a:tc>
                  <a:txBody>
                    <a:bodyPr/>
                    <a:lstStyle/>
                    <a:p>
                      <a:pPr algn="ctr"/>
                      <a:r>
                        <a:rPr lang="en-US" sz="1700" b="1" dirty="0">
                          <a:solidFill>
                            <a:schemeClr val="bg1">
                              <a:lumMod val="95000"/>
                            </a:schemeClr>
                          </a:solidFill>
                          <a:latin typeface="+mj-lt"/>
                        </a:rPr>
                        <a:t>Population Group </a:t>
                      </a:r>
                      <a:r>
                        <a:rPr lang="en-US" sz="1700" b="1" baseline="30000" dirty="0">
                          <a:solidFill>
                            <a:schemeClr val="bg1">
                              <a:lumMod val="95000"/>
                            </a:schemeClr>
                          </a:solidFill>
                          <a:latin typeface="+mj-lt"/>
                        </a:rPr>
                        <a:t>1</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Base Salary </a:t>
                      </a:r>
                      <a:r>
                        <a:rPr lang="en-US" sz="1700" b="1" baseline="30000" dirty="0">
                          <a:solidFill>
                            <a:schemeClr val="bg1">
                              <a:lumMod val="95000"/>
                            </a:schemeClr>
                          </a:solidFill>
                          <a:latin typeface="+mj-lt"/>
                        </a:rPr>
                        <a:t>2</a:t>
                      </a:r>
                      <a:endParaRPr lang="en-US" sz="1700" b="1" dirty="0">
                        <a:solidFill>
                          <a:schemeClr val="bg1">
                            <a:lumMod val="95000"/>
                          </a:schemeClr>
                        </a:solidFill>
                        <a:latin typeface="+mj-lt"/>
                      </a:endParaRP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Median Superior Court Clerk Salary</a:t>
                      </a:r>
                    </a:p>
                  </a:txBody>
                  <a:tcPr marL="68580" marR="68580" marT="34290" marB="34290" anchor="ctr">
                    <a:solidFill>
                      <a:srgbClr val="145782"/>
                    </a:solidFill>
                  </a:tcPr>
                </a:tc>
                <a:tc>
                  <a:txBody>
                    <a:bodyPr/>
                    <a:lstStyle/>
                    <a:p>
                      <a:pPr algn="ctr"/>
                      <a:r>
                        <a:rPr lang="en-US" sz="1700" b="1" dirty="0">
                          <a:solidFill>
                            <a:schemeClr val="bg1">
                              <a:lumMod val="95000"/>
                            </a:schemeClr>
                          </a:solidFill>
                          <a:latin typeface="+mj-lt"/>
                        </a:rPr>
                        <a:t>Median Tax Commissioner Salary</a:t>
                      </a:r>
                    </a:p>
                  </a:txBody>
                  <a:tcPr marL="68580" marR="68580" marT="34290" marB="34290" anchor="ctr">
                    <a:solidFill>
                      <a:srgbClr val="145782"/>
                    </a:solidFill>
                  </a:tcPr>
                </a:tc>
                <a:extLst>
                  <a:ext uri="{0D108BD9-81ED-4DB2-BD59-A6C34878D82A}">
                    <a16:rowId xmlns:a16="http://schemas.microsoft.com/office/drawing/2014/main" val="1057379498"/>
                  </a:ext>
                </a:extLst>
              </a:tr>
              <a:tr h="284712">
                <a:tc>
                  <a:txBody>
                    <a:bodyPr/>
                    <a:lstStyle/>
                    <a:p>
                      <a:r>
                        <a:rPr lang="en-US" sz="1600" dirty="0"/>
                        <a:t>0 — 5,999 </a:t>
                      </a:r>
                    </a:p>
                  </a:txBody>
                  <a:tcPr marL="68580" marR="68580" marT="34290" marB="34290"/>
                </a:tc>
                <a:tc>
                  <a:txBody>
                    <a:bodyPr/>
                    <a:lstStyle/>
                    <a:p>
                      <a:pPr algn="r"/>
                      <a:r>
                        <a:rPr lang="en-US" sz="1600" dirty="0"/>
                        <a:t>8</a:t>
                      </a:r>
                    </a:p>
                  </a:txBody>
                  <a:tcPr marL="68580" marR="68580" marT="34290" marB="34290"/>
                </a:tc>
                <a:tc>
                  <a:txBody>
                    <a:bodyPr/>
                    <a:lstStyle/>
                    <a:p>
                      <a:pPr algn="ctr"/>
                      <a:r>
                        <a:rPr lang="en-US" sz="1600" dirty="0"/>
                        <a:t>$35,577</a:t>
                      </a:r>
                    </a:p>
                  </a:txBody>
                  <a:tcPr marL="68580" marR="68580" marT="34290" marB="34290" anchor="ctr"/>
                </a:tc>
                <a:tc>
                  <a:txBody>
                    <a:bodyPr/>
                    <a:lstStyle/>
                    <a:p>
                      <a:pPr algn="ctr"/>
                      <a:r>
                        <a:rPr lang="en-US" sz="1600" dirty="0"/>
                        <a:t>$52,406</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$49,256</a:t>
                      </a:r>
                    </a:p>
                  </a:txBody>
                  <a:tcPr marL="0" marR="0" marT="0" marB="0" anchor="ctr"/>
                </a:tc>
                <a:extLst>
                  <a:ext uri="{0D108BD9-81ED-4DB2-BD59-A6C34878D82A}">
                    <a16:rowId xmlns:a16="http://schemas.microsoft.com/office/drawing/2014/main" val="3261209326"/>
                  </a:ext>
                </a:extLst>
              </a:tr>
              <a:tr h="284712">
                <a:tc>
                  <a:txBody>
                    <a:bodyPr/>
                    <a:lstStyle/>
                    <a:p>
                      <a:r>
                        <a:rPr lang="en-US" sz="1600" dirty="0"/>
                        <a:t>6,000 — 11,889</a:t>
                      </a:r>
                    </a:p>
                  </a:txBody>
                  <a:tcPr marL="68580" marR="68580" marT="34290" marB="34290"/>
                </a:tc>
                <a:tc>
                  <a:txBody>
                    <a:bodyPr/>
                    <a:lstStyle/>
                    <a:p>
                      <a:pPr algn="r"/>
                      <a:r>
                        <a:rPr lang="en-US" sz="1600" dirty="0"/>
                        <a:t>20</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$48,857</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$74,786</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$64,057</a:t>
                      </a:r>
                    </a:p>
                  </a:txBody>
                  <a:tcPr marL="0" marR="0" marT="0" marB="0" anchor="ctr"/>
                </a:tc>
                <a:extLst>
                  <a:ext uri="{0D108BD9-81ED-4DB2-BD59-A6C34878D82A}">
                    <a16:rowId xmlns:a16="http://schemas.microsoft.com/office/drawing/2014/main" val="146657657"/>
                  </a:ext>
                </a:extLst>
              </a:tr>
              <a:tr h="284712">
                <a:tc>
                  <a:txBody>
                    <a:bodyPr/>
                    <a:lstStyle/>
                    <a:p>
                      <a:r>
                        <a:rPr lang="en-US" sz="1600" dirty="0"/>
                        <a:t>11,890 — 19,999</a:t>
                      </a:r>
                    </a:p>
                  </a:txBody>
                  <a:tcPr marL="68580" marR="68580" marT="34290" marB="34290"/>
                </a:tc>
                <a:tc>
                  <a:txBody>
                    <a:bodyPr/>
                    <a:lstStyle/>
                    <a:p>
                      <a:pPr algn="r"/>
                      <a:r>
                        <a:rPr lang="en-US" sz="1600" dirty="0"/>
                        <a:t>19</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$55,345</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$80,783</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$72,710</a:t>
                      </a:r>
                    </a:p>
                  </a:txBody>
                  <a:tcPr marL="0" marR="0" marT="0" marB="0" anchor="ctr"/>
                </a:tc>
                <a:extLst>
                  <a:ext uri="{0D108BD9-81ED-4DB2-BD59-A6C34878D82A}">
                    <a16:rowId xmlns:a16="http://schemas.microsoft.com/office/drawing/2014/main" val="3112874379"/>
                  </a:ext>
                </a:extLst>
              </a:tr>
              <a:tr h="284712">
                <a:tc>
                  <a:txBody>
                    <a:bodyPr/>
                    <a:lstStyle/>
                    <a:p>
                      <a:r>
                        <a:rPr lang="en-US" sz="1600" dirty="0"/>
                        <a:t>20,000 — 28,999</a:t>
                      </a:r>
                    </a:p>
                  </a:txBody>
                  <a:tcPr marL="68580" marR="68580" marT="34290" marB="34290"/>
                </a:tc>
                <a:tc>
                  <a:txBody>
                    <a:bodyPr/>
                    <a:lstStyle/>
                    <a:p>
                      <a:pPr algn="r"/>
                      <a:r>
                        <a:rPr lang="en-US" sz="1600" dirty="0"/>
                        <a:t>24</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$59,296</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$87,521</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$77,144</a:t>
                      </a:r>
                    </a:p>
                  </a:txBody>
                  <a:tcPr marL="0" marR="0" marT="0" marB="0" anchor="ctr"/>
                </a:tc>
                <a:extLst>
                  <a:ext uri="{0D108BD9-81ED-4DB2-BD59-A6C34878D82A}">
                    <a16:rowId xmlns:a16="http://schemas.microsoft.com/office/drawing/2014/main" val="2366755410"/>
                  </a:ext>
                </a:extLst>
              </a:tr>
              <a:tr h="284712">
                <a:tc>
                  <a:txBody>
                    <a:bodyPr/>
                    <a:lstStyle/>
                    <a:p>
                      <a:r>
                        <a:rPr lang="en-US" sz="1600" dirty="0"/>
                        <a:t>29,000 — 38,999</a:t>
                      </a:r>
                    </a:p>
                  </a:txBody>
                  <a:tcPr marL="68580" marR="68580" marT="34290" marB="34290"/>
                </a:tc>
                <a:tc>
                  <a:txBody>
                    <a:bodyPr/>
                    <a:lstStyle/>
                    <a:p>
                      <a:pPr algn="r"/>
                      <a:r>
                        <a:rPr lang="en-US" sz="1600" dirty="0"/>
                        <a:t>8</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$63,247</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$84,641</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$79,269</a:t>
                      </a:r>
                    </a:p>
                  </a:txBody>
                  <a:tcPr marL="0" marR="0" marT="0" marB="0" anchor="ctr"/>
                </a:tc>
                <a:extLst>
                  <a:ext uri="{0D108BD9-81ED-4DB2-BD59-A6C34878D82A}">
                    <a16:rowId xmlns:a16="http://schemas.microsoft.com/office/drawing/2014/main" val="3774076108"/>
                  </a:ext>
                </a:extLst>
              </a:tr>
              <a:tr h="284712">
                <a:tc>
                  <a:txBody>
                    <a:bodyPr/>
                    <a:lstStyle/>
                    <a:p>
                      <a:r>
                        <a:rPr lang="en-US" sz="1600" dirty="0"/>
                        <a:t>39,000 — 49,999</a:t>
                      </a:r>
                    </a:p>
                  </a:txBody>
                  <a:tcPr marL="68580" marR="68580" marT="34290" marB="34290"/>
                </a:tc>
                <a:tc>
                  <a:txBody>
                    <a:bodyPr/>
                    <a:lstStyle/>
                    <a:p>
                      <a:pPr algn="r"/>
                      <a:r>
                        <a:rPr lang="en-US" sz="1600" dirty="0"/>
                        <a:t>10</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$67,204</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$94,629</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$92,745</a:t>
                      </a:r>
                    </a:p>
                  </a:txBody>
                  <a:tcPr marL="0" marR="0" marT="0" marB="0" anchor="ctr"/>
                </a:tc>
                <a:extLst>
                  <a:ext uri="{0D108BD9-81ED-4DB2-BD59-A6C34878D82A}">
                    <a16:rowId xmlns:a16="http://schemas.microsoft.com/office/drawing/2014/main" val="583471447"/>
                  </a:ext>
                </a:extLst>
              </a:tr>
              <a:tr h="284712">
                <a:tc>
                  <a:txBody>
                    <a:bodyPr/>
                    <a:lstStyle/>
                    <a:p>
                      <a:r>
                        <a:rPr lang="en-US" sz="1600" dirty="0"/>
                        <a:t>50,000 — 74,999</a:t>
                      </a:r>
                    </a:p>
                  </a:txBody>
                  <a:tcPr marL="68580" marR="68580" marT="34290" marB="34290"/>
                </a:tc>
                <a:tc>
                  <a:txBody>
                    <a:bodyPr/>
                    <a:lstStyle/>
                    <a:p>
                      <a:pPr algn="r"/>
                      <a:r>
                        <a:rPr lang="en-US" sz="1600" dirty="0"/>
                        <a:t>8</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$75,327</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$101,743</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$97,531</a:t>
                      </a:r>
                    </a:p>
                  </a:txBody>
                  <a:tcPr marL="0" marR="0" marT="0" marB="0" anchor="ctr"/>
                </a:tc>
                <a:extLst>
                  <a:ext uri="{0D108BD9-81ED-4DB2-BD59-A6C34878D82A}">
                    <a16:rowId xmlns:a16="http://schemas.microsoft.com/office/drawing/2014/main" val="2405149198"/>
                  </a:ext>
                </a:extLst>
              </a:tr>
              <a:tr h="284712">
                <a:tc>
                  <a:txBody>
                    <a:bodyPr/>
                    <a:lstStyle/>
                    <a:p>
                      <a:r>
                        <a:rPr lang="en-US" sz="1600" dirty="0"/>
                        <a:t>75,000 — 99,999</a:t>
                      </a:r>
                    </a:p>
                  </a:txBody>
                  <a:tcPr marL="68580" marR="68580" marT="34290" marB="34290"/>
                </a:tc>
                <a:tc>
                  <a:txBody>
                    <a:bodyPr/>
                    <a:lstStyle/>
                    <a:p>
                      <a:pPr algn="r"/>
                      <a:r>
                        <a:rPr lang="en-US" sz="1600" dirty="0"/>
                        <a:t>7</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$80,856</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$107,931</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$109,671 </a:t>
                      </a:r>
                      <a:r>
                        <a:rPr lang="en-US" sz="1600" b="0" i="0" u="none" strike="noStrike" baseline="30000" dirty="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9874576"/>
                  </a:ext>
                </a:extLst>
              </a:tr>
              <a:tr h="284712">
                <a:tc>
                  <a:txBody>
                    <a:bodyPr/>
                    <a:lstStyle/>
                    <a:p>
                      <a:r>
                        <a:rPr lang="en-US" sz="1600" dirty="0"/>
                        <a:t>100,000 — 149,999</a:t>
                      </a:r>
                    </a:p>
                  </a:txBody>
                  <a:tcPr marL="68580" marR="68580" marT="34290" marB="34290"/>
                </a:tc>
                <a:tc>
                  <a:txBody>
                    <a:bodyPr/>
                    <a:lstStyle/>
                    <a:p>
                      <a:pPr algn="r"/>
                      <a:r>
                        <a:rPr lang="en-US" sz="1600" dirty="0"/>
                        <a:t>8</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$86,382</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$114,849</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$107,534</a:t>
                      </a:r>
                    </a:p>
                  </a:txBody>
                  <a:tcPr marL="0" marR="0" marT="0" marB="0" anchor="ctr"/>
                </a:tc>
                <a:extLst>
                  <a:ext uri="{0D108BD9-81ED-4DB2-BD59-A6C34878D82A}">
                    <a16:rowId xmlns:a16="http://schemas.microsoft.com/office/drawing/2014/main" val="1604019790"/>
                  </a:ext>
                </a:extLst>
              </a:tr>
              <a:tr h="284712">
                <a:tc>
                  <a:txBody>
                    <a:bodyPr/>
                    <a:lstStyle/>
                    <a:p>
                      <a:r>
                        <a:rPr lang="en-US" sz="1600" dirty="0"/>
                        <a:t>150,000 — 199,999</a:t>
                      </a:r>
                    </a:p>
                  </a:txBody>
                  <a:tcPr marL="68580" marR="68580" marT="34290" marB="34290"/>
                </a:tc>
                <a:tc>
                  <a:txBody>
                    <a:bodyPr/>
                    <a:lstStyle/>
                    <a:p>
                      <a:pPr algn="r"/>
                      <a:r>
                        <a:rPr lang="en-US" sz="1600" dirty="0"/>
                        <a:t>4</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$92,238</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$140,750</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$124,239</a:t>
                      </a:r>
                    </a:p>
                  </a:txBody>
                  <a:tcPr marL="0" marR="0" marT="0" marB="0" anchor="ctr"/>
                </a:tc>
                <a:extLst>
                  <a:ext uri="{0D108BD9-81ED-4DB2-BD59-A6C34878D82A}">
                    <a16:rowId xmlns:a16="http://schemas.microsoft.com/office/drawing/2014/main" val="1419889853"/>
                  </a:ext>
                </a:extLst>
              </a:tr>
              <a:tr h="284712">
                <a:tc>
                  <a:txBody>
                    <a:bodyPr/>
                    <a:lstStyle/>
                    <a:p>
                      <a:r>
                        <a:rPr lang="en-US" sz="1600" dirty="0"/>
                        <a:t>200,000 — 249,999</a:t>
                      </a:r>
                    </a:p>
                  </a:txBody>
                  <a:tcPr marL="68580" marR="68580" marT="34290" marB="34290"/>
                </a:tc>
                <a:tc>
                  <a:txBody>
                    <a:bodyPr/>
                    <a:lstStyle/>
                    <a:p>
                      <a:pPr algn="r"/>
                      <a:r>
                        <a:rPr lang="en-US" sz="1600" dirty="0"/>
                        <a:t>2</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$100,722</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$132,195</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$150,057</a:t>
                      </a:r>
                    </a:p>
                  </a:txBody>
                  <a:tcPr marL="0" marR="0" marT="0" marB="0" anchor="ctr"/>
                </a:tc>
                <a:extLst>
                  <a:ext uri="{0D108BD9-81ED-4DB2-BD59-A6C34878D82A}">
                    <a16:rowId xmlns:a16="http://schemas.microsoft.com/office/drawing/2014/main" val="2069349316"/>
                  </a:ext>
                </a:extLst>
              </a:tr>
              <a:tr h="284712">
                <a:tc>
                  <a:txBody>
                    <a:bodyPr/>
                    <a:lstStyle/>
                    <a:p>
                      <a:r>
                        <a:rPr lang="en-US" sz="1600" dirty="0"/>
                        <a:t>250,000 — 299,999</a:t>
                      </a:r>
                    </a:p>
                  </a:txBody>
                  <a:tcPr marL="68580" marR="68580" marT="34290" marB="34290"/>
                </a:tc>
                <a:tc>
                  <a:txBody>
                    <a:bodyPr/>
                    <a:lstStyle/>
                    <a:p>
                      <a:pPr algn="r"/>
                      <a:r>
                        <a:rPr lang="en-US" sz="1600" dirty="0"/>
                        <a:t>3</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$109,337</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$164,548</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$153,873</a:t>
                      </a:r>
                    </a:p>
                  </a:txBody>
                  <a:tcPr marL="0" marR="0" marT="0" marB="0" anchor="ctr"/>
                </a:tc>
                <a:extLst>
                  <a:ext uri="{0D108BD9-81ED-4DB2-BD59-A6C34878D82A}">
                    <a16:rowId xmlns:a16="http://schemas.microsoft.com/office/drawing/2014/main" val="2287715087"/>
                  </a:ext>
                </a:extLst>
              </a:tr>
              <a:tr h="284712">
                <a:tc>
                  <a:txBody>
                    <a:bodyPr/>
                    <a:lstStyle/>
                    <a:p>
                      <a:r>
                        <a:rPr lang="en-US" sz="1600" dirty="0"/>
                        <a:t>500,000 or more</a:t>
                      </a:r>
                    </a:p>
                  </a:txBody>
                  <a:tcPr marL="68580" marR="68580" marT="34290" marB="34290"/>
                </a:tc>
                <a:tc>
                  <a:txBody>
                    <a:bodyPr/>
                    <a:lstStyle/>
                    <a:p>
                      <a:pPr algn="r"/>
                      <a:r>
                        <a:rPr lang="en-US" sz="1600" dirty="0"/>
                        <a:t>1</a:t>
                      </a:r>
                    </a:p>
                  </a:txBody>
                  <a:tcPr marL="68580" marR="68580" marT="34290" marB="34290"/>
                </a:tc>
                <a:tc>
                  <a:txBody>
                    <a:bodyPr/>
                    <a:lstStyle/>
                    <a:p>
                      <a:pPr algn="ctr" fontAlgn="b"/>
                      <a:r>
                        <a:rPr lang="en-US" sz="1600" b="0" i="0" u="none" strike="noStrike" dirty="0">
                          <a:solidFill>
                            <a:srgbClr val="000000"/>
                          </a:solidFill>
                          <a:effectLst/>
                          <a:latin typeface="Calibri" panose="020F0502020204030204" pitchFamily="34" charset="0"/>
                        </a:rPr>
                        <a:t>$130,497</a:t>
                      </a:r>
                    </a:p>
                  </a:txBody>
                  <a:tcPr marL="68580" marR="68580" marT="34290" marB="34290" anchor="ctr"/>
                </a:tc>
                <a:tc>
                  <a:txBody>
                    <a:bodyPr/>
                    <a:lstStyle/>
                    <a:p>
                      <a:pPr algn="ctr" fontAlgn="b"/>
                      <a:r>
                        <a:rPr lang="en-US" sz="1600" b="0" i="0" u="none" strike="noStrike" dirty="0">
                          <a:solidFill>
                            <a:srgbClr val="000000"/>
                          </a:solidFill>
                          <a:effectLst/>
                          <a:latin typeface="Calibri" panose="020F0502020204030204" pitchFamily="34" charset="0"/>
                        </a:rPr>
                        <a:t>$169,914</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$169,107</a:t>
                      </a:r>
                    </a:p>
                  </a:txBody>
                  <a:tcPr marL="0" marR="0" marT="0" marB="0" anchor="ctr"/>
                </a:tc>
                <a:extLst>
                  <a:ext uri="{0D108BD9-81ED-4DB2-BD59-A6C34878D82A}">
                    <a16:rowId xmlns:a16="http://schemas.microsoft.com/office/drawing/2014/main" val="3796253975"/>
                  </a:ext>
                </a:extLst>
              </a:tr>
              <a:tr h="284712">
                <a:tc>
                  <a:txBody>
                    <a:bodyPr/>
                    <a:lstStyle/>
                    <a:p>
                      <a:pPr algn="r"/>
                      <a:r>
                        <a:rPr lang="en-US" sz="1600" b="1" dirty="0"/>
                        <a:t>Totals</a:t>
                      </a:r>
                    </a:p>
                  </a:txBody>
                  <a:tcPr marL="68580" marR="68580" marT="34290" marB="34290" anchor="ctr"/>
                </a:tc>
                <a:tc>
                  <a:txBody>
                    <a:bodyPr/>
                    <a:lstStyle/>
                    <a:p>
                      <a:pPr algn="r"/>
                      <a:r>
                        <a:rPr lang="en-US" sz="1600" b="1" dirty="0">
                          <a:latin typeface="+mn-lt"/>
                        </a:rPr>
                        <a:t>122</a:t>
                      </a:r>
                    </a:p>
                  </a:txBody>
                  <a:tcPr marL="68580" marR="68580" marT="34290" marB="34290" anchor="ctr"/>
                </a:tc>
                <a:tc>
                  <a:txBody>
                    <a:bodyPr/>
                    <a:lstStyle/>
                    <a:p>
                      <a:pPr algn="ctr" fontAlgn="b"/>
                      <a:r>
                        <a:rPr lang="en-US" sz="1600" b="1" i="0" u="none" strike="noStrike" dirty="0">
                          <a:solidFill>
                            <a:srgbClr val="000000"/>
                          </a:solidFill>
                          <a:effectLst/>
                          <a:latin typeface="Calibri" panose="020F0502020204030204" pitchFamily="34" charset="0"/>
                        </a:rPr>
                        <a:t>--</a:t>
                      </a:r>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$87,870</a:t>
                      </a:r>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$80,423</a:t>
                      </a:r>
                    </a:p>
                  </a:txBody>
                  <a:tcPr marL="0" marR="0" marT="0" marB="0" anchor="ctr"/>
                </a:tc>
                <a:extLst>
                  <a:ext uri="{0D108BD9-81ED-4DB2-BD59-A6C34878D82A}">
                    <a16:rowId xmlns:a16="http://schemas.microsoft.com/office/drawing/2014/main" val="3534629778"/>
                  </a:ext>
                </a:extLst>
              </a:tr>
            </a:tbl>
          </a:graphicData>
        </a:graphic>
      </p:graphicFrame>
      <p:sp>
        <p:nvSpPr>
          <p:cNvPr id="15" name="TextBox 14">
            <a:extLst>
              <a:ext uri="{FF2B5EF4-FFF2-40B4-BE49-F238E27FC236}">
                <a16:creationId xmlns:a16="http://schemas.microsoft.com/office/drawing/2014/main" id="{696D902B-A11B-2D25-F06C-5038A7D2AC94}"/>
              </a:ext>
            </a:extLst>
          </p:cNvPr>
          <p:cNvSpPr txBox="1"/>
          <p:nvPr/>
        </p:nvSpPr>
        <p:spPr>
          <a:xfrm>
            <a:off x="517115" y="6861248"/>
            <a:ext cx="8487101" cy="577081"/>
          </a:xfrm>
          <a:prstGeom prst="rect">
            <a:avLst/>
          </a:prstGeom>
          <a:noFill/>
        </p:spPr>
        <p:txBody>
          <a:bodyPr wrap="square" rtlCol="0">
            <a:spAutoFit/>
          </a:bodyPr>
          <a:lstStyle/>
          <a:p>
            <a:pPr algn="just"/>
            <a:r>
              <a:rPr lang="en-US" sz="1000" baseline="30000" dirty="0"/>
              <a:t>1 </a:t>
            </a:r>
            <a:r>
              <a:rPr lang="en-US" sz="1050" dirty="0"/>
              <a:t>We did not receive responses from the following population groups: 300,000 — 399,999 and 400,000 — 499,999.</a:t>
            </a:r>
          </a:p>
          <a:p>
            <a:pPr algn="just"/>
            <a:r>
              <a:rPr lang="en-US" sz="1000" baseline="30000" dirty="0"/>
              <a:t>2 </a:t>
            </a:r>
            <a:r>
              <a:rPr lang="en-US" sz="1050" dirty="0"/>
              <a:t>The statutory minimum base salaries for superior court clerks and tax commissioners are the same.</a:t>
            </a:r>
          </a:p>
          <a:p>
            <a:pPr algn="just"/>
            <a:r>
              <a:rPr lang="en-US" sz="1050" baseline="30000" dirty="0"/>
              <a:t>3</a:t>
            </a:r>
            <a:r>
              <a:rPr lang="en-US" sz="1050" dirty="0"/>
              <a:t> Only </a:t>
            </a:r>
            <a:r>
              <a:rPr lang="en-US" sz="1050" b="1" dirty="0"/>
              <a:t>7</a:t>
            </a:r>
            <a:r>
              <a:rPr lang="en-US" sz="1050" dirty="0"/>
              <a:t> responses from this population group for Tax Commissioner, as Dougherty Co. does not have a Tax Commissioner</a:t>
            </a:r>
            <a:r>
              <a:rPr lang="en-US" sz="901" dirty="0"/>
              <a:t>.</a:t>
            </a:r>
          </a:p>
        </p:txBody>
      </p:sp>
      <p:sp>
        <p:nvSpPr>
          <p:cNvPr id="3" name="Rectangle 2">
            <a:extLst>
              <a:ext uri="{FF2B5EF4-FFF2-40B4-BE49-F238E27FC236}">
                <a16:creationId xmlns:a16="http://schemas.microsoft.com/office/drawing/2014/main" id="{565E7089-018E-CBC9-D5BF-569F87148C51}"/>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Icon&#10;&#10;Description automatically generated with medium confidence">
            <a:extLst>
              <a:ext uri="{FF2B5EF4-FFF2-40B4-BE49-F238E27FC236}">
                <a16:creationId xmlns:a16="http://schemas.microsoft.com/office/drawing/2014/main" id="{A52308D3-6D37-8593-7E73-10FD2296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258874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793AE453-EF08-7874-A4C5-66576DEF7AEE}"/>
              </a:ext>
            </a:extLst>
          </p:cNvPr>
          <p:cNvSpPr txBox="1"/>
          <p:nvPr/>
        </p:nvSpPr>
        <p:spPr>
          <a:xfrm>
            <a:off x="501953" y="2408877"/>
            <a:ext cx="6961882" cy="2954655"/>
          </a:xfrm>
          <a:prstGeom prst="rect">
            <a:avLst/>
          </a:prstGeom>
          <a:noFill/>
        </p:spPr>
        <p:txBody>
          <a:bodyPr wrap="square" rtlCol="0">
            <a:spAutoFit/>
          </a:bodyPr>
          <a:lstStyle/>
          <a:p>
            <a:r>
              <a:rPr lang="en-US" sz="2400" b="1" u="sng" dirty="0">
                <a:latin typeface="+mj-lt"/>
              </a:rPr>
              <a:t>Calculating Sheriffs’ Salaries</a:t>
            </a:r>
          </a:p>
          <a:p>
            <a:endParaRPr lang="en-US" dirty="0"/>
          </a:p>
          <a:p>
            <a:pPr marL="285769" indent="-285769">
              <a:buFont typeface="Arial" panose="020B0604020202020204" pitchFamily="34" charset="0"/>
              <a:buChar char="•"/>
            </a:pPr>
            <a:r>
              <a:rPr lang="en-US" dirty="0"/>
              <a:t>Establish statutory minimum base salary,</a:t>
            </a:r>
          </a:p>
          <a:p>
            <a:pPr marL="285769" indent="-285769">
              <a:buFont typeface="Arial" panose="020B0604020202020204" pitchFamily="34" charset="0"/>
              <a:buChar char="•"/>
            </a:pPr>
            <a:r>
              <a:rPr lang="en-US" dirty="0"/>
              <a:t>Add </a:t>
            </a:r>
            <a:r>
              <a:rPr lang="en-US" b="1" dirty="0"/>
              <a:t>one</a:t>
            </a:r>
            <a:r>
              <a:rPr lang="en-US" dirty="0"/>
              <a:t> statutory supplement of $4,631 for serving additional court(s) beside superior court, </a:t>
            </a:r>
          </a:p>
          <a:p>
            <a:pPr marL="285769" indent="-285769">
              <a:buFont typeface="Arial" panose="020B0604020202020204" pitchFamily="34" charset="0"/>
              <a:buChar char="•"/>
            </a:pPr>
            <a:r>
              <a:rPr lang="en-US" dirty="0"/>
              <a:t>Add longevity increase of 5 percent for every 4-year term served,    </a:t>
            </a:r>
          </a:p>
          <a:p>
            <a:pPr marL="285769" indent="-285769">
              <a:buFont typeface="Arial" panose="020B0604020202020204" pitchFamily="34" charset="0"/>
              <a:buChar char="•"/>
            </a:pPr>
            <a:r>
              <a:rPr lang="en-US" dirty="0"/>
              <a:t>Add 2020 COLA of 2 percent, </a:t>
            </a:r>
          </a:p>
          <a:p>
            <a:pPr marL="285769" indent="-285769">
              <a:buFont typeface="Arial" panose="020B0604020202020204" pitchFamily="34" charset="0"/>
              <a:buChar char="•"/>
            </a:pPr>
            <a:r>
              <a:rPr lang="en-US" dirty="0"/>
              <a:t>Add 2023 COLA of $5,000,</a:t>
            </a:r>
          </a:p>
          <a:p>
            <a:pPr marL="285769" indent="-285769">
              <a:buFont typeface="Arial" panose="020B0604020202020204" pitchFamily="34" charset="0"/>
              <a:buChar char="•"/>
            </a:pPr>
            <a:r>
              <a:rPr lang="en-US" dirty="0"/>
              <a:t>Add local supplement, if any, and   </a:t>
            </a:r>
          </a:p>
          <a:p>
            <a:pPr marL="285769" indent="-285769">
              <a:buFont typeface="Arial" panose="020B0604020202020204" pitchFamily="34" charset="0"/>
              <a:buChar char="•"/>
            </a:pPr>
            <a:r>
              <a:rPr lang="en-US" dirty="0"/>
              <a:t>Compare to local legislation.    </a:t>
            </a:r>
          </a:p>
        </p:txBody>
      </p:sp>
      <p:sp>
        <p:nvSpPr>
          <p:cNvPr id="2" name="Rectangle 1">
            <a:extLst>
              <a:ext uri="{FF2B5EF4-FFF2-40B4-BE49-F238E27FC236}">
                <a16:creationId xmlns:a16="http://schemas.microsoft.com/office/drawing/2014/main" id="{AF69CC92-9F53-248F-76E5-51E1A460BF22}"/>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a:extLst>
              <a:ext uri="{FF2B5EF4-FFF2-40B4-BE49-F238E27FC236}">
                <a16:creationId xmlns:a16="http://schemas.microsoft.com/office/drawing/2014/main" id="{337B75FF-9A24-40B6-3848-8118D1EC9204}"/>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9" name="Picture 8" descr="Icon&#10;&#10;Description automatically generated with medium confidence">
            <a:extLst>
              <a:ext uri="{FF2B5EF4-FFF2-40B4-BE49-F238E27FC236}">
                <a16:creationId xmlns:a16="http://schemas.microsoft.com/office/drawing/2014/main" id="{07CD00B8-AA1F-C336-8011-5061D2384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172387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3" name="Table 14">
            <a:extLst>
              <a:ext uri="{FF2B5EF4-FFF2-40B4-BE49-F238E27FC236}">
                <a16:creationId xmlns:a16="http://schemas.microsoft.com/office/drawing/2014/main" id="{8BB87153-5029-467A-71B5-B91557E15529}"/>
              </a:ext>
            </a:extLst>
          </p:cNvPr>
          <p:cNvGraphicFramePr>
            <a:graphicFrameLocks noGrp="1"/>
          </p:cNvGraphicFramePr>
          <p:nvPr>
            <p:extLst>
              <p:ext uri="{D42A27DB-BD31-4B8C-83A1-F6EECF244321}">
                <p14:modId xmlns:p14="http://schemas.microsoft.com/office/powerpoint/2010/main" val="3171897733"/>
              </p:ext>
            </p:extLst>
          </p:nvPr>
        </p:nvGraphicFramePr>
        <p:xfrm>
          <a:off x="1433125" y="1711996"/>
          <a:ext cx="7192148" cy="5161342"/>
        </p:xfrm>
        <a:graphic>
          <a:graphicData uri="http://schemas.openxmlformats.org/drawingml/2006/table">
            <a:tbl>
              <a:tblPr firstRow="1" bandRow="1">
                <a:tableStyleId>{5C22544A-7EE6-4342-B048-85BDC9FD1C3A}</a:tableStyleId>
              </a:tblPr>
              <a:tblGrid>
                <a:gridCol w="2168770">
                  <a:extLst>
                    <a:ext uri="{9D8B030D-6E8A-4147-A177-3AD203B41FA5}">
                      <a16:colId xmlns:a16="http://schemas.microsoft.com/office/drawing/2014/main" val="428508812"/>
                    </a:ext>
                  </a:extLst>
                </a:gridCol>
                <a:gridCol w="1552672">
                  <a:extLst>
                    <a:ext uri="{9D8B030D-6E8A-4147-A177-3AD203B41FA5}">
                      <a16:colId xmlns:a16="http://schemas.microsoft.com/office/drawing/2014/main" val="3861836371"/>
                    </a:ext>
                  </a:extLst>
                </a:gridCol>
                <a:gridCol w="1365451">
                  <a:extLst>
                    <a:ext uri="{9D8B030D-6E8A-4147-A177-3AD203B41FA5}">
                      <a16:colId xmlns:a16="http://schemas.microsoft.com/office/drawing/2014/main" val="2030954774"/>
                    </a:ext>
                  </a:extLst>
                </a:gridCol>
                <a:gridCol w="2105255">
                  <a:extLst>
                    <a:ext uri="{9D8B030D-6E8A-4147-A177-3AD203B41FA5}">
                      <a16:colId xmlns:a16="http://schemas.microsoft.com/office/drawing/2014/main" val="833039529"/>
                    </a:ext>
                  </a:extLst>
                </a:gridCol>
              </a:tblGrid>
              <a:tr h="574102">
                <a:tc>
                  <a:txBody>
                    <a:bodyPr/>
                    <a:lstStyle/>
                    <a:p>
                      <a:pPr algn="ctr"/>
                      <a:r>
                        <a:rPr lang="en-US" sz="1800" b="1" dirty="0">
                          <a:solidFill>
                            <a:schemeClr val="bg1">
                              <a:lumMod val="95000"/>
                            </a:schemeClr>
                          </a:solidFill>
                          <a:latin typeface="+mj-lt"/>
                        </a:rPr>
                        <a:t>Population Group </a:t>
                      </a:r>
                      <a:r>
                        <a:rPr lang="en-US" sz="1800" b="1" baseline="30000" dirty="0">
                          <a:solidFill>
                            <a:schemeClr val="bg1">
                              <a:lumMod val="95000"/>
                            </a:schemeClr>
                          </a:solidFill>
                          <a:latin typeface="+mj-lt"/>
                        </a:rPr>
                        <a:t>4</a:t>
                      </a: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Base Salary</a:t>
                      </a:r>
                    </a:p>
                  </a:txBody>
                  <a:tcPr marL="68580" marR="68580" marT="34290" marB="34290" anchor="ctr">
                    <a:solidFill>
                      <a:srgbClr val="145782"/>
                    </a:solidFill>
                  </a:tcPr>
                </a:tc>
                <a:tc>
                  <a:txBody>
                    <a:bodyPr/>
                    <a:lstStyle/>
                    <a:p>
                      <a:pPr algn="ctr"/>
                      <a:r>
                        <a:rPr lang="en-US" sz="1800" b="1" dirty="0">
                          <a:solidFill>
                            <a:schemeClr val="bg1">
                              <a:lumMod val="95000"/>
                            </a:schemeClr>
                          </a:solidFill>
                          <a:latin typeface="+mj-lt"/>
                        </a:rPr>
                        <a:t>Median Sheriff Salary</a:t>
                      </a:r>
                    </a:p>
                  </a:txBody>
                  <a:tcPr marL="68580" marR="68580" marT="34290" marB="34290" anchor="ctr">
                    <a:solidFill>
                      <a:srgbClr val="145782"/>
                    </a:solidFill>
                  </a:tcPr>
                </a:tc>
                <a:extLst>
                  <a:ext uri="{0D108BD9-81ED-4DB2-BD59-A6C34878D82A}">
                    <a16:rowId xmlns:a16="http://schemas.microsoft.com/office/drawing/2014/main" val="1057379498"/>
                  </a:ext>
                </a:extLst>
              </a:tr>
              <a:tr h="320734">
                <a:tc>
                  <a:txBody>
                    <a:bodyPr/>
                    <a:lstStyle/>
                    <a:p>
                      <a:r>
                        <a:rPr lang="en-US" sz="1700" dirty="0"/>
                        <a:t>0 — 5,999 </a:t>
                      </a:r>
                    </a:p>
                  </a:txBody>
                  <a:tcPr marL="68580" marR="68580" marT="34290" marB="34290"/>
                </a:tc>
                <a:tc>
                  <a:txBody>
                    <a:bodyPr/>
                    <a:lstStyle/>
                    <a:p>
                      <a:pPr algn="r"/>
                      <a:r>
                        <a:rPr lang="en-US" sz="1700" dirty="0"/>
                        <a:t>8</a:t>
                      </a:r>
                    </a:p>
                  </a:txBody>
                  <a:tcPr marL="68580" marR="68580" marT="34290" marB="34290"/>
                </a:tc>
                <a:tc>
                  <a:txBody>
                    <a:bodyPr/>
                    <a:lstStyle/>
                    <a:p>
                      <a:pPr algn="ctr"/>
                      <a:r>
                        <a:rPr lang="en-US" sz="1700" dirty="0"/>
                        <a:t>$50,133</a:t>
                      </a:r>
                    </a:p>
                  </a:txBody>
                  <a:tcPr marL="68580" marR="68580" marT="34290" marB="34290" anchor="ctr"/>
                </a:tc>
                <a:tc>
                  <a:txBody>
                    <a:bodyPr/>
                    <a:lstStyle/>
                    <a:p>
                      <a:pPr algn="ctr"/>
                      <a:r>
                        <a:rPr lang="en-US" sz="1700" dirty="0"/>
                        <a:t>$72,651</a:t>
                      </a:r>
                    </a:p>
                  </a:txBody>
                  <a:tcPr marL="68580" marR="68580" marT="34290" marB="34290" anchor="ctr"/>
                </a:tc>
                <a:extLst>
                  <a:ext uri="{0D108BD9-81ED-4DB2-BD59-A6C34878D82A}">
                    <a16:rowId xmlns:a16="http://schemas.microsoft.com/office/drawing/2014/main" val="3261209326"/>
                  </a:ext>
                </a:extLst>
              </a:tr>
              <a:tr h="320734">
                <a:tc>
                  <a:txBody>
                    <a:bodyPr/>
                    <a:lstStyle/>
                    <a:p>
                      <a:r>
                        <a:rPr lang="en-US" sz="1700" dirty="0"/>
                        <a:t>6,000 — 11,889</a:t>
                      </a:r>
                    </a:p>
                  </a:txBody>
                  <a:tcPr marL="68580" marR="68580" marT="34290" marB="34290"/>
                </a:tc>
                <a:tc>
                  <a:txBody>
                    <a:bodyPr/>
                    <a:lstStyle/>
                    <a:p>
                      <a:pPr algn="r"/>
                      <a:r>
                        <a:rPr lang="en-US" sz="1700" dirty="0"/>
                        <a:t>20</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$55,952</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$74,970</a:t>
                      </a:r>
                    </a:p>
                  </a:txBody>
                  <a:tcPr marL="0" marR="0" marT="0" marB="0" anchor="ctr"/>
                </a:tc>
                <a:extLst>
                  <a:ext uri="{0D108BD9-81ED-4DB2-BD59-A6C34878D82A}">
                    <a16:rowId xmlns:a16="http://schemas.microsoft.com/office/drawing/2014/main" val="146657657"/>
                  </a:ext>
                </a:extLst>
              </a:tr>
              <a:tr h="320734">
                <a:tc>
                  <a:txBody>
                    <a:bodyPr/>
                    <a:lstStyle/>
                    <a:p>
                      <a:r>
                        <a:rPr lang="en-US" sz="1700" dirty="0"/>
                        <a:t>11,890 — 19,999</a:t>
                      </a:r>
                    </a:p>
                  </a:txBody>
                  <a:tcPr marL="68580" marR="68580" marT="34290" marB="34290"/>
                </a:tc>
                <a:tc>
                  <a:txBody>
                    <a:bodyPr/>
                    <a:lstStyle/>
                    <a:p>
                      <a:pPr algn="r"/>
                      <a:r>
                        <a:rPr lang="en-US" sz="1700" dirty="0"/>
                        <a:t>19</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$64,255</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$83,708</a:t>
                      </a:r>
                    </a:p>
                  </a:txBody>
                  <a:tcPr marL="0" marR="0" marT="0" marB="0" anchor="ctr"/>
                </a:tc>
                <a:extLst>
                  <a:ext uri="{0D108BD9-81ED-4DB2-BD59-A6C34878D82A}">
                    <a16:rowId xmlns:a16="http://schemas.microsoft.com/office/drawing/2014/main" val="3112874379"/>
                  </a:ext>
                </a:extLst>
              </a:tr>
              <a:tr h="320734">
                <a:tc>
                  <a:txBody>
                    <a:bodyPr/>
                    <a:lstStyle/>
                    <a:p>
                      <a:r>
                        <a:rPr lang="en-US" sz="1700" dirty="0"/>
                        <a:t>20,000 — 28,999</a:t>
                      </a:r>
                    </a:p>
                  </a:txBody>
                  <a:tcPr marL="68580" marR="68580" marT="34290" marB="34290"/>
                </a:tc>
                <a:tc>
                  <a:txBody>
                    <a:bodyPr/>
                    <a:lstStyle/>
                    <a:p>
                      <a:pPr algn="r"/>
                      <a:r>
                        <a:rPr lang="en-US" sz="1700" dirty="0"/>
                        <a:t>24</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$70,753</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$97,772</a:t>
                      </a:r>
                    </a:p>
                  </a:txBody>
                  <a:tcPr marL="0" marR="0" marT="0" marB="0" anchor="ctr"/>
                </a:tc>
                <a:extLst>
                  <a:ext uri="{0D108BD9-81ED-4DB2-BD59-A6C34878D82A}">
                    <a16:rowId xmlns:a16="http://schemas.microsoft.com/office/drawing/2014/main" val="2366755410"/>
                  </a:ext>
                </a:extLst>
              </a:tr>
              <a:tr h="320734">
                <a:tc>
                  <a:txBody>
                    <a:bodyPr/>
                    <a:lstStyle/>
                    <a:p>
                      <a:r>
                        <a:rPr lang="en-US" sz="1700" dirty="0"/>
                        <a:t>29,000 — 38,999</a:t>
                      </a:r>
                    </a:p>
                  </a:txBody>
                  <a:tcPr marL="68580" marR="68580" marT="34290" marB="34290"/>
                </a:tc>
                <a:tc>
                  <a:txBody>
                    <a:bodyPr/>
                    <a:lstStyle/>
                    <a:p>
                      <a:pPr algn="r"/>
                      <a:r>
                        <a:rPr lang="en-US" sz="1700" dirty="0"/>
                        <a:t>8</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$77,294</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$93,184</a:t>
                      </a:r>
                    </a:p>
                  </a:txBody>
                  <a:tcPr marL="0" marR="0" marT="0" marB="0" anchor="ctr"/>
                </a:tc>
                <a:extLst>
                  <a:ext uri="{0D108BD9-81ED-4DB2-BD59-A6C34878D82A}">
                    <a16:rowId xmlns:a16="http://schemas.microsoft.com/office/drawing/2014/main" val="3774076108"/>
                  </a:ext>
                </a:extLst>
              </a:tr>
              <a:tr h="320734">
                <a:tc>
                  <a:txBody>
                    <a:bodyPr/>
                    <a:lstStyle/>
                    <a:p>
                      <a:r>
                        <a:rPr lang="en-US" sz="1700" dirty="0"/>
                        <a:t>39,000 — 49,999</a:t>
                      </a:r>
                    </a:p>
                  </a:txBody>
                  <a:tcPr marL="68580" marR="68580" marT="34290" marB="34290"/>
                </a:tc>
                <a:tc>
                  <a:txBody>
                    <a:bodyPr/>
                    <a:lstStyle/>
                    <a:p>
                      <a:pPr algn="r"/>
                      <a:r>
                        <a:rPr lang="en-US" sz="1700" dirty="0"/>
                        <a:t>10</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$83,751</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$106,418</a:t>
                      </a:r>
                    </a:p>
                  </a:txBody>
                  <a:tcPr marL="0" marR="0" marT="0" marB="0" anchor="ctr"/>
                </a:tc>
                <a:extLst>
                  <a:ext uri="{0D108BD9-81ED-4DB2-BD59-A6C34878D82A}">
                    <a16:rowId xmlns:a16="http://schemas.microsoft.com/office/drawing/2014/main" val="583471447"/>
                  </a:ext>
                </a:extLst>
              </a:tr>
              <a:tr h="320734">
                <a:tc>
                  <a:txBody>
                    <a:bodyPr/>
                    <a:lstStyle/>
                    <a:p>
                      <a:r>
                        <a:rPr lang="en-US" sz="1700" dirty="0"/>
                        <a:t>50,000 — 74,999</a:t>
                      </a:r>
                    </a:p>
                  </a:txBody>
                  <a:tcPr marL="68580" marR="68580" marT="34290" marB="34290"/>
                </a:tc>
                <a:tc>
                  <a:txBody>
                    <a:bodyPr/>
                    <a:lstStyle/>
                    <a:p>
                      <a:pPr algn="r"/>
                      <a:r>
                        <a:rPr lang="en-US" sz="1700" dirty="0"/>
                        <a:t>8</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$90,247</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$117,572</a:t>
                      </a:r>
                    </a:p>
                  </a:txBody>
                  <a:tcPr marL="0" marR="0" marT="0" marB="0" anchor="ctr"/>
                </a:tc>
                <a:extLst>
                  <a:ext uri="{0D108BD9-81ED-4DB2-BD59-A6C34878D82A}">
                    <a16:rowId xmlns:a16="http://schemas.microsoft.com/office/drawing/2014/main" val="2405149198"/>
                  </a:ext>
                </a:extLst>
              </a:tr>
              <a:tr h="320734">
                <a:tc>
                  <a:txBody>
                    <a:bodyPr/>
                    <a:lstStyle/>
                    <a:p>
                      <a:r>
                        <a:rPr lang="en-US" sz="1700" dirty="0"/>
                        <a:t>75,000 — 99,999</a:t>
                      </a:r>
                    </a:p>
                  </a:txBody>
                  <a:tcPr marL="68580" marR="68580" marT="34290" marB="34290"/>
                </a:tc>
                <a:tc>
                  <a:txBody>
                    <a:bodyPr/>
                    <a:lstStyle/>
                    <a:p>
                      <a:pPr algn="r"/>
                      <a:r>
                        <a:rPr lang="en-US" sz="1700" dirty="0"/>
                        <a:t>7</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$93,314</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$114,890</a:t>
                      </a:r>
                    </a:p>
                  </a:txBody>
                  <a:tcPr marL="0" marR="0" marT="0" marB="0" anchor="ctr"/>
                </a:tc>
                <a:extLst>
                  <a:ext uri="{0D108BD9-81ED-4DB2-BD59-A6C34878D82A}">
                    <a16:rowId xmlns:a16="http://schemas.microsoft.com/office/drawing/2014/main" val="3729874576"/>
                  </a:ext>
                </a:extLst>
              </a:tr>
              <a:tr h="320734">
                <a:tc>
                  <a:txBody>
                    <a:bodyPr/>
                    <a:lstStyle/>
                    <a:p>
                      <a:r>
                        <a:rPr lang="en-US" sz="1700" dirty="0"/>
                        <a:t>100,000 — 149,999</a:t>
                      </a:r>
                    </a:p>
                  </a:txBody>
                  <a:tcPr marL="68580" marR="68580" marT="34290" marB="34290"/>
                </a:tc>
                <a:tc>
                  <a:txBody>
                    <a:bodyPr/>
                    <a:lstStyle/>
                    <a:p>
                      <a:pPr algn="r"/>
                      <a:r>
                        <a:rPr lang="en-US" sz="1700" dirty="0"/>
                        <a:t>8</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$96,382</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$131,291</a:t>
                      </a:r>
                    </a:p>
                  </a:txBody>
                  <a:tcPr marL="0" marR="0" marT="0" marB="0" anchor="ctr"/>
                </a:tc>
                <a:extLst>
                  <a:ext uri="{0D108BD9-81ED-4DB2-BD59-A6C34878D82A}">
                    <a16:rowId xmlns:a16="http://schemas.microsoft.com/office/drawing/2014/main" val="1604019790"/>
                  </a:ext>
                </a:extLst>
              </a:tr>
              <a:tr h="320734">
                <a:tc>
                  <a:txBody>
                    <a:bodyPr/>
                    <a:lstStyle/>
                    <a:p>
                      <a:r>
                        <a:rPr lang="en-US" sz="1700" dirty="0"/>
                        <a:t>150,000 — 199,999</a:t>
                      </a:r>
                    </a:p>
                  </a:txBody>
                  <a:tcPr marL="68580" marR="68580" marT="34290" marB="34290"/>
                </a:tc>
                <a:tc>
                  <a:txBody>
                    <a:bodyPr/>
                    <a:lstStyle/>
                    <a:p>
                      <a:pPr algn="r"/>
                      <a:r>
                        <a:rPr lang="en-US" sz="1700" dirty="0"/>
                        <a:t>4</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$99,812</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$168,466</a:t>
                      </a:r>
                    </a:p>
                  </a:txBody>
                  <a:tcPr marL="0" marR="0" marT="0" marB="0" anchor="ctr"/>
                </a:tc>
                <a:extLst>
                  <a:ext uri="{0D108BD9-81ED-4DB2-BD59-A6C34878D82A}">
                    <a16:rowId xmlns:a16="http://schemas.microsoft.com/office/drawing/2014/main" val="1419889853"/>
                  </a:ext>
                </a:extLst>
              </a:tr>
              <a:tr h="320734">
                <a:tc>
                  <a:txBody>
                    <a:bodyPr/>
                    <a:lstStyle/>
                    <a:p>
                      <a:r>
                        <a:rPr lang="en-US" sz="1700" dirty="0"/>
                        <a:t>200,000 — 249,999</a:t>
                      </a:r>
                    </a:p>
                  </a:txBody>
                  <a:tcPr marL="68580" marR="68580" marT="34290" marB="34290"/>
                </a:tc>
                <a:tc>
                  <a:txBody>
                    <a:bodyPr/>
                    <a:lstStyle/>
                    <a:p>
                      <a:pPr algn="r"/>
                      <a:r>
                        <a:rPr lang="en-US" sz="1700" dirty="0"/>
                        <a:t>2</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$103,266</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$163,843</a:t>
                      </a:r>
                    </a:p>
                  </a:txBody>
                  <a:tcPr marL="0" marR="0" marT="0" marB="0" anchor="ctr"/>
                </a:tc>
                <a:extLst>
                  <a:ext uri="{0D108BD9-81ED-4DB2-BD59-A6C34878D82A}">
                    <a16:rowId xmlns:a16="http://schemas.microsoft.com/office/drawing/2014/main" val="2069349316"/>
                  </a:ext>
                </a:extLst>
              </a:tr>
              <a:tr h="320734">
                <a:tc>
                  <a:txBody>
                    <a:bodyPr/>
                    <a:lstStyle/>
                    <a:p>
                      <a:r>
                        <a:rPr lang="en-US" sz="1700" dirty="0"/>
                        <a:t>250,000 — 299,999</a:t>
                      </a:r>
                    </a:p>
                  </a:txBody>
                  <a:tcPr marL="68580" marR="68580" marT="34290" marB="34290"/>
                </a:tc>
                <a:tc>
                  <a:txBody>
                    <a:bodyPr/>
                    <a:lstStyle/>
                    <a:p>
                      <a:pPr algn="r"/>
                      <a:r>
                        <a:rPr lang="en-US" sz="1700" dirty="0"/>
                        <a:t>3</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$113,006</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$178,889</a:t>
                      </a:r>
                    </a:p>
                  </a:txBody>
                  <a:tcPr marL="0" marR="0" marT="0" marB="0" anchor="ctr"/>
                </a:tc>
                <a:extLst>
                  <a:ext uri="{0D108BD9-81ED-4DB2-BD59-A6C34878D82A}">
                    <a16:rowId xmlns:a16="http://schemas.microsoft.com/office/drawing/2014/main" val="2287715087"/>
                  </a:ext>
                </a:extLst>
              </a:tr>
              <a:tr h="320734">
                <a:tc>
                  <a:txBody>
                    <a:bodyPr/>
                    <a:lstStyle/>
                    <a:p>
                      <a:r>
                        <a:rPr lang="en-US" sz="1700" dirty="0"/>
                        <a:t>500,000 or more</a:t>
                      </a:r>
                    </a:p>
                  </a:txBody>
                  <a:tcPr marL="68580" marR="68580" marT="34290" marB="34290"/>
                </a:tc>
                <a:tc>
                  <a:txBody>
                    <a:bodyPr/>
                    <a:lstStyle/>
                    <a:p>
                      <a:pPr algn="r"/>
                      <a:r>
                        <a:rPr lang="en-US" sz="1700" dirty="0"/>
                        <a:t>1</a:t>
                      </a:r>
                    </a:p>
                  </a:txBody>
                  <a:tcPr marL="68580" marR="68580" marT="34290" marB="34290"/>
                </a:tc>
                <a:tc>
                  <a:txBody>
                    <a:bodyPr/>
                    <a:lstStyle/>
                    <a:p>
                      <a:pPr algn="ctr" fontAlgn="b"/>
                      <a:r>
                        <a:rPr lang="en-US" sz="1700" b="0" i="0" u="none" strike="noStrike" dirty="0">
                          <a:solidFill>
                            <a:srgbClr val="000000"/>
                          </a:solidFill>
                          <a:effectLst/>
                          <a:latin typeface="Calibri" panose="020F0502020204030204" pitchFamily="34" charset="0"/>
                        </a:rPr>
                        <a:t>$136,012</a:t>
                      </a:r>
                    </a:p>
                  </a:txBody>
                  <a:tcPr marL="0" marR="0" marT="0" marB="0" anchor="ctr"/>
                </a:tc>
                <a:tc>
                  <a:txBody>
                    <a:bodyPr/>
                    <a:lstStyle/>
                    <a:p>
                      <a:pPr algn="ctr" fontAlgn="b"/>
                      <a:r>
                        <a:rPr lang="en-US" sz="1700" b="0" i="0" u="none" strike="noStrike" dirty="0">
                          <a:solidFill>
                            <a:srgbClr val="000000"/>
                          </a:solidFill>
                          <a:effectLst/>
                          <a:latin typeface="Calibri" panose="020F0502020204030204" pitchFamily="34" charset="0"/>
                        </a:rPr>
                        <a:t>$143,455</a:t>
                      </a:r>
                    </a:p>
                  </a:txBody>
                  <a:tcPr marL="0" marR="0" marT="0" marB="0" anchor="ctr"/>
                </a:tc>
                <a:extLst>
                  <a:ext uri="{0D108BD9-81ED-4DB2-BD59-A6C34878D82A}">
                    <a16:rowId xmlns:a16="http://schemas.microsoft.com/office/drawing/2014/main" val="3796253975"/>
                  </a:ext>
                </a:extLst>
              </a:tr>
              <a:tr h="320734">
                <a:tc>
                  <a:txBody>
                    <a:bodyPr/>
                    <a:lstStyle/>
                    <a:p>
                      <a:pPr algn="r"/>
                      <a:r>
                        <a:rPr lang="en-US" sz="1700" b="1" dirty="0"/>
                        <a:t>Totals</a:t>
                      </a:r>
                    </a:p>
                  </a:txBody>
                  <a:tcPr marL="68580" marR="68580" marT="34290" marB="34290" anchor="ctr"/>
                </a:tc>
                <a:tc>
                  <a:txBody>
                    <a:bodyPr/>
                    <a:lstStyle/>
                    <a:p>
                      <a:pPr algn="r"/>
                      <a:r>
                        <a:rPr lang="en-US" sz="1700" b="1" dirty="0">
                          <a:latin typeface="+mn-lt"/>
                        </a:rPr>
                        <a:t>122</a:t>
                      </a:r>
                    </a:p>
                  </a:txBody>
                  <a:tcPr marL="68580" marR="68580" marT="34290" marB="34290" anchor="ctr"/>
                </a:tc>
                <a:tc>
                  <a:txBody>
                    <a:bodyPr/>
                    <a:lstStyle/>
                    <a:p>
                      <a:pPr algn="ctr" fontAlgn="b"/>
                      <a:r>
                        <a:rPr lang="en-US" sz="1700" b="1" i="0" u="none" strike="noStrike" dirty="0">
                          <a:solidFill>
                            <a:srgbClr val="000000"/>
                          </a:solidFill>
                          <a:effectLst/>
                          <a:latin typeface="Calibri" panose="020F0502020204030204" pitchFamily="34" charset="0"/>
                        </a:rPr>
                        <a:t>--</a:t>
                      </a:r>
                    </a:p>
                  </a:txBody>
                  <a:tcPr marL="0" marR="0" marT="0" marB="0" anchor="ctr"/>
                </a:tc>
                <a:tc>
                  <a:txBody>
                    <a:bodyPr/>
                    <a:lstStyle/>
                    <a:p>
                      <a:pPr algn="ctr" fontAlgn="b"/>
                      <a:r>
                        <a:rPr lang="en-US" sz="1700" b="1" i="0" u="none" strike="noStrike" dirty="0">
                          <a:solidFill>
                            <a:srgbClr val="000000"/>
                          </a:solidFill>
                          <a:effectLst/>
                          <a:latin typeface="Calibri" panose="020F0502020204030204" pitchFamily="34" charset="0"/>
                        </a:rPr>
                        <a:t>$97,519</a:t>
                      </a:r>
                    </a:p>
                  </a:txBody>
                  <a:tcPr marL="0" marR="0" marT="0" marB="0" anchor="ctr"/>
                </a:tc>
                <a:extLst>
                  <a:ext uri="{0D108BD9-81ED-4DB2-BD59-A6C34878D82A}">
                    <a16:rowId xmlns:a16="http://schemas.microsoft.com/office/drawing/2014/main" val="3534629778"/>
                  </a:ext>
                </a:extLst>
              </a:tr>
            </a:tbl>
          </a:graphicData>
        </a:graphic>
      </p:graphicFrame>
      <p:sp>
        <p:nvSpPr>
          <p:cNvPr id="8" name="TextBox 7">
            <a:extLst>
              <a:ext uri="{FF2B5EF4-FFF2-40B4-BE49-F238E27FC236}">
                <a16:creationId xmlns:a16="http://schemas.microsoft.com/office/drawing/2014/main" id="{1B275041-A23C-6B5C-5E2E-410A88212A36}"/>
              </a:ext>
            </a:extLst>
          </p:cNvPr>
          <p:cNvSpPr txBox="1"/>
          <p:nvPr/>
        </p:nvSpPr>
        <p:spPr>
          <a:xfrm>
            <a:off x="142305" y="1260134"/>
            <a:ext cx="7823487" cy="400110"/>
          </a:xfrm>
          <a:prstGeom prst="rect">
            <a:avLst/>
          </a:prstGeom>
          <a:noFill/>
        </p:spPr>
        <p:txBody>
          <a:bodyPr wrap="square" rtlCol="0">
            <a:spAutoFit/>
          </a:bodyPr>
          <a:lstStyle/>
          <a:p>
            <a:r>
              <a:rPr lang="en-US" sz="2000" u="sng" dirty="0">
                <a:latin typeface="+mj-lt"/>
              </a:rPr>
              <a:t>Sheriffs – FY22/FY23 Total Salaries</a:t>
            </a:r>
          </a:p>
        </p:txBody>
      </p:sp>
      <p:sp>
        <p:nvSpPr>
          <p:cNvPr id="9" name="Rectangle 8">
            <a:extLst>
              <a:ext uri="{FF2B5EF4-FFF2-40B4-BE49-F238E27FC236}">
                <a16:creationId xmlns:a16="http://schemas.microsoft.com/office/drawing/2014/main" id="{80A0311F-172A-3145-9EC1-15A80F3DCCF7}"/>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a:extLst>
              <a:ext uri="{FF2B5EF4-FFF2-40B4-BE49-F238E27FC236}">
                <a16:creationId xmlns:a16="http://schemas.microsoft.com/office/drawing/2014/main" id="{0E1868DF-E417-73B8-B72C-8392CCE0EC55}"/>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1" name="Picture 10" descr="Icon&#10;&#10;Description automatically generated with medium confidence">
            <a:extLst>
              <a:ext uri="{FF2B5EF4-FFF2-40B4-BE49-F238E27FC236}">
                <a16:creationId xmlns:a16="http://schemas.microsoft.com/office/drawing/2014/main" id="{87FD5DDF-8969-E1AF-4A13-2152BD2E2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
        <p:nvSpPr>
          <p:cNvPr id="13" name="TextBox 12">
            <a:extLst>
              <a:ext uri="{FF2B5EF4-FFF2-40B4-BE49-F238E27FC236}">
                <a16:creationId xmlns:a16="http://schemas.microsoft.com/office/drawing/2014/main" id="{72CE31CA-08F7-D51E-9F53-B8A1DF6E4307}"/>
              </a:ext>
            </a:extLst>
          </p:cNvPr>
          <p:cNvSpPr txBox="1"/>
          <p:nvPr/>
        </p:nvSpPr>
        <p:spPr>
          <a:xfrm>
            <a:off x="1433125" y="6873338"/>
            <a:ext cx="6925429" cy="253916"/>
          </a:xfrm>
          <a:prstGeom prst="rect">
            <a:avLst/>
          </a:prstGeom>
          <a:noFill/>
        </p:spPr>
        <p:txBody>
          <a:bodyPr wrap="square">
            <a:spAutoFit/>
          </a:bodyPr>
          <a:lstStyle/>
          <a:p>
            <a:pPr algn="just">
              <a:defRPr/>
            </a:pPr>
            <a:r>
              <a:rPr lang="en-US" sz="1000" baseline="30000" dirty="0">
                <a:solidFill>
                  <a:prstClr val="black"/>
                </a:solidFill>
                <a:latin typeface="Calibri" panose="020F0502020204030204"/>
              </a:rPr>
              <a:t>4 </a:t>
            </a:r>
            <a:r>
              <a:rPr lang="en-US" sz="1050" dirty="0">
                <a:solidFill>
                  <a:prstClr val="black"/>
                </a:solidFill>
                <a:latin typeface="Calibri" panose="020F0502020204030204"/>
              </a:rPr>
              <a:t>We did not receive responses from the following population groups: 300,000 — 399,999 and 400,000 — 499,999.</a:t>
            </a:r>
          </a:p>
        </p:txBody>
      </p:sp>
    </p:spTree>
    <p:extLst>
      <p:ext uri="{BB962C8B-B14F-4D97-AF65-F5344CB8AC3E}">
        <p14:creationId xmlns:p14="http://schemas.microsoft.com/office/powerpoint/2010/main" val="313063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A48146CF-103F-180F-AA13-8D8832226AE3}"/>
              </a:ext>
            </a:extLst>
          </p:cNvPr>
          <p:cNvSpPr txBox="1"/>
          <p:nvPr/>
        </p:nvSpPr>
        <p:spPr>
          <a:xfrm>
            <a:off x="146191" y="1439381"/>
            <a:ext cx="7819603" cy="4893647"/>
          </a:xfrm>
          <a:prstGeom prst="rect">
            <a:avLst/>
          </a:prstGeom>
          <a:noFill/>
        </p:spPr>
        <p:txBody>
          <a:bodyPr wrap="square" rtlCol="0">
            <a:spAutoFit/>
          </a:bodyPr>
          <a:lstStyle/>
          <a:p>
            <a:r>
              <a:rPr lang="en-US" sz="2400" b="1" u="sng" dirty="0">
                <a:latin typeface="+mj-lt"/>
              </a:rPr>
              <a:t>Calculating Probate Judges’ Salaries</a:t>
            </a:r>
          </a:p>
          <a:p>
            <a:endParaRPr lang="en-US" dirty="0"/>
          </a:p>
          <a:p>
            <a:pPr marL="285769" indent="-285769">
              <a:buFont typeface="Arial" panose="020B0604020202020204" pitchFamily="34" charset="0"/>
              <a:buChar char="•"/>
            </a:pPr>
            <a:r>
              <a:rPr lang="en-US" dirty="0"/>
              <a:t>Establish statutory minimum base salary, </a:t>
            </a:r>
          </a:p>
          <a:p>
            <a:pPr marL="285769" indent="-285769">
              <a:buFont typeface="Arial" panose="020B0604020202020204" pitchFamily="34" charset="0"/>
              <a:buChar char="•"/>
            </a:pPr>
            <a:r>
              <a:rPr lang="en-US" dirty="0"/>
              <a:t>Add statutory supplements:</a:t>
            </a:r>
          </a:p>
          <a:p>
            <a:pPr marL="743000" lvl="1" indent="-285769">
              <a:buFont typeface="Arial" panose="020B0604020202020204" pitchFamily="34" charset="0"/>
              <a:buChar char="•"/>
            </a:pPr>
            <a:r>
              <a:rPr lang="en-US" dirty="0"/>
              <a:t>$4,631 for conducting elections, </a:t>
            </a:r>
          </a:p>
          <a:p>
            <a:pPr marL="743000" lvl="1" indent="-285769">
              <a:buFont typeface="Arial" panose="020B0604020202020204" pitchFamily="34" charset="0"/>
              <a:buChar char="•"/>
            </a:pPr>
            <a:r>
              <a:rPr lang="en-US" dirty="0"/>
              <a:t>$5,787 for serving as judge for traffic cases,  </a:t>
            </a:r>
          </a:p>
          <a:p>
            <a:pPr marL="285769" indent="-285769">
              <a:buFont typeface="Arial" panose="020B0604020202020204" pitchFamily="34" charset="0"/>
              <a:buChar char="•"/>
            </a:pPr>
            <a:r>
              <a:rPr lang="en-US" dirty="0"/>
              <a:t>Add longevity increase of 5 percent for every 4-year term served, </a:t>
            </a:r>
          </a:p>
          <a:p>
            <a:pPr marL="285769" indent="-285769">
              <a:buFont typeface="Arial" panose="020B0604020202020204" pitchFamily="34" charset="0"/>
              <a:buChar char="•"/>
            </a:pPr>
            <a:r>
              <a:rPr lang="en-US" dirty="0"/>
              <a:t>Add 2020 COLA of 2 percent, </a:t>
            </a:r>
          </a:p>
          <a:p>
            <a:pPr marL="285769" indent="-285769">
              <a:buFont typeface="Arial" panose="020B0604020202020204" pitchFamily="34" charset="0"/>
              <a:buChar char="•"/>
            </a:pPr>
            <a:r>
              <a:rPr lang="en-US" dirty="0"/>
              <a:t>Add 2023 COLA of $5,000,</a:t>
            </a:r>
          </a:p>
          <a:p>
            <a:pPr marL="285769" indent="-285769">
              <a:buFont typeface="Arial" panose="020B0604020202020204" pitchFamily="34" charset="0"/>
              <a:buChar char="•"/>
            </a:pPr>
            <a:r>
              <a:rPr lang="en-US" dirty="0"/>
              <a:t>Add local supplement, if any, </a:t>
            </a:r>
          </a:p>
          <a:p>
            <a:pPr marL="285769" indent="-285769">
              <a:buFont typeface="Arial" panose="020B0604020202020204" pitchFamily="34" charset="0"/>
              <a:buChar char="•"/>
            </a:pPr>
            <a:r>
              <a:rPr lang="en-US" dirty="0"/>
              <a:t>Additional compensation for serving as magistrate or clerk to magistrate court:</a:t>
            </a:r>
          </a:p>
          <a:p>
            <a:pPr marL="743000" lvl="1" indent="-285769">
              <a:buFont typeface="Arial" panose="020B0604020202020204" pitchFamily="34" charset="0"/>
              <a:buChar char="•"/>
            </a:pPr>
            <a:r>
              <a:rPr lang="en-US" dirty="0"/>
              <a:t>Add supplement of $14,162 if they serve as magistrate or chief magistrate,</a:t>
            </a:r>
          </a:p>
          <a:p>
            <a:pPr marL="743000" lvl="1" indent="-285769">
              <a:buFont typeface="Arial" panose="020B0604020202020204" pitchFamily="34" charset="0"/>
              <a:buChar char="•"/>
            </a:pPr>
            <a:r>
              <a:rPr lang="en-US" dirty="0"/>
              <a:t>Add longevity increase of 5 percent for every 4-year term served as such,</a:t>
            </a:r>
          </a:p>
          <a:p>
            <a:pPr marL="743000" lvl="1" indent="-285769">
              <a:buFont typeface="Arial" panose="020B0604020202020204" pitchFamily="34" charset="0"/>
              <a:buChar char="•"/>
            </a:pPr>
            <a:r>
              <a:rPr lang="en-US" dirty="0"/>
              <a:t>Add magistrate court clerk supplement of $4,724 (if probate judge serves as both magistrate and clerk to magistrate court), and  </a:t>
            </a:r>
          </a:p>
          <a:p>
            <a:pPr marL="285769" indent="-285769">
              <a:buFont typeface="Arial" panose="020B0604020202020204" pitchFamily="34" charset="0"/>
              <a:buChar char="•"/>
            </a:pPr>
            <a:r>
              <a:rPr lang="en-US" dirty="0"/>
              <a:t>Compare to local legislation.  </a:t>
            </a:r>
          </a:p>
        </p:txBody>
      </p:sp>
      <p:sp>
        <p:nvSpPr>
          <p:cNvPr id="10" name="Rectangle 9">
            <a:extLst>
              <a:ext uri="{FF2B5EF4-FFF2-40B4-BE49-F238E27FC236}">
                <a16:creationId xmlns:a16="http://schemas.microsoft.com/office/drawing/2014/main" id="{783DE941-9CC0-F847-2E98-02FF3058C9FD}"/>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32A2CF42-9E95-23BA-D64E-947F85F0FDA0}"/>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12" name="Picture 11" descr="Icon&#10;&#10;Description automatically generated with medium confidence">
            <a:extLst>
              <a:ext uri="{FF2B5EF4-FFF2-40B4-BE49-F238E27FC236}">
                <a16:creationId xmlns:a16="http://schemas.microsoft.com/office/drawing/2014/main" id="{61906369-0B68-0456-451F-18E5CC644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164032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C63170-3E73-894E-4749-E29FB19C15A3}"/>
              </a:ext>
            </a:extLst>
          </p:cNvPr>
          <p:cNvSpPr txBox="1"/>
          <p:nvPr/>
        </p:nvSpPr>
        <p:spPr>
          <a:xfrm>
            <a:off x="142308" y="1247184"/>
            <a:ext cx="7414055" cy="400110"/>
          </a:xfrm>
          <a:prstGeom prst="rect">
            <a:avLst/>
          </a:prstGeom>
          <a:noFill/>
        </p:spPr>
        <p:txBody>
          <a:bodyPr wrap="square" rtlCol="0">
            <a:spAutoFit/>
          </a:bodyPr>
          <a:lstStyle/>
          <a:p>
            <a:r>
              <a:rPr lang="en-US" sz="2000" u="sng" dirty="0">
                <a:latin typeface="+mj-lt"/>
              </a:rPr>
              <a:t>Probate Judges – FY22/FY23 Total Salaries</a:t>
            </a:r>
          </a:p>
        </p:txBody>
      </p:sp>
      <p:graphicFrame>
        <p:nvGraphicFramePr>
          <p:cNvPr id="14" name="Table 14">
            <a:extLst>
              <a:ext uri="{FF2B5EF4-FFF2-40B4-BE49-F238E27FC236}">
                <a16:creationId xmlns:a16="http://schemas.microsoft.com/office/drawing/2014/main" id="{E55BB162-6627-A5E2-50CF-598067A62055}"/>
              </a:ext>
            </a:extLst>
          </p:cNvPr>
          <p:cNvGraphicFramePr>
            <a:graphicFrameLocks noGrp="1"/>
          </p:cNvGraphicFramePr>
          <p:nvPr>
            <p:extLst>
              <p:ext uri="{D42A27DB-BD31-4B8C-83A1-F6EECF244321}">
                <p14:modId xmlns:p14="http://schemas.microsoft.com/office/powerpoint/2010/main" val="2615141988"/>
              </p:ext>
            </p:extLst>
          </p:nvPr>
        </p:nvGraphicFramePr>
        <p:xfrm>
          <a:off x="5241090" y="2521775"/>
          <a:ext cx="4606296" cy="2297137"/>
        </p:xfrm>
        <a:graphic>
          <a:graphicData uri="http://schemas.openxmlformats.org/drawingml/2006/table">
            <a:tbl>
              <a:tblPr firstRow="1" bandRow="1">
                <a:tableStyleId>{5C22544A-7EE6-4342-B048-85BDC9FD1C3A}</a:tableStyleId>
              </a:tblPr>
              <a:tblGrid>
                <a:gridCol w="1558295">
                  <a:extLst>
                    <a:ext uri="{9D8B030D-6E8A-4147-A177-3AD203B41FA5}">
                      <a16:colId xmlns:a16="http://schemas.microsoft.com/office/drawing/2014/main" val="428508812"/>
                    </a:ext>
                  </a:extLst>
                </a:gridCol>
                <a:gridCol w="926123">
                  <a:extLst>
                    <a:ext uri="{9D8B030D-6E8A-4147-A177-3AD203B41FA5}">
                      <a16:colId xmlns:a16="http://schemas.microsoft.com/office/drawing/2014/main" val="3861836371"/>
                    </a:ext>
                  </a:extLst>
                </a:gridCol>
                <a:gridCol w="785446">
                  <a:extLst>
                    <a:ext uri="{9D8B030D-6E8A-4147-A177-3AD203B41FA5}">
                      <a16:colId xmlns:a16="http://schemas.microsoft.com/office/drawing/2014/main" val="1229756568"/>
                    </a:ext>
                  </a:extLst>
                </a:gridCol>
                <a:gridCol w="1336432">
                  <a:extLst>
                    <a:ext uri="{9D8B030D-6E8A-4147-A177-3AD203B41FA5}">
                      <a16:colId xmlns:a16="http://schemas.microsoft.com/office/drawing/2014/main" val="833039529"/>
                    </a:ext>
                  </a:extLst>
                </a:gridCol>
              </a:tblGrid>
              <a:tr h="605497">
                <a:tc>
                  <a:txBody>
                    <a:bodyPr/>
                    <a:lstStyle/>
                    <a:p>
                      <a:pPr algn="ctr"/>
                      <a:r>
                        <a:rPr lang="en-US" sz="1400" b="1" dirty="0">
                          <a:solidFill>
                            <a:schemeClr val="bg1">
                              <a:lumMod val="95000"/>
                            </a:schemeClr>
                          </a:solidFill>
                          <a:latin typeface="+mj-lt"/>
                        </a:rPr>
                        <a:t>Population Group </a:t>
                      </a:r>
                      <a:r>
                        <a:rPr lang="en-US" sz="1400" b="1" baseline="30000" dirty="0">
                          <a:solidFill>
                            <a:schemeClr val="bg1">
                              <a:lumMod val="95000"/>
                            </a:schemeClr>
                          </a:solidFill>
                          <a:latin typeface="+mj-lt"/>
                        </a:rPr>
                        <a:t>6</a:t>
                      </a:r>
                      <a:endParaRPr lang="en-US" sz="1400" b="1" dirty="0">
                        <a:solidFill>
                          <a:schemeClr val="bg1">
                            <a:lumMod val="95000"/>
                          </a:schemeClr>
                        </a:solidFill>
                        <a:latin typeface="+mj-lt"/>
                      </a:endParaRP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Base Salary</a:t>
                      </a: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Median Probate Salary</a:t>
                      </a:r>
                    </a:p>
                  </a:txBody>
                  <a:tcPr marL="68580" marR="68580" marT="34290" marB="34290" anchor="ctr">
                    <a:solidFill>
                      <a:srgbClr val="145782"/>
                    </a:solidFill>
                  </a:tcPr>
                </a:tc>
                <a:extLst>
                  <a:ext uri="{0D108BD9-81ED-4DB2-BD59-A6C34878D82A}">
                    <a16:rowId xmlns:a16="http://schemas.microsoft.com/office/drawing/2014/main" val="1057379498"/>
                  </a:ext>
                </a:extLst>
              </a:tr>
              <a:tr h="251460">
                <a:tc>
                  <a:txBody>
                    <a:bodyPr/>
                    <a:lstStyle/>
                    <a:p>
                      <a:r>
                        <a:rPr lang="en-US" sz="1400" dirty="0"/>
                        <a:t>0 — 5,999 </a:t>
                      </a:r>
                    </a:p>
                  </a:txBody>
                  <a:tcPr marL="68580" marR="68580" marT="34290" marB="34290"/>
                </a:tc>
                <a:tc>
                  <a:txBody>
                    <a:bodyPr/>
                    <a:lstStyle/>
                    <a:p>
                      <a:pPr algn="r"/>
                      <a:r>
                        <a:rPr lang="en-US" sz="1400" dirty="0"/>
                        <a:t>8</a:t>
                      </a:r>
                    </a:p>
                  </a:txBody>
                  <a:tcPr marL="68580" marR="68580" marT="34290" marB="34290"/>
                </a:tc>
                <a:tc>
                  <a:txBody>
                    <a:bodyPr/>
                    <a:lstStyle/>
                    <a:p>
                      <a:pPr algn="ctr" fontAlgn="b"/>
                      <a:r>
                        <a:rPr lang="en-US" sz="1400" b="0" i="0" u="none" strike="noStrike" dirty="0">
                          <a:solidFill>
                            <a:srgbClr val="000000"/>
                          </a:solidFill>
                          <a:effectLst/>
                          <a:latin typeface="Calibri" panose="020F0502020204030204" pitchFamily="34" charset="0"/>
                        </a:rPr>
                        <a:t>$35,577</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$74,015</a:t>
                      </a:r>
                    </a:p>
                  </a:txBody>
                  <a:tcPr marL="0" marR="0" marT="0" marB="0" anchor="ctr"/>
                </a:tc>
                <a:extLst>
                  <a:ext uri="{0D108BD9-81ED-4DB2-BD59-A6C34878D82A}">
                    <a16:rowId xmlns:a16="http://schemas.microsoft.com/office/drawing/2014/main" val="3261209326"/>
                  </a:ext>
                </a:extLst>
              </a:tr>
              <a:tr h="251460">
                <a:tc>
                  <a:txBody>
                    <a:bodyPr/>
                    <a:lstStyle/>
                    <a:p>
                      <a:r>
                        <a:rPr lang="en-US" sz="1400" dirty="0"/>
                        <a:t>6,000 — 11,889</a:t>
                      </a:r>
                    </a:p>
                  </a:txBody>
                  <a:tcPr marL="68580" marR="68580" marT="34290" marB="34290"/>
                </a:tc>
                <a:tc>
                  <a:txBody>
                    <a:bodyPr/>
                    <a:lstStyle/>
                    <a:p>
                      <a:pPr algn="r"/>
                      <a:r>
                        <a:rPr lang="en-US" sz="1400" dirty="0"/>
                        <a:t>10</a:t>
                      </a:r>
                    </a:p>
                  </a:txBody>
                  <a:tcPr marL="68580" marR="68580" marT="34290" marB="34290"/>
                </a:tc>
                <a:tc>
                  <a:txBody>
                    <a:bodyPr/>
                    <a:lstStyle/>
                    <a:p>
                      <a:pPr algn="ctr" fontAlgn="b"/>
                      <a:r>
                        <a:rPr lang="en-US" sz="1400" b="0" i="0" u="none" strike="noStrike" dirty="0">
                          <a:solidFill>
                            <a:srgbClr val="000000"/>
                          </a:solidFill>
                          <a:effectLst/>
                          <a:latin typeface="Calibri" panose="020F0502020204030204" pitchFamily="34" charset="0"/>
                        </a:rPr>
                        <a:t>$48,857</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$80,874</a:t>
                      </a:r>
                    </a:p>
                  </a:txBody>
                  <a:tcPr marL="0" marR="0" marT="0" marB="0" anchor="ctr"/>
                </a:tc>
                <a:extLst>
                  <a:ext uri="{0D108BD9-81ED-4DB2-BD59-A6C34878D82A}">
                    <a16:rowId xmlns:a16="http://schemas.microsoft.com/office/drawing/2014/main" val="146657657"/>
                  </a:ext>
                </a:extLst>
              </a:tr>
              <a:tr h="251460">
                <a:tc>
                  <a:txBody>
                    <a:bodyPr/>
                    <a:lstStyle/>
                    <a:p>
                      <a:r>
                        <a:rPr lang="en-US" sz="1400" dirty="0"/>
                        <a:t>11,890 — 19,999</a:t>
                      </a:r>
                    </a:p>
                  </a:txBody>
                  <a:tcPr marL="68580" marR="68580" marT="34290" marB="34290"/>
                </a:tc>
                <a:tc>
                  <a:txBody>
                    <a:bodyPr/>
                    <a:lstStyle/>
                    <a:p>
                      <a:pPr algn="r"/>
                      <a:r>
                        <a:rPr lang="en-US" sz="1400" dirty="0"/>
                        <a:t>4</a:t>
                      </a:r>
                    </a:p>
                  </a:txBody>
                  <a:tcPr marL="68580" marR="68580" marT="34290" marB="34290"/>
                </a:tc>
                <a:tc>
                  <a:txBody>
                    <a:bodyPr/>
                    <a:lstStyle/>
                    <a:p>
                      <a:pPr algn="ctr" fontAlgn="b"/>
                      <a:r>
                        <a:rPr lang="en-US" sz="1400" b="0" i="0" u="none" strike="noStrike" dirty="0">
                          <a:solidFill>
                            <a:srgbClr val="000000"/>
                          </a:solidFill>
                          <a:effectLst/>
                          <a:latin typeface="Calibri" panose="020F0502020204030204" pitchFamily="34" charset="0"/>
                        </a:rPr>
                        <a:t>$55,345</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$89,775</a:t>
                      </a:r>
                    </a:p>
                  </a:txBody>
                  <a:tcPr marL="0" marR="0" marT="0" marB="0" anchor="ctr"/>
                </a:tc>
                <a:extLst>
                  <a:ext uri="{0D108BD9-81ED-4DB2-BD59-A6C34878D82A}">
                    <a16:rowId xmlns:a16="http://schemas.microsoft.com/office/drawing/2014/main" val="3112874379"/>
                  </a:ext>
                </a:extLst>
              </a:tr>
              <a:tr h="251460">
                <a:tc>
                  <a:txBody>
                    <a:bodyPr/>
                    <a:lstStyle/>
                    <a:p>
                      <a:r>
                        <a:rPr lang="en-US" sz="1400" dirty="0"/>
                        <a:t>20,000 — 28,999</a:t>
                      </a:r>
                    </a:p>
                  </a:txBody>
                  <a:tcPr marL="68580" marR="68580" marT="34290" marB="34290"/>
                </a:tc>
                <a:tc>
                  <a:txBody>
                    <a:bodyPr/>
                    <a:lstStyle/>
                    <a:p>
                      <a:pPr algn="r"/>
                      <a:r>
                        <a:rPr lang="en-US" sz="1400" dirty="0"/>
                        <a:t>1</a:t>
                      </a:r>
                    </a:p>
                  </a:txBody>
                  <a:tcPr marL="68580" marR="68580" marT="34290" marB="34290"/>
                </a:tc>
                <a:tc>
                  <a:txBody>
                    <a:bodyPr/>
                    <a:lstStyle/>
                    <a:p>
                      <a:pPr algn="ctr" fontAlgn="b"/>
                      <a:r>
                        <a:rPr lang="en-US" sz="1400" b="0" i="0" u="none" strike="noStrike" dirty="0">
                          <a:solidFill>
                            <a:srgbClr val="000000"/>
                          </a:solidFill>
                          <a:effectLst/>
                          <a:latin typeface="Calibri" panose="020F0502020204030204" pitchFamily="34" charset="0"/>
                        </a:rPr>
                        <a:t>$59,296</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$127,205</a:t>
                      </a:r>
                    </a:p>
                  </a:txBody>
                  <a:tcPr marL="0" marR="0" marT="0" marB="0" anchor="ctr"/>
                </a:tc>
                <a:extLst>
                  <a:ext uri="{0D108BD9-81ED-4DB2-BD59-A6C34878D82A}">
                    <a16:rowId xmlns:a16="http://schemas.microsoft.com/office/drawing/2014/main" val="2366755410"/>
                  </a:ext>
                </a:extLst>
              </a:tr>
              <a:tr h="251460">
                <a:tc>
                  <a:txBody>
                    <a:bodyPr/>
                    <a:lstStyle/>
                    <a:p>
                      <a:r>
                        <a:rPr lang="en-US" sz="1400" dirty="0"/>
                        <a:t>29,000 — 38,999</a:t>
                      </a:r>
                    </a:p>
                  </a:txBody>
                  <a:tcPr marL="68580" marR="68580" marT="34290" marB="34290"/>
                </a:tc>
                <a:tc>
                  <a:txBody>
                    <a:bodyPr/>
                    <a:lstStyle/>
                    <a:p>
                      <a:pPr algn="r"/>
                      <a:r>
                        <a:rPr lang="en-US" sz="1400" dirty="0"/>
                        <a:t>1</a:t>
                      </a:r>
                    </a:p>
                  </a:txBody>
                  <a:tcPr marL="68580" marR="68580" marT="34290" marB="34290"/>
                </a:tc>
                <a:tc>
                  <a:txBody>
                    <a:bodyPr/>
                    <a:lstStyle/>
                    <a:p>
                      <a:pPr algn="ctr" fontAlgn="b"/>
                      <a:r>
                        <a:rPr lang="en-US" sz="1400" b="0" i="0" u="none" strike="noStrike" dirty="0">
                          <a:solidFill>
                            <a:srgbClr val="000000"/>
                          </a:solidFill>
                          <a:effectLst/>
                          <a:latin typeface="Calibri" panose="020F0502020204030204" pitchFamily="34" charset="0"/>
                        </a:rPr>
                        <a:t>$63,247</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$100,473</a:t>
                      </a:r>
                    </a:p>
                  </a:txBody>
                  <a:tcPr marL="0" marR="0" marT="0" marB="0" anchor="ctr"/>
                </a:tc>
                <a:extLst>
                  <a:ext uri="{0D108BD9-81ED-4DB2-BD59-A6C34878D82A}">
                    <a16:rowId xmlns:a16="http://schemas.microsoft.com/office/drawing/2014/main" val="3774076108"/>
                  </a:ext>
                </a:extLst>
              </a:tr>
              <a:tr h="251460">
                <a:tc>
                  <a:txBody>
                    <a:bodyPr/>
                    <a:lstStyle/>
                    <a:p>
                      <a:pPr algn="r"/>
                      <a:r>
                        <a:rPr lang="en-US" sz="1400" b="1" dirty="0"/>
                        <a:t>Totals</a:t>
                      </a:r>
                    </a:p>
                  </a:txBody>
                  <a:tcPr marL="68580" marR="68580" marT="34290" marB="34290" anchor="ctr"/>
                </a:tc>
                <a:tc>
                  <a:txBody>
                    <a:bodyPr/>
                    <a:lstStyle/>
                    <a:p>
                      <a:pPr algn="r"/>
                      <a:r>
                        <a:rPr lang="en-US" sz="1400" b="1" dirty="0">
                          <a:latin typeface="+mn-lt"/>
                        </a:rPr>
                        <a:t>24</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a:t>
                      </a:r>
                    </a:p>
                  </a:txBody>
                  <a:tcPr marL="0" marR="0" marT="0" marB="0" anchor="ctr"/>
                </a:tc>
                <a:tc>
                  <a:txBody>
                    <a:bodyPr/>
                    <a:lstStyle/>
                    <a:p>
                      <a:pPr algn="ctr" fontAlgn="b"/>
                      <a:r>
                        <a:rPr lang="en-US" sz="1400" b="1" i="0" u="none" strike="noStrike" dirty="0">
                          <a:solidFill>
                            <a:srgbClr val="000000"/>
                          </a:solidFill>
                          <a:effectLst/>
                          <a:latin typeface="Calibri" panose="020F0502020204030204" pitchFamily="34" charset="0"/>
                        </a:rPr>
                        <a:t>$81,760</a:t>
                      </a:r>
                    </a:p>
                  </a:txBody>
                  <a:tcPr marL="0" marR="0" marT="0" marB="0" anchor="ctr"/>
                </a:tc>
                <a:extLst>
                  <a:ext uri="{0D108BD9-81ED-4DB2-BD59-A6C34878D82A}">
                    <a16:rowId xmlns:a16="http://schemas.microsoft.com/office/drawing/2014/main" val="3534629778"/>
                  </a:ext>
                </a:extLst>
              </a:tr>
            </a:tbl>
          </a:graphicData>
        </a:graphic>
      </p:graphicFrame>
      <p:sp>
        <p:nvSpPr>
          <p:cNvPr id="16" name="TextBox 15">
            <a:extLst>
              <a:ext uri="{FF2B5EF4-FFF2-40B4-BE49-F238E27FC236}">
                <a16:creationId xmlns:a16="http://schemas.microsoft.com/office/drawing/2014/main" id="{04CEBA79-3D78-D573-7B75-0101E342EBCB}"/>
              </a:ext>
            </a:extLst>
          </p:cNvPr>
          <p:cNvSpPr txBox="1"/>
          <p:nvPr/>
        </p:nvSpPr>
        <p:spPr>
          <a:xfrm>
            <a:off x="5137132" y="2179858"/>
            <a:ext cx="4218680" cy="369332"/>
          </a:xfrm>
          <a:prstGeom prst="rect">
            <a:avLst/>
          </a:prstGeom>
          <a:noFill/>
        </p:spPr>
        <p:txBody>
          <a:bodyPr wrap="square" rtlCol="0">
            <a:spAutoFit/>
          </a:bodyPr>
          <a:lstStyle/>
          <a:p>
            <a:r>
              <a:rPr lang="en-US" b="1" u="sng" dirty="0">
                <a:latin typeface="+mj-lt"/>
              </a:rPr>
              <a:t>Probate Judges with Magistrate Duties   </a:t>
            </a:r>
            <a:endParaRPr lang="en-US" b="1" u="sng" baseline="30000" dirty="0">
              <a:latin typeface="+mj-lt"/>
            </a:endParaRPr>
          </a:p>
        </p:txBody>
      </p:sp>
      <p:graphicFrame>
        <p:nvGraphicFramePr>
          <p:cNvPr id="17" name="Table 14">
            <a:extLst>
              <a:ext uri="{FF2B5EF4-FFF2-40B4-BE49-F238E27FC236}">
                <a16:creationId xmlns:a16="http://schemas.microsoft.com/office/drawing/2014/main" id="{10A14BB0-CEDB-F826-1D1B-1CF599328158}"/>
              </a:ext>
            </a:extLst>
          </p:cNvPr>
          <p:cNvGraphicFramePr>
            <a:graphicFrameLocks noGrp="1"/>
          </p:cNvGraphicFramePr>
          <p:nvPr>
            <p:extLst>
              <p:ext uri="{D42A27DB-BD31-4B8C-83A1-F6EECF244321}">
                <p14:modId xmlns:p14="http://schemas.microsoft.com/office/powerpoint/2010/main" val="3404746558"/>
              </p:ext>
            </p:extLst>
          </p:nvPr>
        </p:nvGraphicFramePr>
        <p:xfrm>
          <a:off x="237336" y="2509699"/>
          <a:ext cx="4683934" cy="4382194"/>
        </p:xfrm>
        <a:graphic>
          <a:graphicData uri="http://schemas.openxmlformats.org/drawingml/2006/table">
            <a:tbl>
              <a:tblPr firstRow="1" bandRow="1">
                <a:tableStyleId>{5C22544A-7EE6-4342-B048-85BDC9FD1C3A}</a:tableStyleId>
              </a:tblPr>
              <a:tblGrid>
                <a:gridCol w="1594339">
                  <a:extLst>
                    <a:ext uri="{9D8B030D-6E8A-4147-A177-3AD203B41FA5}">
                      <a16:colId xmlns:a16="http://schemas.microsoft.com/office/drawing/2014/main" val="428508812"/>
                    </a:ext>
                  </a:extLst>
                </a:gridCol>
                <a:gridCol w="879231">
                  <a:extLst>
                    <a:ext uri="{9D8B030D-6E8A-4147-A177-3AD203B41FA5}">
                      <a16:colId xmlns:a16="http://schemas.microsoft.com/office/drawing/2014/main" val="3861836371"/>
                    </a:ext>
                  </a:extLst>
                </a:gridCol>
                <a:gridCol w="926124">
                  <a:extLst>
                    <a:ext uri="{9D8B030D-6E8A-4147-A177-3AD203B41FA5}">
                      <a16:colId xmlns:a16="http://schemas.microsoft.com/office/drawing/2014/main" val="1334254099"/>
                    </a:ext>
                  </a:extLst>
                </a:gridCol>
                <a:gridCol w="1284240">
                  <a:extLst>
                    <a:ext uri="{9D8B030D-6E8A-4147-A177-3AD203B41FA5}">
                      <a16:colId xmlns:a16="http://schemas.microsoft.com/office/drawing/2014/main" val="833039529"/>
                    </a:ext>
                  </a:extLst>
                </a:gridCol>
              </a:tblGrid>
              <a:tr h="716974">
                <a:tc>
                  <a:txBody>
                    <a:bodyPr/>
                    <a:lstStyle/>
                    <a:p>
                      <a:pPr algn="ctr"/>
                      <a:r>
                        <a:rPr lang="en-US" sz="1400" b="1" dirty="0">
                          <a:solidFill>
                            <a:schemeClr val="bg1">
                              <a:lumMod val="95000"/>
                            </a:schemeClr>
                          </a:solidFill>
                          <a:latin typeface="+mj-lt"/>
                        </a:rPr>
                        <a:t>Population Group </a:t>
                      </a:r>
                      <a:r>
                        <a:rPr lang="en-US" sz="1400" b="1" baseline="30000" dirty="0">
                          <a:solidFill>
                            <a:schemeClr val="bg1">
                              <a:lumMod val="95000"/>
                            </a:schemeClr>
                          </a:solidFill>
                          <a:latin typeface="+mj-lt"/>
                        </a:rPr>
                        <a:t>5</a:t>
                      </a:r>
                      <a:endParaRPr lang="en-US" sz="1400" b="1" dirty="0">
                        <a:solidFill>
                          <a:schemeClr val="bg1">
                            <a:lumMod val="95000"/>
                          </a:schemeClr>
                        </a:solidFill>
                        <a:latin typeface="+mj-lt"/>
                      </a:endParaRP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 of Responses</a:t>
                      </a: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Base Salary</a:t>
                      </a:r>
                    </a:p>
                  </a:txBody>
                  <a:tcPr marL="68580" marR="68580" marT="34290" marB="34290" anchor="ctr">
                    <a:solidFill>
                      <a:srgbClr val="145782"/>
                    </a:solidFill>
                  </a:tcPr>
                </a:tc>
                <a:tc>
                  <a:txBody>
                    <a:bodyPr/>
                    <a:lstStyle/>
                    <a:p>
                      <a:pPr algn="ctr"/>
                      <a:r>
                        <a:rPr lang="en-US" sz="1400" b="1" dirty="0">
                          <a:solidFill>
                            <a:schemeClr val="bg1">
                              <a:lumMod val="95000"/>
                            </a:schemeClr>
                          </a:solidFill>
                          <a:latin typeface="+mj-lt"/>
                        </a:rPr>
                        <a:t>Median Probate Salary</a:t>
                      </a:r>
                    </a:p>
                  </a:txBody>
                  <a:tcPr marL="68580" marR="68580" marT="34290" marB="34290" anchor="ctr">
                    <a:solidFill>
                      <a:srgbClr val="145782"/>
                    </a:solidFill>
                  </a:tcPr>
                </a:tc>
                <a:extLst>
                  <a:ext uri="{0D108BD9-81ED-4DB2-BD59-A6C34878D82A}">
                    <a16:rowId xmlns:a16="http://schemas.microsoft.com/office/drawing/2014/main" val="1057379498"/>
                  </a:ext>
                </a:extLst>
              </a:tr>
              <a:tr h="251460">
                <a:tc>
                  <a:txBody>
                    <a:bodyPr/>
                    <a:lstStyle/>
                    <a:p>
                      <a:r>
                        <a:rPr lang="en-US" sz="1400" dirty="0"/>
                        <a:t>6,000 — 11,889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10</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$48,857</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$68,647</a:t>
                      </a:r>
                    </a:p>
                  </a:txBody>
                  <a:tcPr marL="68580" marR="68580" marT="34290" marB="34290" anchor="ctr"/>
                </a:tc>
                <a:extLst>
                  <a:ext uri="{0D108BD9-81ED-4DB2-BD59-A6C34878D82A}">
                    <a16:rowId xmlns:a16="http://schemas.microsoft.com/office/drawing/2014/main" val="146657657"/>
                  </a:ext>
                </a:extLst>
              </a:tr>
              <a:tr h="251460">
                <a:tc>
                  <a:txBody>
                    <a:bodyPr/>
                    <a:lstStyle/>
                    <a:p>
                      <a:r>
                        <a:rPr lang="en-US" sz="1400" dirty="0"/>
                        <a:t>11,890 — 19,999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15</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$55,345</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$72,078</a:t>
                      </a:r>
                    </a:p>
                  </a:txBody>
                  <a:tcPr marL="68580" marR="68580" marT="34290" marB="34290" anchor="ctr"/>
                </a:tc>
                <a:extLst>
                  <a:ext uri="{0D108BD9-81ED-4DB2-BD59-A6C34878D82A}">
                    <a16:rowId xmlns:a16="http://schemas.microsoft.com/office/drawing/2014/main" val="3112874379"/>
                  </a:ext>
                </a:extLst>
              </a:tr>
              <a:tr h="251460">
                <a:tc>
                  <a:txBody>
                    <a:bodyPr/>
                    <a:lstStyle/>
                    <a:p>
                      <a:r>
                        <a:rPr lang="en-US" sz="1400" dirty="0"/>
                        <a:t>20,000 — 28,999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23</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$59,296</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$78,024</a:t>
                      </a:r>
                    </a:p>
                  </a:txBody>
                  <a:tcPr marL="68580" marR="68580" marT="34290" marB="34290" anchor="ctr"/>
                </a:tc>
                <a:extLst>
                  <a:ext uri="{0D108BD9-81ED-4DB2-BD59-A6C34878D82A}">
                    <a16:rowId xmlns:a16="http://schemas.microsoft.com/office/drawing/2014/main" val="2366755410"/>
                  </a:ext>
                </a:extLst>
              </a:tr>
              <a:tr h="251460">
                <a:tc>
                  <a:txBody>
                    <a:bodyPr/>
                    <a:lstStyle/>
                    <a:p>
                      <a:r>
                        <a:rPr lang="en-US" sz="1400" dirty="0"/>
                        <a:t>29,000 — 38,999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$63,247</a:t>
                      </a:r>
                    </a:p>
                  </a:txBody>
                  <a:tcPr marL="0" marR="0" marT="0" marB="0" anchor="ctr"/>
                </a:tc>
                <a:tc>
                  <a:txBody>
                    <a:bodyPr/>
                    <a:lstStyle/>
                    <a:p>
                      <a:pPr algn="ctr" fontAlgn="b"/>
                      <a:r>
                        <a:rPr lang="en-US" sz="1400" b="0" i="0" u="none" strike="noStrike" dirty="0">
                          <a:solidFill>
                            <a:srgbClr val="000000"/>
                          </a:solidFill>
                          <a:effectLst/>
                          <a:latin typeface="Calibri" panose="020F0502020204030204" pitchFamily="34" charset="0"/>
                        </a:rPr>
                        <a:t>$86,296</a:t>
                      </a:r>
                    </a:p>
                  </a:txBody>
                  <a:tcPr marL="68580" marR="68580" marT="34290" marB="34290" anchor="ctr"/>
                </a:tc>
                <a:extLst>
                  <a:ext uri="{0D108BD9-81ED-4DB2-BD59-A6C34878D82A}">
                    <a16:rowId xmlns:a16="http://schemas.microsoft.com/office/drawing/2014/main" val="3774076108"/>
                  </a:ext>
                </a:extLst>
              </a:tr>
              <a:tr h="251460">
                <a:tc>
                  <a:txBody>
                    <a:bodyPr/>
                    <a:lstStyle/>
                    <a:p>
                      <a:r>
                        <a:rPr lang="en-US" sz="1400" dirty="0"/>
                        <a:t>39,000 — 49,999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10</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$67,204</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$87,257</a:t>
                      </a:r>
                    </a:p>
                  </a:txBody>
                  <a:tcPr marL="68580" marR="68580" marT="34290" marB="34290" anchor="ctr"/>
                </a:tc>
                <a:extLst>
                  <a:ext uri="{0D108BD9-81ED-4DB2-BD59-A6C34878D82A}">
                    <a16:rowId xmlns:a16="http://schemas.microsoft.com/office/drawing/2014/main" val="583471447"/>
                  </a:ext>
                </a:extLst>
              </a:tr>
              <a:tr h="251460">
                <a:tc>
                  <a:txBody>
                    <a:bodyPr/>
                    <a:lstStyle/>
                    <a:p>
                      <a:r>
                        <a:rPr lang="en-US" sz="1400" dirty="0"/>
                        <a:t>50,000 — 74,999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8</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$75,327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$88,938</a:t>
                      </a:r>
                    </a:p>
                  </a:txBody>
                  <a:tcPr marL="68580" marR="68580" marT="34290" marB="34290" anchor="ctr"/>
                </a:tc>
                <a:extLst>
                  <a:ext uri="{0D108BD9-81ED-4DB2-BD59-A6C34878D82A}">
                    <a16:rowId xmlns:a16="http://schemas.microsoft.com/office/drawing/2014/main" val="2405149198"/>
                  </a:ext>
                </a:extLst>
              </a:tr>
              <a:tr h="251460">
                <a:tc>
                  <a:txBody>
                    <a:bodyPr/>
                    <a:lstStyle/>
                    <a:p>
                      <a:r>
                        <a:rPr lang="en-US" sz="1400" dirty="0"/>
                        <a:t>75,000 — 99,999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$80,856</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$111,192</a:t>
                      </a:r>
                    </a:p>
                  </a:txBody>
                  <a:tcPr marL="68580" marR="68580" marT="34290" marB="34290" anchor="ctr"/>
                </a:tc>
                <a:extLst>
                  <a:ext uri="{0D108BD9-81ED-4DB2-BD59-A6C34878D82A}">
                    <a16:rowId xmlns:a16="http://schemas.microsoft.com/office/drawing/2014/main" val="3729874576"/>
                  </a:ext>
                </a:extLst>
              </a:tr>
              <a:tr h="251460">
                <a:tc>
                  <a:txBody>
                    <a:bodyPr/>
                    <a:lstStyle/>
                    <a:p>
                      <a:r>
                        <a:rPr lang="en-US" sz="1400" dirty="0"/>
                        <a:t>100,000 — 149,999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8</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$86,382</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$115,327</a:t>
                      </a:r>
                    </a:p>
                  </a:txBody>
                  <a:tcPr marL="68580" marR="68580" marT="34290" marB="34290" anchor="ctr"/>
                </a:tc>
                <a:extLst>
                  <a:ext uri="{0D108BD9-81ED-4DB2-BD59-A6C34878D82A}">
                    <a16:rowId xmlns:a16="http://schemas.microsoft.com/office/drawing/2014/main" val="1604019790"/>
                  </a:ext>
                </a:extLst>
              </a:tr>
              <a:tr h="251460">
                <a:tc>
                  <a:txBody>
                    <a:bodyPr/>
                    <a:lstStyle/>
                    <a:p>
                      <a:r>
                        <a:rPr lang="en-US" sz="1400" dirty="0"/>
                        <a:t>150,000 — 199,999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4</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$92,238</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$124,192</a:t>
                      </a:r>
                    </a:p>
                  </a:txBody>
                  <a:tcPr marL="68580" marR="68580" marT="34290" marB="34290" anchor="ctr"/>
                </a:tc>
                <a:extLst>
                  <a:ext uri="{0D108BD9-81ED-4DB2-BD59-A6C34878D82A}">
                    <a16:rowId xmlns:a16="http://schemas.microsoft.com/office/drawing/2014/main" val="1419889853"/>
                  </a:ext>
                </a:extLst>
              </a:tr>
              <a:tr h="251460">
                <a:tc>
                  <a:txBody>
                    <a:bodyPr/>
                    <a:lstStyle/>
                    <a:p>
                      <a:r>
                        <a:rPr lang="en-US" sz="1400" dirty="0"/>
                        <a:t>200,000 — 249,999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$100,722</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$148,354</a:t>
                      </a:r>
                    </a:p>
                  </a:txBody>
                  <a:tcPr marL="68580" marR="68580" marT="34290" marB="34290" anchor="ctr"/>
                </a:tc>
                <a:extLst>
                  <a:ext uri="{0D108BD9-81ED-4DB2-BD59-A6C34878D82A}">
                    <a16:rowId xmlns:a16="http://schemas.microsoft.com/office/drawing/2014/main" val="2069349316"/>
                  </a:ext>
                </a:extLst>
              </a:tr>
              <a:tr h="251460">
                <a:tc>
                  <a:txBody>
                    <a:bodyPr/>
                    <a:lstStyle/>
                    <a:p>
                      <a:r>
                        <a:rPr lang="en-US" sz="1400" dirty="0"/>
                        <a:t>250,000 — 299,999</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3</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$109,337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$160,699</a:t>
                      </a:r>
                    </a:p>
                  </a:txBody>
                  <a:tcPr marL="68580" marR="68580" marT="34290" marB="34290" anchor="ctr"/>
                </a:tc>
                <a:extLst>
                  <a:ext uri="{0D108BD9-81ED-4DB2-BD59-A6C34878D82A}">
                    <a16:rowId xmlns:a16="http://schemas.microsoft.com/office/drawing/2014/main" val="2287715087"/>
                  </a:ext>
                </a:extLst>
              </a:tr>
              <a:tr h="251460">
                <a:tc>
                  <a:txBody>
                    <a:bodyPr/>
                    <a:lstStyle/>
                    <a:p>
                      <a:r>
                        <a:rPr lang="en-US" sz="1400" dirty="0"/>
                        <a:t>500,000 or more</a:t>
                      </a:r>
                    </a:p>
                  </a:txBody>
                  <a:tcPr marL="68580" marR="68580" marT="34290" marB="34290"/>
                </a:tc>
                <a:tc>
                  <a:txBody>
                    <a:bodyPr/>
                    <a:lstStyle/>
                    <a:p>
                      <a:pPr algn="r" fontAlgn="b"/>
                      <a:r>
                        <a:rPr lang="en-US" sz="1400" b="0" i="0" u="none" strike="noStrike" dirty="0">
                          <a:solidFill>
                            <a:srgbClr val="000000"/>
                          </a:solidFill>
                          <a:effectLst/>
                          <a:latin typeface="Calibri" panose="020F0502020204030204" pitchFamily="34" charset="0"/>
                        </a:rPr>
                        <a:t>1</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$130,497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$175,394</a:t>
                      </a:r>
                    </a:p>
                  </a:txBody>
                  <a:tcPr marL="68580" marR="68580" marT="34290" marB="34290" anchor="ctr"/>
                </a:tc>
                <a:extLst>
                  <a:ext uri="{0D108BD9-81ED-4DB2-BD59-A6C34878D82A}">
                    <a16:rowId xmlns:a16="http://schemas.microsoft.com/office/drawing/2014/main" val="3796253975"/>
                  </a:ext>
                </a:extLst>
              </a:tr>
              <a:tr h="251460">
                <a:tc>
                  <a:txBody>
                    <a:bodyPr/>
                    <a:lstStyle/>
                    <a:p>
                      <a:pPr algn="r"/>
                      <a:r>
                        <a:rPr lang="en-US" sz="1400" b="1" dirty="0"/>
                        <a:t>Totals</a:t>
                      </a:r>
                    </a:p>
                  </a:txBody>
                  <a:tcPr marL="68580" marR="68580" marT="34290" marB="34290" anchor="ctr"/>
                </a:tc>
                <a:tc>
                  <a:txBody>
                    <a:bodyPr/>
                    <a:lstStyle/>
                    <a:p>
                      <a:pPr algn="r"/>
                      <a:r>
                        <a:rPr lang="en-US" sz="1400" b="1" dirty="0">
                          <a:latin typeface="+mn-lt"/>
                        </a:rPr>
                        <a:t>97</a:t>
                      </a:r>
                    </a:p>
                  </a:txBody>
                  <a:tcPr marL="68580" marR="68580" marT="34290" marB="34290" anchor="ctr"/>
                </a:tc>
                <a:tc>
                  <a:txBody>
                    <a:bodyPr/>
                    <a:lstStyle/>
                    <a:p>
                      <a:pPr algn="ctr" fontAlgn="b"/>
                      <a:r>
                        <a:rPr lang="en-US" sz="1400" b="0" i="0" u="none" strike="noStrike" dirty="0">
                          <a:solidFill>
                            <a:srgbClr val="000000"/>
                          </a:solidFill>
                          <a:effectLst/>
                          <a:latin typeface="Calibri" panose="020F0502020204030204" pitchFamily="34" charset="0"/>
                        </a:rPr>
                        <a:t>--</a:t>
                      </a:r>
                    </a:p>
                  </a:txBody>
                  <a:tcPr marL="0" marR="0" marT="0" marB="0" anchor="ctr"/>
                </a:tc>
                <a:tc>
                  <a:txBody>
                    <a:bodyPr/>
                    <a:lstStyle/>
                    <a:p>
                      <a:pPr algn="ctr" fontAlgn="b"/>
                      <a:r>
                        <a:rPr lang="en-US" sz="1400" b="1" i="0" u="none" strike="noStrike" dirty="0">
                          <a:solidFill>
                            <a:srgbClr val="000000"/>
                          </a:solidFill>
                          <a:effectLst/>
                          <a:latin typeface="Calibri" panose="020F0502020204030204" pitchFamily="34" charset="0"/>
                        </a:rPr>
                        <a:t>$84,478</a:t>
                      </a:r>
                    </a:p>
                  </a:txBody>
                  <a:tcPr marL="0" marR="0" marT="0" marB="0" anchor="ctr"/>
                </a:tc>
                <a:extLst>
                  <a:ext uri="{0D108BD9-81ED-4DB2-BD59-A6C34878D82A}">
                    <a16:rowId xmlns:a16="http://schemas.microsoft.com/office/drawing/2014/main" val="3534629778"/>
                  </a:ext>
                </a:extLst>
              </a:tr>
            </a:tbl>
          </a:graphicData>
        </a:graphic>
      </p:graphicFrame>
      <p:sp>
        <p:nvSpPr>
          <p:cNvPr id="18" name="TextBox 17">
            <a:extLst>
              <a:ext uri="{FF2B5EF4-FFF2-40B4-BE49-F238E27FC236}">
                <a16:creationId xmlns:a16="http://schemas.microsoft.com/office/drawing/2014/main" id="{9272AF56-A609-D0D9-6DEA-B4B3A4DB134E}"/>
              </a:ext>
            </a:extLst>
          </p:cNvPr>
          <p:cNvSpPr txBox="1"/>
          <p:nvPr/>
        </p:nvSpPr>
        <p:spPr>
          <a:xfrm>
            <a:off x="142305" y="2147136"/>
            <a:ext cx="4218680" cy="369332"/>
          </a:xfrm>
          <a:prstGeom prst="rect">
            <a:avLst/>
          </a:prstGeom>
          <a:noFill/>
        </p:spPr>
        <p:txBody>
          <a:bodyPr wrap="square" rtlCol="0">
            <a:spAutoFit/>
          </a:bodyPr>
          <a:lstStyle/>
          <a:p>
            <a:r>
              <a:rPr lang="en-US" b="1" u="sng" dirty="0">
                <a:latin typeface="+mj-lt"/>
              </a:rPr>
              <a:t>Probate Judges without Magistrate Duties</a:t>
            </a:r>
          </a:p>
        </p:txBody>
      </p:sp>
      <p:sp>
        <p:nvSpPr>
          <p:cNvPr id="19" name="TextBox 18">
            <a:extLst>
              <a:ext uri="{FF2B5EF4-FFF2-40B4-BE49-F238E27FC236}">
                <a16:creationId xmlns:a16="http://schemas.microsoft.com/office/drawing/2014/main" id="{C9C741A5-9A7F-3C35-1D0F-26B7A717BDE6}"/>
              </a:ext>
            </a:extLst>
          </p:cNvPr>
          <p:cNvSpPr txBox="1"/>
          <p:nvPr/>
        </p:nvSpPr>
        <p:spPr>
          <a:xfrm>
            <a:off x="142303" y="6859723"/>
            <a:ext cx="5098787" cy="577081"/>
          </a:xfrm>
          <a:prstGeom prst="rect">
            <a:avLst/>
          </a:prstGeom>
          <a:noFill/>
        </p:spPr>
        <p:txBody>
          <a:bodyPr wrap="square" rtlCol="0">
            <a:spAutoFit/>
          </a:bodyPr>
          <a:lstStyle/>
          <a:p>
            <a:pPr algn="just"/>
            <a:r>
              <a:rPr lang="en-US" sz="1000" baseline="30000" dirty="0"/>
              <a:t>5 </a:t>
            </a:r>
            <a:r>
              <a:rPr lang="en-US" sz="1050" dirty="0"/>
              <a:t>We did not receive responses from the following population groups: 0 — 5,999;</a:t>
            </a:r>
          </a:p>
          <a:p>
            <a:pPr algn="just"/>
            <a:r>
              <a:rPr lang="en-US" sz="1050" dirty="0"/>
              <a:t> 300,000 — 399,999; and 400,000 — 499,999.</a:t>
            </a:r>
          </a:p>
          <a:p>
            <a:pPr algn="just"/>
            <a:r>
              <a:rPr lang="en-US" sz="1050" baseline="30000" dirty="0"/>
              <a:t>6 </a:t>
            </a:r>
            <a:r>
              <a:rPr lang="en-US" sz="1050" dirty="0"/>
              <a:t>We did not receive responses from any counties with population groups over 39,000</a:t>
            </a:r>
            <a:r>
              <a:rPr lang="en-US" sz="1000" dirty="0"/>
              <a:t>.</a:t>
            </a:r>
            <a:r>
              <a:rPr lang="en-US" sz="1000" baseline="30000" dirty="0"/>
              <a:t> </a:t>
            </a:r>
            <a:r>
              <a:rPr lang="en-US" sz="1000" dirty="0"/>
              <a:t> </a:t>
            </a:r>
          </a:p>
        </p:txBody>
      </p:sp>
      <p:sp>
        <p:nvSpPr>
          <p:cNvPr id="9" name="TextBox 8">
            <a:extLst>
              <a:ext uri="{FF2B5EF4-FFF2-40B4-BE49-F238E27FC236}">
                <a16:creationId xmlns:a16="http://schemas.microsoft.com/office/drawing/2014/main" id="{2D2368E0-8708-73D9-36D5-A654523AEAA8}"/>
              </a:ext>
            </a:extLst>
          </p:cNvPr>
          <p:cNvSpPr txBox="1"/>
          <p:nvPr/>
        </p:nvSpPr>
        <p:spPr>
          <a:xfrm>
            <a:off x="142303" y="1581512"/>
            <a:ext cx="8465024" cy="461665"/>
          </a:xfrm>
          <a:prstGeom prst="rect">
            <a:avLst/>
          </a:prstGeom>
          <a:noFill/>
        </p:spPr>
        <p:txBody>
          <a:bodyPr wrap="square" rtlCol="0">
            <a:spAutoFit/>
          </a:bodyPr>
          <a:lstStyle/>
          <a:p>
            <a:r>
              <a:rPr lang="en-US" sz="1200" dirty="0"/>
              <a:t>Note: Probate Judges serving as Chief Magistrate, Magistrate, and/or Clerk to Magistrate Court receive a supplement for their duties. The data below is separated between Probate Judges who receive this supplement and those who do not. </a:t>
            </a:r>
          </a:p>
        </p:txBody>
      </p:sp>
      <p:sp>
        <p:nvSpPr>
          <p:cNvPr id="20" name="Rectangle 19">
            <a:extLst>
              <a:ext uri="{FF2B5EF4-FFF2-40B4-BE49-F238E27FC236}">
                <a16:creationId xmlns:a16="http://schemas.microsoft.com/office/drawing/2014/main" id="{550AC2B8-53EF-98B9-9F4B-283B8CBCBEB3}"/>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itle 1">
            <a:extLst>
              <a:ext uri="{FF2B5EF4-FFF2-40B4-BE49-F238E27FC236}">
                <a16:creationId xmlns:a16="http://schemas.microsoft.com/office/drawing/2014/main" id="{88954B22-ECA0-C815-3391-CDE61A707A8D}"/>
              </a:ext>
            </a:extLst>
          </p:cNvPr>
          <p:cNvSpPr>
            <a:spLocks noGrp="1"/>
          </p:cNvSpPr>
          <p:nvPr>
            <p:ph type="ctrTitle"/>
          </p:nvPr>
        </p:nvSpPr>
        <p:spPr>
          <a:xfrm>
            <a:off x="142307" y="277012"/>
            <a:ext cx="8752413" cy="677870"/>
          </a:xfrm>
        </p:spPr>
        <p:txBody>
          <a:bodyPr>
            <a:noAutofit/>
          </a:body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sp>
        <p:nvSpPr>
          <p:cNvPr id="22" name="Rectangle 21">
            <a:extLst>
              <a:ext uri="{FF2B5EF4-FFF2-40B4-BE49-F238E27FC236}">
                <a16:creationId xmlns:a16="http://schemas.microsoft.com/office/drawing/2014/main" id="{AB648BD5-96BD-ECD8-D413-4241DA29A3EC}"/>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3" name="Picture 22" descr="Icon&#10;&#10;Description automatically generated with medium confidence">
            <a:extLst>
              <a:ext uri="{FF2B5EF4-FFF2-40B4-BE49-F238E27FC236}">
                <a16:creationId xmlns:a16="http://schemas.microsoft.com/office/drawing/2014/main" id="{42157D06-E0AE-7CCE-9C5E-F6B7E89E7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Tree>
    <p:extLst>
      <p:ext uri="{BB962C8B-B14F-4D97-AF65-F5344CB8AC3E}">
        <p14:creationId xmlns:p14="http://schemas.microsoft.com/office/powerpoint/2010/main" val="197344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717A4-1ADE-A21A-A894-EC9C212D9A7A}"/>
              </a:ext>
            </a:extLst>
          </p:cNvPr>
          <p:cNvSpPr/>
          <p:nvPr/>
        </p:nvSpPr>
        <p:spPr>
          <a:xfrm>
            <a:off x="-3" y="7424457"/>
            <a:ext cx="10058403" cy="369332"/>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7621F0D7-0F9C-2E29-5858-A52E528EE209}"/>
              </a:ext>
            </a:extLst>
          </p:cNvPr>
          <p:cNvSpPr txBox="1"/>
          <p:nvPr/>
        </p:nvSpPr>
        <p:spPr>
          <a:xfrm>
            <a:off x="142304" y="1501370"/>
            <a:ext cx="9517512" cy="4062651"/>
          </a:xfrm>
          <a:prstGeom prst="rect">
            <a:avLst/>
          </a:prstGeom>
          <a:noFill/>
        </p:spPr>
        <p:txBody>
          <a:bodyPr wrap="square" rtlCol="0">
            <a:spAutoFit/>
          </a:bodyPr>
          <a:lstStyle/>
          <a:p>
            <a:r>
              <a:rPr lang="en-US" sz="2400" b="1" u="sng" dirty="0">
                <a:latin typeface="+mj-lt"/>
              </a:rPr>
              <a:t>Calculating Magistrates’ Salaries</a:t>
            </a:r>
            <a:endParaRPr lang="en-US" dirty="0"/>
          </a:p>
          <a:p>
            <a:pPr marL="285769" indent="-285769">
              <a:buFont typeface="Arial" panose="020B0604020202020204" pitchFamily="34" charset="0"/>
              <a:buChar char="•"/>
            </a:pPr>
            <a:r>
              <a:rPr lang="en-US" dirty="0"/>
              <a:t>Establish statutory minimum base salary, </a:t>
            </a:r>
          </a:p>
          <a:p>
            <a:pPr marL="285769" indent="-285769">
              <a:buFont typeface="Arial" panose="020B0604020202020204" pitchFamily="34" charset="0"/>
              <a:buChar char="•"/>
            </a:pPr>
            <a:r>
              <a:rPr lang="en-US" dirty="0"/>
              <a:t>For full-time chief magistrates (40 hrs. per week), use statutory base salary, </a:t>
            </a:r>
          </a:p>
          <a:p>
            <a:pPr marL="285769" indent="-285769">
              <a:buFont typeface="Arial" panose="020B0604020202020204" pitchFamily="34" charset="0"/>
              <a:buChar char="•"/>
            </a:pPr>
            <a:r>
              <a:rPr lang="en-US" dirty="0"/>
              <a:t>For part-time chief magistrates (less than 40 hrs.), use hourly equivalent of base salary,</a:t>
            </a:r>
          </a:p>
          <a:p>
            <a:pPr marL="285769" indent="-285769">
              <a:buFont typeface="Arial" panose="020B0604020202020204" pitchFamily="34" charset="0"/>
              <a:buChar char="•"/>
            </a:pPr>
            <a:r>
              <a:rPr lang="en-US" dirty="0"/>
              <a:t>For full-time chief magistrates who are not chief magistrates, use 90% of the base salary or $56,220, whichever is less, </a:t>
            </a:r>
          </a:p>
          <a:p>
            <a:pPr marL="285769" indent="-285769">
              <a:buFont typeface="Arial" panose="020B0604020202020204" pitchFamily="34" charset="0"/>
              <a:buChar char="•"/>
            </a:pPr>
            <a:r>
              <a:rPr lang="en-US" dirty="0"/>
              <a:t>For part-time magistrates who are not chief magistrates and on-call magistrates, use 90% of the base salary or $27 per hour, whichever is less; however, each magistrate must be paid at least $8,650 per year,    </a:t>
            </a:r>
          </a:p>
          <a:p>
            <a:pPr marL="285769" indent="-285769">
              <a:buFont typeface="Arial" panose="020B0604020202020204" pitchFamily="34" charset="0"/>
              <a:buChar char="•"/>
            </a:pPr>
            <a:r>
              <a:rPr lang="en-US" dirty="0"/>
              <a:t>Add statutory supplement of $4,724 if magistrate serves as clerk to the magistrate court,   </a:t>
            </a:r>
          </a:p>
          <a:p>
            <a:pPr marL="285769" indent="-285769">
              <a:buFont typeface="Arial" panose="020B0604020202020204" pitchFamily="34" charset="0"/>
              <a:buChar char="•"/>
            </a:pPr>
            <a:r>
              <a:rPr lang="en-US" dirty="0"/>
              <a:t>Add longevity increase of 5 percent for every 4-year term served,</a:t>
            </a:r>
          </a:p>
          <a:p>
            <a:pPr marL="285769" indent="-285769">
              <a:buFont typeface="Arial" panose="020B0604020202020204" pitchFamily="34" charset="0"/>
              <a:buChar char="•"/>
            </a:pPr>
            <a:r>
              <a:rPr lang="en-US" dirty="0"/>
              <a:t>Add 2023 COLA of $5,000*</a:t>
            </a:r>
          </a:p>
          <a:p>
            <a:pPr marL="285769" indent="-285769">
              <a:buFont typeface="Arial" panose="020B0604020202020204" pitchFamily="34" charset="0"/>
              <a:buChar char="•"/>
            </a:pPr>
            <a:r>
              <a:rPr lang="en-US" dirty="0"/>
              <a:t>Add local supplement, if any, and </a:t>
            </a:r>
          </a:p>
          <a:p>
            <a:pPr marL="285769" indent="-285769">
              <a:buFont typeface="Arial" panose="020B0604020202020204" pitchFamily="34" charset="0"/>
              <a:buChar char="•"/>
            </a:pPr>
            <a:r>
              <a:rPr lang="en-US" dirty="0"/>
              <a:t>Compare to local legislation.  </a:t>
            </a:r>
          </a:p>
        </p:txBody>
      </p:sp>
      <p:sp>
        <p:nvSpPr>
          <p:cNvPr id="3" name="Rectangle 2">
            <a:extLst>
              <a:ext uri="{FF2B5EF4-FFF2-40B4-BE49-F238E27FC236}">
                <a16:creationId xmlns:a16="http://schemas.microsoft.com/office/drawing/2014/main" id="{25829D51-9BCE-7E9B-CB89-11E8CDAD4394}"/>
              </a:ext>
            </a:extLst>
          </p:cNvPr>
          <p:cNvSpPr/>
          <p:nvPr/>
        </p:nvSpPr>
        <p:spPr>
          <a:xfrm>
            <a:off x="2" y="177650"/>
            <a:ext cx="7965791" cy="949214"/>
          </a:xfrm>
          <a:prstGeom prst="rect">
            <a:avLst/>
          </a:prstGeom>
          <a:solidFill>
            <a:srgbClr val="145782"/>
          </a:solidFill>
          <a:ln>
            <a:solidFill>
              <a:srgbClr val="14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a:extLst>
              <a:ext uri="{FF2B5EF4-FFF2-40B4-BE49-F238E27FC236}">
                <a16:creationId xmlns:a16="http://schemas.microsoft.com/office/drawing/2014/main" id="{83B14F6B-F344-13CC-BAA5-E6C552F34068}"/>
              </a:ext>
            </a:extLst>
          </p:cNvPr>
          <p:cNvSpPr txBox="1">
            <a:spLocks/>
          </p:cNvSpPr>
          <p:nvPr/>
        </p:nvSpPr>
        <p:spPr>
          <a:xfrm>
            <a:off x="142307" y="277012"/>
            <a:ext cx="8752413" cy="677870"/>
          </a:xfrm>
          <a:prstGeom prst="rect">
            <a:avLst/>
          </a:prstGeom>
        </p:spPr>
        <p:txBody>
          <a:bodyPr vert="horz" lIns="91440" tIns="45720" rIns="91440" bIns="45720"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l"/>
            <a:r>
              <a:rPr lang="en-US" sz="2600" b="1" dirty="0">
                <a:solidFill>
                  <a:schemeClr val="bg1">
                    <a:lumMod val="95000"/>
                  </a:schemeClr>
                </a:solidFill>
                <a:latin typeface="Roboto" panose="02000000000000000000" pitchFamily="2" charset="0"/>
                <a:ea typeface="Roboto" panose="02000000000000000000" pitchFamily="2" charset="0"/>
              </a:rPr>
              <a:t>2022 ACCG Salary Survey Results by Population</a:t>
            </a:r>
          </a:p>
        </p:txBody>
      </p:sp>
      <p:pic>
        <p:nvPicPr>
          <p:cNvPr id="9" name="Picture 8" descr="Icon&#10;&#10;Description automatically generated with medium confidence">
            <a:extLst>
              <a:ext uri="{FF2B5EF4-FFF2-40B4-BE49-F238E27FC236}">
                <a16:creationId xmlns:a16="http://schemas.microsoft.com/office/drawing/2014/main" id="{66D01685-250C-C8AB-7E3B-16E30651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96" y="442034"/>
            <a:ext cx="1792241" cy="593158"/>
          </a:xfrm>
          <a:prstGeom prst="rect">
            <a:avLst/>
          </a:prstGeom>
        </p:spPr>
      </p:pic>
      <p:sp>
        <p:nvSpPr>
          <p:cNvPr id="10" name="TextBox 9">
            <a:extLst>
              <a:ext uri="{FF2B5EF4-FFF2-40B4-BE49-F238E27FC236}">
                <a16:creationId xmlns:a16="http://schemas.microsoft.com/office/drawing/2014/main" id="{D3E27454-4291-FC35-6FA3-A853CC13B8D2}"/>
              </a:ext>
            </a:extLst>
          </p:cNvPr>
          <p:cNvSpPr txBox="1"/>
          <p:nvPr/>
        </p:nvSpPr>
        <p:spPr>
          <a:xfrm>
            <a:off x="142304" y="5847912"/>
            <a:ext cx="9517512" cy="1661993"/>
          </a:xfrm>
          <a:prstGeom prst="rect">
            <a:avLst/>
          </a:prstGeom>
          <a:noFill/>
        </p:spPr>
        <p:txBody>
          <a:bodyPr wrap="square" rtlCol="0">
            <a:spAutoFit/>
          </a:bodyPr>
          <a:lstStyle/>
          <a:p>
            <a:r>
              <a:rPr lang="en-US" sz="2000" b="1" u="sng" dirty="0">
                <a:latin typeface="+mj-lt"/>
              </a:rPr>
              <a:t>*Magistrates’ 2023 $5,000 COLA</a:t>
            </a:r>
            <a:endParaRPr lang="en-US" sz="1600" dirty="0"/>
          </a:p>
          <a:p>
            <a:pPr marL="285769" indent="-285769">
              <a:buFont typeface="Arial" panose="020B0604020202020204" pitchFamily="34" charset="0"/>
              <a:buChar char="•"/>
            </a:pPr>
            <a:r>
              <a:rPr lang="en-US" sz="1600" dirty="0"/>
              <a:t>For full-time magistrates, add $5,000 to the total, </a:t>
            </a:r>
          </a:p>
          <a:p>
            <a:pPr marL="285769" indent="-285769">
              <a:buFont typeface="Arial" panose="020B0604020202020204" pitchFamily="34" charset="0"/>
              <a:buChar char="•"/>
            </a:pPr>
            <a:r>
              <a:rPr lang="en-US" sz="1600" dirty="0"/>
              <a:t>For part-time magistrates paid the minimum annual salary or 90% of the base salary, add $5,000, </a:t>
            </a:r>
          </a:p>
          <a:p>
            <a:pPr marL="285769" indent="-285769">
              <a:buFont typeface="Arial" panose="020B0604020202020204" pitchFamily="34" charset="0"/>
              <a:buChar char="•"/>
            </a:pPr>
            <a:r>
              <a:rPr lang="en-US" sz="1600" dirty="0"/>
              <a:t>For part-time magistrates who are paid an hourly rate, add $2.41 per hour for each hour worked (based on ACCG and the Magistrate Council of Georgia’s interpretation)</a:t>
            </a:r>
          </a:p>
          <a:p>
            <a:endParaRPr lang="en-US" dirty="0"/>
          </a:p>
        </p:txBody>
      </p:sp>
    </p:spTree>
    <p:extLst>
      <p:ext uri="{BB962C8B-B14F-4D97-AF65-F5344CB8AC3E}">
        <p14:creationId xmlns:p14="http://schemas.microsoft.com/office/powerpoint/2010/main" val="4969189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2574</Words>
  <Application>Microsoft Office PowerPoint</Application>
  <PresentationFormat>Custom</PresentationFormat>
  <Paragraphs>493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Office Theme</vt:lpstr>
      <vt:lpstr>PowerPoint Presentation</vt:lpstr>
      <vt:lpstr>PowerPoint Presentation</vt:lpstr>
      <vt:lpstr>PowerPoint Presentation</vt:lpstr>
      <vt:lpstr>2022 ACCG Salary Survey Results by Population</vt:lpstr>
      <vt:lpstr>PowerPoint Presentation</vt:lpstr>
      <vt:lpstr>PowerPoint Presentation</vt:lpstr>
      <vt:lpstr>PowerPoint Presentation</vt:lpstr>
      <vt:lpstr>2022 ACCG Salary Survey Results by Population</vt:lpstr>
      <vt:lpstr>PowerPoint Presentation</vt:lpstr>
      <vt:lpstr>2022 ACCG Salary Survey Results by Population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ACCG Salary Survey Results by Population</dc:title>
  <dc:creator>Greene, Elizabeth</dc:creator>
  <cp:lastModifiedBy>Greene, Elizabeth</cp:lastModifiedBy>
  <cp:revision>52</cp:revision>
  <cp:lastPrinted>2022-10-21T17:40:49Z</cp:lastPrinted>
  <dcterms:created xsi:type="dcterms:W3CDTF">2022-10-19T13:47:31Z</dcterms:created>
  <dcterms:modified xsi:type="dcterms:W3CDTF">2022-10-21T17:49:08Z</dcterms:modified>
</cp:coreProperties>
</file>