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65" r:id="rId4"/>
    <p:sldId id="263" r:id="rId5"/>
    <p:sldId id="266" r:id="rId6"/>
    <p:sldId id="278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7" r:id="rId15"/>
    <p:sldId id="275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BA7E3BA-CA1E-8F4E-94AD-544C60B3EA9F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C1D66A-305B-544A-9D79-AEE54AAF7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81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4973BAA-1F35-2840-BF07-DE25111B5D3D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7D76295-0C2D-F54F-A21F-6AC98CE21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9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FBB254-F005-EC4E-8FAD-6D3FB6E4C77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45253" y="4646586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A13473-863E-478C-9414-E3EB9DC2401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653B4-90DC-BC49-A23E-97E1C4BE7D05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EAB-8CF4-164E-A465-86D684DAB7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3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71C8-CC59-EC4F-BF13-EA52248DD0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5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F4B2-4ABE-ED42-BF2E-4843D727AE4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5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F1E9-14FC-2D47-9507-D495227974C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8192-25DA-0742-BFB3-1ECB563B62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1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E9EB-91CF-714A-9338-B742C59083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85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40BD-B060-4C49-82B2-3E73A710B74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5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520B-CF23-0346-86B5-6003F4EF49C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7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447A-1B65-E741-86F4-2E8FF210E00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47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C57B-4C13-B84D-9218-5E785973E4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9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7AF-64A6-9045-8295-E7557C0F1A7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2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3524-CDBA-A542-B00E-35508CAB62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3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moky mtn sunr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481013"/>
            <a:ext cx="91440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spc="630" dirty="0" smtClean="0">
                <a:solidFill>
                  <a:schemeClr val="bg1"/>
                </a:solidFill>
              </a:rPr>
              <a:t>Clemson university</a:t>
            </a:r>
            <a:endParaRPr lang="en-US" cap="all" spc="63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335463"/>
            <a:ext cx="6400800" cy="1025525"/>
          </a:xfrm>
        </p:spPr>
        <p:txBody>
          <a:bodyPr>
            <a:no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PRESIDENT JAMES F. BARKER, FAIA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SOUTH CAROLINA COMMISSION ON HIGHER EDUCATION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August 8, 2012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41" name="Picture 8" descr="univSeal_copur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559276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3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91855"/>
            <a:ext cx="8229600" cy="4334308"/>
          </a:xfrm>
        </p:spPr>
        <p:txBody>
          <a:bodyPr>
            <a:noAutofit/>
          </a:bodyPr>
          <a:lstStyle/>
          <a:p>
            <a:r>
              <a:rPr lang="en-US" sz="2400" dirty="0" smtClean="0"/>
              <a:t>3% cost of living salary increase for faculty and staff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$3 million (nonrecurring) for the Grid Simulator at the Clemson University Restoration Institute (CURI)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Nearly $4.5 million (nonrecurring) for deferred maintenance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$2 million (nonrecurring) for Clemson’s research partnership with the Greenwood Genetics Center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2012-13 LEGISLATIVE PRIORITIES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95036" y="1049338"/>
            <a:ext cx="777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2012 Legislative Session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1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0399"/>
            <a:ext cx="8229600" cy="4195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Continue research and economic development initiatives at the Clemson University Restoration Institute (CURI), related to advanced materials and energy</a:t>
            </a:r>
          </a:p>
          <a:p>
            <a:r>
              <a:rPr lang="en-US" sz="2800" dirty="0" smtClean="0"/>
              <a:t>Expand upon our current Workforce Development initiatives </a:t>
            </a:r>
            <a:r>
              <a:rPr lang="en-US" sz="2800" dirty="0" smtClean="0"/>
              <a:t>through </a:t>
            </a:r>
            <a:r>
              <a:rPr lang="en-US" sz="2800" dirty="0" smtClean="0"/>
              <a:t>partnerships with technical colleges across the state</a:t>
            </a:r>
          </a:p>
          <a:p>
            <a:r>
              <a:rPr lang="en-US" sz="2800" dirty="0" smtClean="0"/>
              <a:t>Enhance Student Engagement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2012-13 LEGISLATIVE PRIORITIES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95036" y="104933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2013 Legislative Priorities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75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0399"/>
            <a:ext cx="8229600" cy="4195763"/>
          </a:xfrm>
        </p:spPr>
        <p:txBody>
          <a:bodyPr>
            <a:noAutofit/>
          </a:bodyPr>
          <a:lstStyle/>
          <a:p>
            <a:r>
              <a:rPr lang="en-US" sz="3000" dirty="0" smtClean="0"/>
              <a:t>Support a bond bill for higher education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Support continued efforts by the General Assembly to fund deferred maintenance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2012-13 LEGISLATIVE PRIORITIES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95036" y="104933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2013 Capital Priorities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49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0399"/>
            <a:ext cx="8229600" cy="4195763"/>
          </a:xfrm>
        </p:spPr>
        <p:txBody>
          <a:bodyPr>
            <a:noAutofit/>
          </a:bodyPr>
          <a:lstStyle/>
          <a:p>
            <a:r>
              <a:rPr lang="en-US" dirty="0" smtClean="0"/>
              <a:t>Continued funding for </a:t>
            </a:r>
            <a:r>
              <a:rPr lang="en-US" dirty="0" err="1" smtClean="0"/>
              <a:t>SmartState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Expand Regulatory Relief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2012-13 LEGISLATIVE PRIORITIES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95036" y="104933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Higher Education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43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0399"/>
            <a:ext cx="8229600" cy="41957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4800" b="1" dirty="0" smtClean="0"/>
              <a:t>Questions?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2012-13 LEGISLATIVE PRIORITIES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03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9738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n-US" sz="440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990600" y="38862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80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35"/>
            <a:ext cx="8397875" cy="39833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Enhance student quality and performance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Provide engagement opportunities for all students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Recruit and retain top faculty and staff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Build to compete</a:t>
            </a:r>
          </a:p>
          <a:p>
            <a:pPr lvl="1"/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Facilities</a:t>
            </a:r>
          </a:p>
          <a:p>
            <a:pPr lvl="1"/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Technology</a:t>
            </a:r>
          </a:p>
          <a:p>
            <a:pPr lvl="1"/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Infrastructure</a:t>
            </a:r>
            <a:endParaRPr lang="en-US" sz="2400" b="1" dirty="0">
              <a:latin typeface="Calibri" charset="0"/>
              <a:ea typeface="ＭＳ Ｐゴシック" charset="0"/>
            </a:endParaRPr>
          </a:p>
          <a:p>
            <a:pPr marL="971550" lvl="1" indent="-514350" eaLnBrk="1" hangingPunct="1">
              <a:buFont typeface="Arial" charset="0"/>
              <a:buNone/>
            </a:pPr>
            <a:endParaRPr lang="en-US" sz="25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90" name="Subtitle 2"/>
          <p:cNvSpPr txBox="1">
            <a:spLocks/>
          </p:cNvSpPr>
          <p:nvPr/>
        </p:nvSpPr>
        <p:spPr bwMode="auto">
          <a:xfrm>
            <a:off x="1371600" y="3657600"/>
            <a:ext cx="640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black"/>
                </a:solidFill>
              </a:rPr>
              <a:t>CLEMSON 2020 ROAD MAP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The Clemson 2020 Road Map</a:t>
            </a:r>
          </a:p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Four Strategic Priorities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607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063"/>
            <a:ext cx="8397875" cy="43561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Lee Hall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Academic Success Center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Center for Emerging Technologies at CU-ICAR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Zucker</a:t>
            </a:r>
            <a:r>
              <a:rPr lang="en-US" sz="2800" dirty="0" smtClean="0"/>
              <a:t> Graduate Education Center announced at CURI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Life Sciences building scheduled for completion in October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black"/>
                </a:solidFill>
              </a:rPr>
              <a:t>CLEMSON 2020 ROAD MAP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The Clemson 2020 Road Map</a:t>
            </a:r>
          </a:p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Build to Compete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38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855"/>
            <a:ext cx="7838945" cy="4334308"/>
          </a:xfrm>
        </p:spPr>
        <p:txBody>
          <a:bodyPr>
            <a:normAutofit/>
          </a:bodyPr>
          <a:lstStyle/>
          <a:p>
            <a:r>
              <a:rPr lang="en-US" sz="2200" dirty="0"/>
              <a:t>SAT average is </a:t>
            </a:r>
            <a:r>
              <a:rPr lang="en-US" sz="2200" dirty="0" smtClean="0"/>
              <a:t>1245</a:t>
            </a:r>
          </a:p>
          <a:p>
            <a:r>
              <a:rPr lang="en-US" sz="2200" dirty="0"/>
              <a:t>52 % were in the top 10 % of their high school class</a:t>
            </a:r>
          </a:p>
          <a:p>
            <a:r>
              <a:rPr lang="en-US" sz="2200" dirty="0" smtClean="0"/>
              <a:t>Record number of undergraduate applications – 18,500+</a:t>
            </a:r>
          </a:p>
          <a:p>
            <a:r>
              <a:rPr lang="en-US" sz="2200" dirty="0" smtClean="0"/>
              <a:t>4 % increase in yield</a:t>
            </a:r>
          </a:p>
          <a:p>
            <a:pPr lvl="1"/>
            <a:r>
              <a:rPr lang="en-US" sz="2200" dirty="0" smtClean="0"/>
              <a:t>Yield of Palmetto Fellows with 1350+ SATs increased from 42 % in fall 2011 to 50 % this year</a:t>
            </a:r>
          </a:p>
          <a:p>
            <a:pPr lvl="1"/>
            <a:r>
              <a:rPr lang="en-US" sz="2200" dirty="0" smtClean="0"/>
              <a:t>Yield of in-state students in top 10 percent increased from 49 % last fall to 56 % this year</a:t>
            </a:r>
          </a:p>
          <a:p>
            <a:pPr lvl="1"/>
            <a:r>
              <a:rPr lang="en-US" sz="2200" dirty="0"/>
              <a:t>10 % increase in the number of minority students </a:t>
            </a:r>
            <a:endParaRPr lang="en-US" sz="2200" dirty="0" smtClean="0"/>
          </a:p>
          <a:p>
            <a:pPr lvl="1"/>
            <a:r>
              <a:rPr lang="en-US" sz="2200" dirty="0" smtClean="0"/>
              <a:t>Calhoun Honors College freshman </a:t>
            </a:r>
            <a:r>
              <a:rPr lang="en-US" sz="2200" dirty="0"/>
              <a:t>enrollment up 16 %</a:t>
            </a:r>
          </a:p>
          <a:p>
            <a:r>
              <a:rPr lang="en-US" sz="2200" dirty="0" smtClean="0"/>
              <a:t>Bridge to Clemson filled in less than 3 weeks (fastest ever)</a:t>
            </a:r>
          </a:p>
          <a:p>
            <a:endParaRPr lang="en-US" sz="1800" dirty="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black"/>
                </a:solidFill>
              </a:rPr>
              <a:t>CLEMSON 2020 ROAD MAP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The Clemson 2020 Road Map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Student Quality – 2012 Freshman Class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9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80334"/>
            <a:ext cx="8229600" cy="46035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Creative Inquiry participation increased ~ 30 percent (students)</a:t>
            </a:r>
          </a:p>
          <a:p>
            <a:pPr lvl="1"/>
            <a:r>
              <a:rPr lang="en-US" sz="2000" dirty="0" smtClean="0"/>
              <a:t>3,100 students (vs. 2,361 in 2010-11)</a:t>
            </a:r>
          </a:p>
          <a:p>
            <a:pPr lvl="1"/>
            <a:r>
              <a:rPr lang="en-US" sz="2000" dirty="0" smtClean="0"/>
              <a:t>330 teams (vs. 289 in 2010-11)</a:t>
            </a:r>
          </a:p>
          <a:p>
            <a:r>
              <a:rPr lang="en-US" sz="2000" dirty="0" smtClean="0"/>
              <a:t>Living/Learning Communities continued to grow</a:t>
            </a:r>
          </a:p>
          <a:p>
            <a:pPr lvl="1"/>
            <a:r>
              <a:rPr lang="en-US" sz="2000" dirty="0" smtClean="0"/>
              <a:t>Two new communities added in 2011-12; two planned for 12-13</a:t>
            </a:r>
          </a:p>
          <a:p>
            <a:pPr lvl="1"/>
            <a:r>
              <a:rPr lang="en-US" sz="2000" dirty="0" smtClean="0"/>
              <a:t>Reached 1,405 students in 2011-2012 (vs. 938 in 2010-11)</a:t>
            </a:r>
          </a:p>
          <a:p>
            <a:pPr lvl="1"/>
            <a:r>
              <a:rPr lang="en-US" sz="2000" dirty="0" smtClean="0"/>
              <a:t>On-campus student participation rate is 23% (vs. 15% in 2010-11)</a:t>
            </a:r>
          </a:p>
          <a:p>
            <a:r>
              <a:rPr lang="en-US" sz="2000" dirty="0"/>
              <a:t>University Professional Internship program launched</a:t>
            </a:r>
          </a:p>
          <a:p>
            <a:pPr lvl="1"/>
            <a:r>
              <a:rPr lang="en-US" sz="2000" dirty="0"/>
              <a:t>17 students in spring pilot program</a:t>
            </a:r>
          </a:p>
          <a:p>
            <a:pPr lvl="1"/>
            <a:r>
              <a:rPr lang="en-US" sz="2000" dirty="0"/>
              <a:t>33 working this summer</a:t>
            </a:r>
          </a:p>
          <a:p>
            <a:pPr lvl="1"/>
            <a:r>
              <a:rPr lang="en-US" sz="2000" dirty="0"/>
              <a:t>On target to reach 100 this academic year</a:t>
            </a:r>
          </a:p>
          <a:p>
            <a:pPr lvl="1"/>
            <a:r>
              <a:rPr lang="en-US" sz="2000" dirty="0"/>
              <a:t>Recognized by </a:t>
            </a:r>
            <a:r>
              <a:rPr lang="en-US" sz="2000" i="1" dirty="0"/>
              <a:t>Chronicle of Higher Education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black"/>
                </a:solidFill>
              </a:rPr>
              <a:t>CLEMSON 2020 ROAD MAP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The Clemson 2020 Road Map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Student </a:t>
            </a:r>
            <a:r>
              <a:rPr lang="en-US" b="1" dirty="0">
                <a:solidFill>
                  <a:prstClr val="black"/>
                </a:solidFill>
              </a:rPr>
              <a:t>E</a:t>
            </a:r>
            <a:r>
              <a:rPr lang="en-US" b="1" dirty="0" smtClean="0">
                <a:solidFill>
                  <a:prstClr val="black"/>
                </a:solidFill>
              </a:rPr>
              <a:t>ngagement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22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945"/>
            <a:ext cx="8397875" cy="40572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24 active NSF career awardees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5 professors named to </a:t>
            </a:r>
            <a:r>
              <a:rPr lang="en-US" sz="2600" b="1" dirty="0" smtClean="0"/>
              <a:t>Princeton Review’s</a:t>
            </a:r>
            <a:r>
              <a:rPr lang="en-US" sz="2600" dirty="0" smtClean="0"/>
              <a:t> </a:t>
            </a:r>
            <a:r>
              <a:rPr lang="en-US" sz="2600" i="1" dirty="0" smtClean="0"/>
              <a:t>Best 300 Professors</a:t>
            </a:r>
            <a:r>
              <a:rPr lang="en-US" sz="2600" dirty="0" smtClean="0"/>
              <a:t> list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Jim </a:t>
            </a:r>
            <a:r>
              <a:rPr lang="en-US" sz="2600" dirty="0" err="1" smtClean="0"/>
              <a:t>Bottum</a:t>
            </a:r>
            <a:r>
              <a:rPr lang="en-US" sz="2600" dirty="0" smtClean="0"/>
              <a:t> (Chief Information Officer) - Inaugural Presidential Fellow with Internet2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Dr. Julie Martin (Assistant Professor) – American Association for the Advancement of Science - Technology and Science Policy Fellowship awardee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Travis Pruitt (Research Staffer) – Southeastern Branch of the American Association for Laboratory Animal Science </a:t>
            </a:r>
            <a:r>
              <a:rPr lang="en-US" sz="2600" i="1" dirty="0" smtClean="0"/>
              <a:t>Technician of the Year </a:t>
            </a:r>
            <a:r>
              <a:rPr lang="en-US" sz="2600" dirty="0" smtClean="0"/>
              <a:t>Award recipient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457200" y="762000"/>
            <a:ext cx="8397875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black"/>
                </a:solidFill>
              </a:rPr>
              <a:t>CLEMSON 2020 ROAD MAP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The Clemson 2020 Road Map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Faculty and Staff Excellence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479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0063"/>
            <a:ext cx="8229600" cy="4356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College of Business and Behavioral Science plans to consolidate graduate, professional and continuing education programs in downtown Greenville when Greenville One project is completed.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There are no immediate plans to move programs from the University Center of Greenville.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GREENVILLE ONE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Clemson in Greenville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9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92363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Wind Turbine Drive Train Testing Facility</a:t>
            </a:r>
            <a:br>
              <a:rPr lang="en-US" sz="3200" b="1" dirty="0" smtClean="0"/>
            </a:br>
            <a:r>
              <a:rPr lang="en-US" sz="3200" b="1" dirty="0" smtClean="0"/>
              <a:t>at the Clemson University Restoration Institute</a:t>
            </a:r>
            <a:endParaRPr lang="en-US" sz="32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5201"/>
            <a:ext cx="4038600" cy="389096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5200"/>
            <a:ext cx="4038600" cy="3890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8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1927"/>
            <a:ext cx="8229600" cy="42142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presence in downtown Charleston for 25 years.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Designs for permanent facility on Clemson’s Meeting Street location are in final stages.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Ideal location for students and College of Charleston partners.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7620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762000"/>
            <a:ext cx="8305800" cy="548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1" name="Picture 8" descr="univSeal_copur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4613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81000" y="288925"/>
            <a:ext cx="518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prstClr val="black"/>
                </a:solidFill>
              </a:rPr>
              <a:t>CHARLESTON ARCHITECTURE CENTER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85800" y="1049338"/>
            <a:ext cx="7772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prstClr val="black"/>
                </a:solidFill>
              </a:rPr>
              <a:t>Clemson in Charleston</a:t>
            </a:r>
          </a:p>
          <a:p>
            <a:pPr algn="ctr" eaLnBrk="1" hangingPunct="1"/>
            <a:r>
              <a:rPr lang="en-US" sz="1800" b="1" dirty="0" smtClean="0">
                <a:solidFill>
                  <a:prstClr val="black"/>
                </a:solidFill>
              </a:rPr>
              <a:t>Charleston Architecture Center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91B-4C42-524D-A277-98B4506BDC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5" descr="top 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7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675</Words>
  <Application>Microsoft Office PowerPoint</Application>
  <PresentationFormat>On-screen Show (4:3)</PresentationFormat>
  <Paragraphs>127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Clemson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 Turbine Drive Train Testing Facility at the Clemson University Restoration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Clemson 2020 Roadmap</dc:title>
  <dc:creator>Cathy Sams</dc:creator>
  <cp:lastModifiedBy>Windows User</cp:lastModifiedBy>
  <cp:revision>42</cp:revision>
  <cp:lastPrinted>2012-08-08T13:15:05Z</cp:lastPrinted>
  <dcterms:created xsi:type="dcterms:W3CDTF">2012-07-13T13:39:58Z</dcterms:created>
  <dcterms:modified xsi:type="dcterms:W3CDTF">2012-08-08T15:09:40Z</dcterms:modified>
</cp:coreProperties>
</file>