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54" r:id="rId2"/>
    <p:sldId id="532" r:id="rId3"/>
    <p:sldId id="536" r:id="rId4"/>
    <p:sldId id="336" r:id="rId5"/>
    <p:sldId id="537" r:id="rId6"/>
    <p:sldId id="535" r:id="rId7"/>
    <p:sldId id="539" r:id="rId8"/>
    <p:sldId id="540" r:id="rId9"/>
    <p:sldId id="555" r:id="rId10"/>
    <p:sldId id="517" r:id="rId11"/>
    <p:sldId id="558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31" r:id="rId20"/>
    <p:sldId id="525" r:id="rId21"/>
    <p:sldId id="526" r:id="rId22"/>
    <p:sldId id="550" r:id="rId23"/>
    <p:sldId id="559" r:id="rId24"/>
    <p:sldId id="527" r:id="rId25"/>
    <p:sldId id="551" r:id="rId26"/>
    <p:sldId id="552" r:id="rId27"/>
    <p:sldId id="553" r:id="rId28"/>
    <p:sldId id="549" r:id="rId29"/>
    <p:sldId id="528" r:id="rId30"/>
    <p:sldId id="560" r:id="rId31"/>
    <p:sldId id="529" r:id="rId32"/>
    <p:sldId id="530" r:id="rId33"/>
    <p:sldId id="556" r:id="rId34"/>
    <p:sldId id="55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05CD43-4EDF-4AA6-9FCA-E05824FE3B1A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49F3FF-7B33-4B18-8793-E7BC8EA73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68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ECB75-B6AE-42FF-A988-1ED9D9447D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AA566D1-41EB-4093-981F-E8F2F29784D5}" type="slidenum">
              <a:rPr lang="en-US" sz="1200">
                <a:cs typeface="Arial" charset="0"/>
              </a:rPr>
              <a:pPr algn="r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few bullets about why, where and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F002-6F81-48DB-AC57-3FFC2C1EC3A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few bullets about why, where and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F002-6F81-48DB-AC57-3FFC2C1EC3A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few bullets about why, where and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F002-6F81-48DB-AC57-3FFC2C1EC3A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F002-6F81-48DB-AC57-3FFC2C1EC3A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F002-6F81-48DB-AC57-3FFC2C1EC3A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7E038-2F26-4A11-BC31-3A7809B5884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F002-6F81-48DB-AC57-3FFC2C1EC3A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31863"/>
            <a:fld id="{2EBC7690-0419-496E-BD56-6B8007715610}" type="slidenum">
              <a:rPr lang="en-US" sz="1200"/>
              <a:pPr algn="r" defTabSz="931863"/>
              <a:t>33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The GAPSC, in collaboration with DOE, is responsible for the implementation of NCLB particularly the “Highly Qualified” teacher program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We utilize data from many sources, our Certification records, the tri-annual CPI reports and the Student Records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Assist schools in ensuring that all students, including the poor and minority students have access and equitable opportunities to highly qualified instruction.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These measures include teachers’ instructional experience, ability to meet the diverse learning needs, and classroom size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31863"/>
            <a:fld id="{2EBC7690-0419-496E-BD56-6B8007715610}" type="slidenum">
              <a:rPr lang="en-US" sz="1200"/>
              <a:pPr algn="r" defTabSz="931863"/>
              <a:t>34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The GAPSC, in collaboration with DOE, is responsible for the implementation of NCLB particularly the “Highly Qualified” teacher program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We utilize data from many sources, our Certification records, the tri-annual CPI reports and the Student Records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Assist schools in ensuring that all students, including the poor and minority students have access and equitable opportunities to highly qualified instruction.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These measures include teachers’ instructional experience, ability to meet the diverse learning needs, and classroom size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Upgrade Advisor Context – verbiage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E5A5F-B599-42B3-8EDC-B0188CA451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Screenshot of Quick View – compare in-field and new field modes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E5A5F-B599-42B3-8EDC-B0188CA451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Upgrade Advisor Context – verbiage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E5A5F-B599-42B3-8EDC-B0188CA451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F3FF-7B33-4B18-8793-E7BC8EA731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72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Screenshot of Quick View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E5A5F-B599-42B3-8EDC-B0188CA451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Screenshot of Quick View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E5A5F-B599-42B3-8EDC-B0188CA451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few bullets about why, where and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F002-6F81-48DB-AC57-3FFC2C1EC3A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few bullets about why, where and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F002-6F81-48DB-AC57-3FFC2C1EC3A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8956-25AA-40A3-94EC-A24285D5B9B8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B180-4973-445A-B116-AFD613D53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F24F-C8C8-4E9E-A573-7848D17BDC0C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6EB8-C5E2-4CD1-B686-0A2ADA9A1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3FA7-B874-4A24-B36D-1F6751E052AA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4BB3-67A2-42DF-A40C-E15EF79A0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60A9-D526-4A58-8E2F-D1C10B70D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018A-2291-4C35-A6F6-0DA648A8E53E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E8C8-C7E0-4E6E-AFF2-395463878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1E10-31FB-4453-8F74-9B48AA3382EE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941C-3E3E-4AA5-A331-C8CC5B0F2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04E6-7E45-4213-9026-2F34DFC8CD8D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4EA4-B9F7-428F-99C9-54497BBC2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CC70-80A4-4627-B0BF-3678396B3A55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898A-CD52-4FC7-BFBF-3A4098986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585D-F485-4BCD-B895-DD0C80822322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55F9-D5B1-449B-96C0-D3710CC4A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696A-8B7E-4B86-A6AF-4965A13FABB2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5937-F0AD-48C0-8E9F-8521C6B3E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4F74-403A-46A3-A8FA-B8D4C32C9923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55B0-D780-41B7-AB4A-E2426C1F0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25F1-9DDE-4856-A688-04A9F8B829F1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AB58-AF82-4E39-A32B-DCF881816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855B29-2588-4C2D-A035-268C746F66A6}" type="datetimeFigureOut">
              <a:rPr lang="en-US"/>
              <a:pPr>
                <a:defRPr/>
              </a:pPr>
              <a:t>3/30/2012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1D2412-87FC-476E-859F-81BBDFFC9E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sc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sc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hyperlink" Target="mailto:Chuck.McCampbell@gapsc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elli.Young@gapsc.com" TargetMode="External"/><Relationship Id="rId5" Type="http://schemas.openxmlformats.org/officeDocument/2006/relationships/hyperlink" Target="mailto:David.Hill@gapsc.com" TargetMode="External"/><Relationship Id="rId4" Type="http://schemas.openxmlformats.org/officeDocument/2006/relationships/hyperlink" Target="mailto:Kelly.Henson@gapsc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gapsc.com/Policies_guidelines/UpgradeUtility/Upgrade_Initial.aspx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04800"/>
            <a:ext cx="8686800" cy="3048000"/>
          </a:xfrm>
          <a:solidFill>
            <a:srgbClr val="A71C1F"/>
          </a:solidFill>
          <a:ln w="3175">
            <a:solidFill>
              <a:srgbClr val="E7C581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Information Systems Update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Spring 2012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63" name="Picture 5" descr="psc_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410200"/>
            <a:ext cx="7902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429000" y="4267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505200"/>
            <a:ext cx="1116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4465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 eaLnBrk="1" hangingPunct="1"/>
            <a:endParaRPr lang="en-US" sz="3200" b="1" dirty="0" smtClean="0">
              <a:solidFill>
                <a:srgbClr val="A71C1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/>
          </a:bodyPr>
          <a:lstStyle/>
          <a:p>
            <a:pPr marL="609600" indent="-325438" algn="ctr" eaLnBrk="1" hangingPunct="1">
              <a:spcAft>
                <a:spcPts val="600"/>
              </a:spcAft>
              <a:buNone/>
            </a:pPr>
            <a:r>
              <a:rPr lang="en-US" sz="6600" b="1" dirty="0" err="1">
                <a:solidFill>
                  <a:srgbClr val="A71C1F"/>
                </a:solidFill>
              </a:rPr>
              <a:t>MyPSC</a:t>
            </a:r>
            <a:r>
              <a:rPr lang="en-US" sz="6600" b="1" dirty="0">
                <a:solidFill>
                  <a:srgbClr val="A71C1F"/>
                </a:solidFill>
              </a:rPr>
              <a:t> and Online Correspondence</a:t>
            </a:r>
            <a:endParaRPr lang="en-US" sz="66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63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A71C1F"/>
                </a:solidFill>
              </a:rPr>
              <a:t>MyPSC</a:t>
            </a:r>
            <a:r>
              <a:rPr lang="en-US" sz="3200" b="1" dirty="0" smtClean="0">
                <a:solidFill>
                  <a:srgbClr val="A71C1F"/>
                </a:solidFill>
              </a:rPr>
              <a:t> and Online Correspondence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/>
          </a:bodyPr>
          <a:lstStyle/>
          <a:p>
            <a:pPr marL="609600" indent="-325438">
              <a:spcAft>
                <a:spcPts val="600"/>
              </a:spcAft>
              <a:buNone/>
            </a:pPr>
            <a:r>
              <a:rPr lang="en-US" sz="4000" b="1" dirty="0" smtClean="0"/>
              <a:t>Today, on </a:t>
            </a:r>
            <a:r>
              <a:rPr lang="en-US" sz="4000" b="1" dirty="0" err="1" smtClean="0"/>
              <a:t>MyPSC</a:t>
            </a:r>
            <a:r>
              <a:rPr lang="en-US" sz="4000" b="1" dirty="0" smtClean="0"/>
              <a:t> a registered applicant/educator can…</a:t>
            </a:r>
          </a:p>
          <a:p>
            <a:pPr marL="609600" indent="-325438">
              <a:spcAft>
                <a:spcPts val="600"/>
              </a:spcAft>
            </a:pPr>
            <a:r>
              <a:rPr lang="en-US" sz="4000" b="1" dirty="0" smtClean="0"/>
              <a:t>See list of correspondence</a:t>
            </a:r>
          </a:p>
          <a:p>
            <a:pPr marL="609600" indent="-325438">
              <a:spcAft>
                <a:spcPts val="600"/>
              </a:spcAft>
            </a:pPr>
            <a:r>
              <a:rPr lang="en-US" sz="4000" b="1" dirty="0" smtClean="0"/>
              <a:t>Select a correspondence item generated after January 1, 2010, and have it sent to email address</a:t>
            </a:r>
          </a:p>
          <a:p>
            <a:pPr marL="609600" indent="-325438" eaLnBrk="1" hangingPunct="1">
              <a:spcAft>
                <a:spcPts val="600"/>
              </a:spcAft>
              <a:buNone/>
            </a:pPr>
            <a:endParaRPr lang="en-US" sz="28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39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53710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752600" y="3657600"/>
            <a:ext cx="2895600" cy="1415929"/>
            <a:chOff x="1771651" y="4898491"/>
            <a:chExt cx="2895600" cy="1415929"/>
          </a:xfrm>
        </p:grpSpPr>
        <p:sp>
          <p:nvSpPr>
            <p:cNvPr id="9" name="Right Arrow 8"/>
            <p:cNvSpPr/>
            <p:nvPr/>
          </p:nvSpPr>
          <p:spPr>
            <a:xfrm rot="14291356">
              <a:off x="1438043" y="5232099"/>
              <a:ext cx="1048215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5791200"/>
              <a:ext cx="215265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Send Email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53200" y="3429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12/01/2011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5212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A71C1F"/>
                </a:solidFill>
              </a:rPr>
              <a:t>View Correspondence Online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 lnSpcReduction="10000"/>
          </a:bodyPr>
          <a:lstStyle/>
          <a:p>
            <a:pPr marL="609600" indent="-325438">
              <a:spcAft>
                <a:spcPts val="600"/>
              </a:spcAft>
              <a:buNone/>
            </a:pPr>
            <a:r>
              <a:rPr lang="en-US" sz="4000" b="1" dirty="0" smtClean="0"/>
              <a:t>Coming in mid-2012 to </a:t>
            </a:r>
            <a:r>
              <a:rPr lang="en-US" sz="4000" b="1" dirty="0" err="1" smtClean="0"/>
              <a:t>MyPSC</a:t>
            </a:r>
            <a:r>
              <a:rPr lang="en-US" sz="4000" b="1" dirty="0" smtClean="0"/>
              <a:t>…</a:t>
            </a:r>
          </a:p>
          <a:p>
            <a:pPr marL="609600" indent="-325438">
              <a:spcAft>
                <a:spcPts val="600"/>
              </a:spcAft>
            </a:pPr>
            <a:r>
              <a:rPr lang="en-US" sz="4000" b="1" dirty="0" smtClean="0"/>
              <a:t>Still see list of correspondence</a:t>
            </a:r>
          </a:p>
          <a:p>
            <a:pPr marL="609600" indent="-325438">
              <a:spcAft>
                <a:spcPts val="600"/>
              </a:spcAft>
            </a:pPr>
            <a:r>
              <a:rPr lang="en-US" sz="4000" b="1" dirty="0" smtClean="0"/>
              <a:t>Still send selected correspondence to their email address</a:t>
            </a:r>
          </a:p>
          <a:p>
            <a:pPr marL="609600" indent="-325438">
              <a:spcAft>
                <a:spcPts val="600"/>
              </a:spcAft>
            </a:pPr>
            <a:r>
              <a:rPr lang="en-US" sz="4000" b="1" i="1" u="sng" dirty="0" smtClean="0"/>
              <a:t>New</a:t>
            </a:r>
            <a:r>
              <a:rPr lang="en-US" sz="4000" b="1" dirty="0" smtClean="0"/>
              <a:t> - view correspondence and print it</a:t>
            </a:r>
          </a:p>
          <a:p>
            <a:pPr marL="609600" indent="-325438" eaLnBrk="1" hangingPunct="1">
              <a:spcAft>
                <a:spcPts val="600"/>
              </a:spcAft>
              <a:buNone/>
            </a:pPr>
            <a:endParaRPr lang="en-US" sz="28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3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876800" y="4753766"/>
            <a:ext cx="2894966" cy="970758"/>
            <a:chOff x="4876800" y="4753766"/>
            <a:chExt cx="2894966" cy="970758"/>
          </a:xfrm>
        </p:grpSpPr>
        <p:sp>
          <p:nvSpPr>
            <p:cNvPr id="9" name="Right Arrow 8"/>
            <p:cNvSpPr/>
            <p:nvPr/>
          </p:nvSpPr>
          <p:spPr>
            <a:xfrm rot="19586516">
              <a:off x="6723551" y="4753766"/>
              <a:ext cx="1048215" cy="38100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5181599"/>
              <a:ext cx="2133600" cy="54292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Send Email</a:t>
              </a:r>
              <a:endParaRPr lang="en-US" sz="28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7574" y="2133600"/>
            <a:ext cx="2288614" cy="2446794"/>
            <a:chOff x="5777574" y="2133600"/>
            <a:chExt cx="2288614" cy="2446794"/>
          </a:xfrm>
        </p:grpSpPr>
        <p:sp>
          <p:nvSpPr>
            <p:cNvPr id="11" name="Right Arrow 10"/>
            <p:cNvSpPr/>
            <p:nvPr/>
          </p:nvSpPr>
          <p:spPr>
            <a:xfrm rot="2915966">
              <a:off x="6961288" y="3475494"/>
              <a:ext cx="1752600" cy="45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77574" y="2133600"/>
              <a:ext cx="1309975" cy="107721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View </a:t>
              </a:r>
            </a:p>
            <a:p>
              <a:pPr algn="ctr"/>
              <a:r>
                <a:rPr lang="en-US" sz="3200" b="1" dirty="0" smtClean="0"/>
                <a:t>Online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51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A71C1F"/>
                </a:solidFill>
              </a:rPr>
              <a:t>View Correspondence Online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8686800" cy="4373563"/>
          </a:xfrm>
        </p:spPr>
        <p:txBody>
          <a:bodyPr>
            <a:normAutofit/>
          </a:bodyPr>
          <a:lstStyle/>
          <a:p>
            <a:pPr marL="609600" indent="-325438">
              <a:spcAft>
                <a:spcPts val="600"/>
              </a:spcAft>
              <a:buNone/>
            </a:pPr>
            <a:r>
              <a:rPr lang="en-US" b="1" dirty="0" smtClean="0"/>
              <a:t>Coming in mid-2012 to </a:t>
            </a:r>
            <a:r>
              <a:rPr lang="en-US" b="1" dirty="0" smtClean="0">
                <a:hlinkClick r:id="rId3"/>
              </a:rPr>
              <a:t>www.gapsc.org</a:t>
            </a:r>
            <a:r>
              <a:rPr lang="en-US" b="1" dirty="0" smtClean="0"/>
              <a:t>, authorized users at school systems will be able to...</a:t>
            </a:r>
          </a:p>
          <a:p>
            <a:pPr marL="609600" indent="-325438">
              <a:spcAft>
                <a:spcPts val="600"/>
              </a:spcAft>
            </a:pPr>
            <a:r>
              <a:rPr lang="en-US" b="1" dirty="0" smtClean="0"/>
              <a:t>View correspondence, download and/or print</a:t>
            </a:r>
            <a:endParaRPr lang="en-US" sz="2800" dirty="0" smtClean="0"/>
          </a:p>
          <a:p>
            <a:pPr marL="609600" indent="-325438">
              <a:spcAft>
                <a:spcPts val="600"/>
              </a:spcAft>
            </a:pPr>
            <a:r>
              <a:rPr lang="en-US" b="1" dirty="0" smtClean="0"/>
              <a:t>Send selected correspondence to the operator’s email address of record or to any other email address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04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812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276600" y="3962400"/>
            <a:ext cx="3124200" cy="1436132"/>
            <a:chOff x="3276600" y="3962400"/>
            <a:chExt cx="3124200" cy="1436132"/>
          </a:xfrm>
        </p:grpSpPr>
        <p:sp>
          <p:nvSpPr>
            <p:cNvPr id="3" name="Right Arrow 2"/>
            <p:cNvSpPr/>
            <p:nvPr/>
          </p:nvSpPr>
          <p:spPr>
            <a:xfrm rot="16200000">
              <a:off x="2819400" y="4419600"/>
              <a:ext cx="12954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16200000">
              <a:off x="5562600" y="4419600"/>
              <a:ext cx="12954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5029200"/>
              <a:ext cx="2057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Enter SSN or Cert ID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86600" y="3962400"/>
            <a:ext cx="1125629" cy="1740932"/>
            <a:chOff x="7086600" y="3962400"/>
            <a:chExt cx="1125629" cy="1740932"/>
          </a:xfrm>
        </p:grpSpPr>
        <p:sp>
          <p:nvSpPr>
            <p:cNvPr id="7" name="Right Arrow 6"/>
            <p:cNvSpPr/>
            <p:nvPr/>
          </p:nvSpPr>
          <p:spPr>
            <a:xfrm rot="16200000">
              <a:off x="7010400" y="4419600"/>
              <a:ext cx="12954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5334000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Click “Go”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979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20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90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86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2609850"/>
            <a:ext cx="78676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575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Web-based Upgrade Advisor</a:t>
            </a:r>
            <a:endParaRPr lang="en-US" sz="32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458200" cy="4373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Certification Upgrade Advisor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Live this weekend!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Uses information about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GaPSC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approved programs to advise about “new field” upgrades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Provides advice about degrees offered by eligible institutions that support “in-field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upgrades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4997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1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135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09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07969" y="2555774"/>
            <a:ext cx="4536031" cy="4151552"/>
            <a:chOff x="4607969" y="2555774"/>
            <a:chExt cx="4536031" cy="4151552"/>
          </a:xfrm>
        </p:grpSpPr>
        <p:sp>
          <p:nvSpPr>
            <p:cNvPr id="4" name="Right Arrow 3"/>
            <p:cNvSpPr/>
            <p:nvPr/>
          </p:nvSpPr>
          <p:spPr>
            <a:xfrm rot="17743568">
              <a:off x="6812091" y="3355874"/>
              <a:ext cx="2209800" cy="609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7969" y="4953000"/>
              <a:ext cx="45360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View, download as PDF </a:t>
              </a:r>
            </a:p>
            <a:p>
              <a:pPr algn="ctr"/>
              <a:r>
                <a:rPr lang="en-US" sz="3600" b="1" dirty="0"/>
                <a:t>a</a:t>
              </a:r>
              <a:r>
                <a:rPr lang="en-US" sz="3600" b="1" dirty="0" smtClean="0"/>
                <a:t>nd/or print</a:t>
              </a:r>
              <a:endParaRPr lang="en-US" sz="36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7553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646371" y="3201164"/>
            <a:ext cx="5300163" cy="1446591"/>
            <a:chOff x="2746258" y="3670574"/>
            <a:chExt cx="5300163" cy="1446591"/>
          </a:xfrm>
        </p:grpSpPr>
        <p:sp>
          <p:nvSpPr>
            <p:cNvPr id="5" name="TextBox 4"/>
            <p:cNvSpPr txBox="1"/>
            <p:nvPr/>
          </p:nvSpPr>
          <p:spPr>
            <a:xfrm>
              <a:off x="2746258" y="4470834"/>
              <a:ext cx="3108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Email as PDF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20283419">
              <a:off x="4739211" y="3670574"/>
              <a:ext cx="3307210" cy="34990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650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A71C1F"/>
                </a:solidFill>
              </a:rPr>
              <a:t>View Documentation Online?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8686800" cy="4373563"/>
          </a:xfrm>
        </p:spPr>
        <p:txBody>
          <a:bodyPr>
            <a:normAutofit/>
          </a:bodyPr>
          <a:lstStyle/>
          <a:p>
            <a:pPr marL="609600" indent="-325438">
              <a:spcAft>
                <a:spcPts val="600"/>
              </a:spcAft>
              <a:buNone/>
            </a:pPr>
            <a:r>
              <a:rPr lang="en-US" b="1" dirty="0" smtClean="0"/>
              <a:t>Implement after “View Online Correspondence”</a:t>
            </a:r>
          </a:p>
          <a:p>
            <a:pPr marL="609600" indent="-325438">
              <a:spcAft>
                <a:spcPts val="600"/>
              </a:spcAft>
              <a:buNone/>
            </a:pPr>
            <a:r>
              <a:rPr lang="en-US" b="1" dirty="0" smtClean="0"/>
              <a:t>What types of documents?</a:t>
            </a:r>
          </a:p>
          <a:p>
            <a:pPr marL="609600" indent="-325438">
              <a:spcAft>
                <a:spcPts val="600"/>
              </a:spcAft>
              <a:buNone/>
            </a:pPr>
            <a:r>
              <a:rPr lang="en-US" b="1" dirty="0"/>
              <a:t>	</a:t>
            </a:r>
            <a:r>
              <a:rPr lang="en-US" b="1" dirty="0" smtClean="0"/>
              <a:t>Applications</a:t>
            </a:r>
          </a:p>
          <a:p>
            <a:pPr marL="609600" indent="-325438">
              <a:spcAft>
                <a:spcPts val="600"/>
              </a:spcAft>
              <a:buNone/>
            </a:pPr>
            <a:r>
              <a:rPr lang="en-US" b="1" dirty="0"/>
              <a:t>	</a:t>
            </a:r>
            <a:r>
              <a:rPr lang="en-US" b="1" dirty="0" smtClean="0"/>
              <a:t>Out of state certificates</a:t>
            </a:r>
          </a:p>
          <a:p>
            <a:pPr marL="609600" indent="-325438">
              <a:spcAft>
                <a:spcPts val="600"/>
              </a:spcAft>
              <a:buNone/>
            </a:pPr>
            <a:r>
              <a:rPr lang="en-US" b="1" dirty="0"/>
              <a:t>	</a:t>
            </a:r>
            <a:r>
              <a:rPr lang="en-US" b="1" dirty="0" smtClean="0"/>
              <a:t>Transcripts</a:t>
            </a:r>
          </a:p>
          <a:p>
            <a:pPr marL="609600" indent="-325438">
              <a:spcAft>
                <a:spcPts val="600"/>
              </a:spcAft>
              <a:buNone/>
            </a:pPr>
            <a:r>
              <a:rPr lang="en-US" b="1" dirty="0" smtClean="0"/>
              <a:t>	Etc.</a:t>
            </a:r>
          </a:p>
          <a:p>
            <a:pPr marL="609600" indent="-325438">
              <a:spcAft>
                <a:spcPts val="600"/>
              </a:spcAft>
              <a:buNone/>
            </a:pPr>
            <a:endParaRPr lang="en-US" b="1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30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 eaLnBrk="1" hangingPunct="1"/>
            <a:endParaRPr lang="en-US" b="1" dirty="0" smtClean="0">
              <a:solidFill>
                <a:srgbClr val="A71C1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/>
          </a:bodyPr>
          <a:lstStyle/>
          <a:p>
            <a:pPr marL="284162" indent="0" algn="ctr">
              <a:spcAft>
                <a:spcPts val="600"/>
              </a:spcAft>
              <a:buNone/>
            </a:pPr>
            <a:r>
              <a:rPr lang="en-US" sz="7200" b="1" dirty="0">
                <a:solidFill>
                  <a:srgbClr val="C00000"/>
                </a:solidFill>
              </a:rPr>
              <a:t>HiQ2</a:t>
            </a:r>
            <a:endParaRPr lang="en-US" sz="72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3352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1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rgbClr val="C00000"/>
                </a:solidFill>
              </a:rPr>
              <a:t>HiQ2</a:t>
            </a:r>
            <a:endParaRPr lang="en-US" b="1" dirty="0" smtClean="0">
              <a:solidFill>
                <a:srgbClr val="A71C1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/>
          </a:bodyPr>
          <a:lstStyle/>
          <a:p>
            <a:pPr marL="609600" indent="-325438">
              <a:spcAft>
                <a:spcPts val="600"/>
              </a:spcAft>
            </a:pPr>
            <a:r>
              <a:rPr lang="en-US" sz="2800" dirty="0" smtClean="0"/>
              <a:t>New reports</a:t>
            </a:r>
          </a:p>
          <a:p>
            <a:pPr marL="1009650" lvl="1" indent="-325438">
              <a:spcAft>
                <a:spcPts val="600"/>
              </a:spcAft>
            </a:pPr>
            <a:r>
              <a:rPr lang="en-US" sz="2400" dirty="0" smtClean="0"/>
              <a:t>System Report</a:t>
            </a:r>
          </a:p>
          <a:p>
            <a:pPr marL="1009650" lvl="1" indent="-325438">
              <a:spcAft>
                <a:spcPts val="600"/>
              </a:spcAft>
            </a:pPr>
            <a:r>
              <a:rPr lang="en-US" sz="2400" dirty="0" smtClean="0"/>
              <a:t>Building Report</a:t>
            </a:r>
          </a:p>
          <a:p>
            <a:pPr marL="609600" indent="-325438">
              <a:spcAft>
                <a:spcPts val="600"/>
              </a:spcAft>
            </a:pPr>
            <a:r>
              <a:rPr lang="en-US" sz="2800" dirty="0" smtClean="0"/>
              <a:t>Online sign-off process (similar to AYP sign-off)</a:t>
            </a:r>
          </a:p>
          <a:p>
            <a:pPr marL="1009650" lvl="1" indent="-325438">
              <a:spcAft>
                <a:spcPts val="600"/>
              </a:spcAft>
            </a:pPr>
            <a:r>
              <a:rPr lang="en-US" sz="2400" dirty="0" smtClean="0"/>
              <a:t>Principals sign-off on building between May 1</a:t>
            </a:r>
            <a:r>
              <a:rPr lang="en-US" sz="2400" baseline="30000" dirty="0" smtClean="0"/>
              <a:t>st</a:t>
            </a:r>
            <a:r>
              <a:rPr lang="en-US" sz="2400" dirty="0"/>
              <a:t> </a:t>
            </a:r>
            <a:r>
              <a:rPr lang="en-US" sz="2400" dirty="0" smtClean="0"/>
              <a:t>and June 30th</a:t>
            </a:r>
          </a:p>
          <a:p>
            <a:pPr marL="1009650" lvl="1" indent="-325438">
              <a:spcAft>
                <a:spcPts val="600"/>
              </a:spcAft>
            </a:pPr>
            <a:r>
              <a:rPr lang="en-US" sz="2400" dirty="0" smtClean="0"/>
              <a:t>Superintendent signs-off on district between July 1st and August 30th.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3352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0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dirty="0" smtClean="0"/>
          </a:p>
          <a:p>
            <a:pPr marL="2176463" lvl="2" indent="-804863"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1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HiQ2 System Report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9704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ystem Report.png"/>
          <p:cNvPicPr>
            <a:picLocks noChangeAspect="1"/>
          </p:cNvPicPr>
          <p:nvPr/>
        </p:nvPicPr>
        <p:blipFill>
          <a:blip r:embed="rId4" cstate="print"/>
          <a:srcRect l="3334" r="4167" b="28889"/>
          <a:stretch>
            <a:fillRect/>
          </a:stretch>
        </p:blipFill>
        <p:spPr>
          <a:xfrm>
            <a:off x="304800" y="1295400"/>
            <a:ext cx="8193881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304800" y="1600200"/>
            <a:ext cx="3157451" cy="27709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1981200"/>
            <a:ext cx="3965171" cy="762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1000" y="3048000"/>
            <a:ext cx="8077200" cy="69272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1000" y="3810000"/>
            <a:ext cx="8077200" cy="1524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1000" y="5334000"/>
            <a:ext cx="8077200" cy="762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33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dirty="0" smtClean="0"/>
          </a:p>
          <a:p>
            <a:pPr marL="2176463" lvl="2" indent="-804863"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1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HiQ2 System Report (Cont)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9704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ystem Report.png"/>
          <p:cNvPicPr>
            <a:picLocks noChangeAspect="1"/>
          </p:cNvPicPr>
          <p:nvPr/>
        </p:nvPicPr>
        <p:blipFill>
          <a:blip r:embed="rId4" cstate="print"/>
          <a:srcRect l="4268" t="70312" r="4395"/>
          <a:stretch>
            <a:fillRect/>
          </a:stretch>
        </p:blipFill>
        <p:spPr>
          <a:xfrm>
            <a:off x="381000" y="1981200"/>
            <a:ext cx="8153400" cy="2971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638800" y="2057400"/>
            <a:ext cx="1371600" cy="990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62800" y="2057400"/>
            <a:ext cx="1371600" cy="990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279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dirty="0" smtClean="0"/>
          </a:p>
          <a:p>
            <a:pPr marL="2176463" lvl="2" indent="-804863"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1" name="Picture 5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HiQ2 Building Report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9704" name="Picture 9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100013"/>
            <a:ext cx="93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ystem Report.png"/>
          <p:cNvPicPr>
            <a:picLocks noChangeAspect="1"/>
          </p:cNvPicPr>
          <p:nvPr/>
        </p:nvPicPr>
        <p:blipFill>
          <a:blip r:embed="rId4" cstate="print"/>
          <a:srcRect t="4687"/>
          <a:stretch>
            <a:fillRect/>
          </a:stretch>
        </p:blipFill>
        <p:spPr>
          <a:xfrm>
            <a:off x="1524000" y="1371600"/>
            <a:ext cx="5943600" cy="51199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029200" y="2209800"/>
            <a:ext cx="1905000" cy="457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24000" y="2514600"/>
            <a:ext cx="2743200" cy="5334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00400" y="3124200"/>
            <a:ext cx="2133600" cy="2362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57800" y="3124200"/>
            <a:ext cx="2133600" cy="2362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690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/>
          <p:nvPr/>
        </p:nvGrpSpPr>
        <p:grpSpPr>
          <a:xfrm>
            <a:off x="5486400" y="5123506"/>
            <a:ext cx="3505200" cy="1734494"/>
            <a:chOff x="5486400" y="5070689"/>
            <a:chExt cx="3505200" cy="1734494"/>
          </a:xfrm>
        </p:grpSpPr>
        <p:sp>
          <p:nvSpPr>
            <p:cNvPr id="37" name="Trapezoid 36"/>
            <p:cNvSpPr/>
            <p:nvPr/>
          </p:nvSpPr>
          <p:spPr>
            <a:xfrm>
              <a:off x="5486400" y="5128783"/>
              <a:ext cx="3505200" cy="1676400"/>
            </a:xfrm>
            <a:prstGeom prst="trapezoid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85993" y="5070689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Principal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19400" y="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HiQ2 Verification Process for LEAs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" name="Group 86"/>
          <p:cNvGrpSpPr/>
          <p:nvPr/>
        </p:nvGrpSpPr>
        <p:grpSpPr>
          <a:xfrm>
            <a:off x="0" y="533400"/>
            <a:ext cx="3352800" cy="1981200"/>
            <a:chOff x="228600" y="762000"/>
            <a:chExt cx="3124200" cy="1600200"/>
          </a:xfrm>
        </p:grpSpPr>
        <p:sp>
          <p:nvSpPr>
            <p:cNvPr id="7" name="Oval 6"/>
            <p:cNvSpPr/>
            <p:nvPr/>
          </p:nvSpPr>
          <p:spPr>
            <a:xfrm>
              <a:off x="228600" y="762000"/>
              <a:ext cx="3124200" cy="1600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838200"/>
              <a:ext cx="152400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HR Director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914400"/>
            <a:ext cx="3429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Send email to </a:t>
            </a:r>
          </a:p>
          <a:p>
            <a:pPr algn="ctr"/>
            <a:r>
              <a:rPr lang="en-US" sz="1600" u="sng" dirty="0" smtClean="0">
                <a:solidFill>
                  <a:schemeClr val="accent5"/>
                </a:solidFill>
              </a:rPr>
              <a:t>certhelp@gapsc.com</a:t>
            </a:r>
            <a:endParaRPr lang="en-US" sz="1600" u="sng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Requests a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www.gapsc.org</a:t>
            </a:r>
            <a:r>
              <a:rPr lang="en-US" sz="1200" dirty="0" smtClean="0">
                <a:solidFill>
                  <a:schemeClr val="tx1"/>
                </a:solidFill>
              </a:rPr>
              <a:t> password for</a:t>
            </a:r>
            <a:endParaRPr lang="en-US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Superintendent and each building principal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981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by 2/29/12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52800" y="1524000"/>
            <a:ext cx="3048000" cy="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773573" y="1408073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817576" y="1397976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7"/>
          <p:cNvGrpSpPr/>
          <p:nvPr/>
        </p:nvGrpSpPr>
        <p:grpSpPr>
          <a:xfrm>
            <a:off x="6394952" y="685799"/>
            <a:ext cx="2520448" cy="1600200"/>
            <a:chOff x="6781800" y="689759"/>
            <a:chExt cx="2057400" cy="1291441"/>
          </a:xfrm>
        </p:grpSpPr>
        <p:sp>
          <p:nvSpPr>
            <p:cNvPr id="13" name="Rectangle 12"/>
            <p:cNvSpPr/>
            <p:nvPr/>
          </p:nvSpPr>
          <p:spPr>
            <a:xfrm>
              <a:off x="6781800" y="762000"/>
              <a:ext cx="2057400" cy="1219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5377" y="689759"/>
              <a:ext cx="1447800" cy="52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Title II-A Coordinator</a:t>
              </a:r>
              <a:endParaRPr 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05600" y="129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Makes corrections to HiQ2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1828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1/15/12  to 6/30/12</a:t>
            </a:r>
          </a:p>
        </p:txBody>
      </p:sp>
      <p:grpSp>
        <p:nvGrpSpPr>
          <p:cNvPr id="11" name="Group 88"/>
          <p:cNvGrpSpPr/>
          <p:nvPr/>
        </p:nvGrpSpPr>
        <p:grpSpPr>
          <a:xfrm>
            <a:off x="5562600" y="2545535"/>
            <a:ext cx="3429000" cy="762000"/>
            <a:chOff x="5562600" y="2545535"/>
            <a:chExt cx="3429000" cy="762000"/>
          </a:xfrm>
        </p:grpSpPr>
        <p:sp>
          <p:nvSpPr>
            <p:cNvPr id="20" name="Rectangle 19"/>
            <p:cNvSpPr/>
            <p:nvPr/>
          </p:nvSpPr>
          <p:spPr>
            <a:xfrm>
              <a:off x="5562600" y="2545535"/>
              <a:ext cx="3429000" cy="76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67400" y="2621735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Title II-A Coordinator</a:t>
              </a:r>
              <a:endParaRPr lang="en-US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67400" y="2926535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Clicks “Release Data” Button</a:t>
            </a:r>
          </a:p>
        </p:txBody>
      </p:sp>
      <p:grpSp>
        <p:nvGrpSpPr>
          <p:cNvPr id="17" name="Group 89"/>
          <p:cNvGrpSpPr/>
          <p:nvPr/>
        </p:nvGrpSpPr>
        <p:grpSpPr>
          <a:xfrm>
            <a:off x="5867400" y="3657600"/>
            <a:ext cx="2971800" cy="1080942"/>
            <a:chOff x="5867400" y="3657600"/>
            <a:chExt cx="2971800" cy="1080942"/>
          </a:xfrm>
        </p:grpSpPr>
        <p:sp>
          <p:nvSpPr>
            <p:cNvPr id="32" name="Rounded Rectangle 31"/>
            <p:cNvSpPr/>
            <p:nvPr/>
          </p:nvSpPr>
          <p:spPr>
            <a:xfrm>
              <a:off x="5867400" y="3671742"/>
              <a:ext cx="2971800" cy="10668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66440" y="3657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HiQ2</a:t>
              </a:r>
              <a:endParaRPr lang="en-US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107720" y="39741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Activates HiQ2 link on www.gapsc.org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0" y="43404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Emails each building principal on how to verify and accept data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7257106" y="4858694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1193" y="5375489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Clicks “HiQ2” Button</a:t>
            </a:r>
          </a:p>
        </p:txBody>
      </p:sp>
      <p:grpSp>
        <p:nvGrpSpPr>
          <p:cNvPr id="21" name="Group 104"/>
          <p:cNvGrpSpPr/>
          <p:nvPr/>
        </p:nvGrpSpPr>
        <p:grpSpPr>
          <a:xfrm>
            <a:off x="5855344" y="5680289"/>
            <a:ext cx="850256" cy="663421"/>
            <a:chOff x="5855344" y="5680289"/>
            <a:chExt cx="850256" cy="663421"/>
          </a:xfrm>
        </p:grpSpPr>
        <p:grpSp>
          <p:nvGrpSpPr>
            <p:cNvPr id="22" name="Group 47"/>
            <p:cNvGrpSpPr/>
            <p:nvPr/>
          </p:nvGrpSpPr>
          <p:grpSpPr>
            <a:xfrm>
              <a:off x="5855344" y="5680289"/>
              <a:ext cx="850256" cy="663421"/>
              <a:chOff x="6315546" y="5850142"/>
              <a:chExt cx="850256" cy="66342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315546" y="5850142"/>
                <a:ext cx="8502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chemeClr val="tx1"/>
                    </a:solidFill>
                  </a:rPr>
                  <a:t>Button 3</a:t>
                </a:r>
                <a:endParaRPr lang="en-US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327602" y="6113453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Accepts  data</a:t>
                </a: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5867400" y="5698395"/>
              <a:ext cx="762000" cy="626205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103"/>
          <p:cNvGrpSpPr/>
          <p:nvPr/>
        </p:nvGrpSpPr>
        <p:grpSpPr>
          <a:xfrm>
            <a:off x="6781800" y="5638800"/>
            <a:ext cx="990600" cy="1219200"/>
            <a:chOff x="6858000" y="5638800"/>
            <a:chExt cx="990600" cy="1219200"/>
          </a:xfrm>
        </p:grpSpPr>
        <p:sp>
          <p:nvSpPr>
            <p:cNvPr id="41" name="TextBox 40"/>
            <p:cNvSpPr txBox="1"/>
            <p:nvPr/>
          </p:nvSpPr>
          <p:spPr>
            <a:xfrm>
              <a:off x="6934200" y="56388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tx1"/>
                  </a:solidFill>
                </a:rPr>
                <a:t>Button 2</a:t>
              </a:r>
              <a:endParaRPr lang="en-US" sz="1200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59"/>
            <p:cNvGrpSpPr/>
            <p:nvPr/>
          </p:nvGrpSpPr>
          <p:grpSpPr>
            <a:xfrm>
              <a:off x="6858000" y="5638800"/>
              <a:ext cx="990600" cy="1219200"/>
              <a:chOff x="6830841" y="5503005"/>
              <a:chExt cx="990600" cy="121920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830841" y="5706542"/>
                <a:ext cx="99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Lists teachers, assignments,  positions, </a:t>
                </a:r>
              </a:p>
              <a:p>
                <a:pPr algn="ctr"/>
                <a:r>
                  <a:rPr lang="en-US" sz="1000" dirty="0" smtClean="0"/>
                  <a:t>job codes, remediations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30841" y="5503005"/>
                <a:ext cx="990600" cy="12192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56" name="Straight Connector 55"/>
          <p:cNvCxnSpPr/>
          <p:nvPr/>
        </p:nvCxnSpPr>
        <p:spPr>
          <a:xfrm flipH="1" flipV="1">
            <a:off x="3810000" y="4114800"/>
            <a:ext cx="2057400" cy="9144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02"/>
          <p:cNvGrpSpPr/>
          <p:nvPr/>
        </p:nvGrpSpPr>
        <p:grpSpPr>
          <a:xfrm>
            <a:off x="7924800" y="5662957"/>
            <a:ext cx="838200" cy="834641"/>
            <a:chOff x="7924800" y="5662957"/>
            <a:chExt cx="838200" cy="834641"/>
          </a:xfrm>
        </p:grpSpPr>
        <p:grpSp>
          <p:nvGrpSpPr>
            <p:cNvPr id="26" name="Group 45"/>
            <p:cNvGrpSpPr/>
            <p:nvPr/>
          </p:nvGrpSpPr>
          <p:grpSpPr>
            <a:xfrm>
              <a:off x="7924800" y="5662957"/>
              <a:ext cx="838200" cy="834641"/>
              <a:chOff x="6297441" y="5940672"/>
              <a:chExt cx="838200" cy="83464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324599" y="5940672"/>
                <a:ext cx="811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chemeClr val="tx1"/>
                    </a:solidFill>
                  </a:rPr>
                  <a:t>Button 1</a:t>
                </a:r>
                <a:endParaRPr lang="en-US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97441" y="6221315"/>
                <a:ext cx="838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Links to Building level data</a:t>
                </a: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7948182" y="5676513"/>
              <a:ext cx="738617" cy="800487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Right Arrow 61"/>
          <p:cNvSpPr/>
          <p:nvPr/>
        </p:nvSpPr>
        <p:spPr>
          <a:xfrm rot="5400000">
            <a:off x="7315200" y="3429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5400000">
            <a:off x="7315200" y="2286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3648547" y="1416865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91"/>
          <p:cNvGrpSpPr/>
          <p:nvPr/>
        </p:nvGrpSpPr>
        <p:grpSpPr>
          <a:xfrm>
            <a:off x="278415" y="3278101"/>
            <a:ext cx="3429000" cy="1004930"/>
            <a:chOff x="278415" y="3278101"/>
            <a:chExt cx="3429000" cy="1004930"/>
          </a:xfrm>
        </p:grpSpPr>
        <p:sp>
          <p:nvSpPr>
            <p:cNvPr id="57" name="Rectangle 56"/>
            <p:cNvSpPr/>
            <p:nvPr/>
          </p:nvSpPr>
          <p:spPr>
            <a:xfrm>
              <a:off x="278415" y="3292431"/>
              <a:ext cx="3429000" cy="990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0386" y="3278101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Title II-A Coordinator</a:t>
              </a:r>
              <a:endParaRPr lang="en-US" b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23680" y="354819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Views status list of principals that</a:t>
            </a:r>
          </a:p>
          <a:p>
            <a:pPr algn="ctr"/>
            <a:r>
              <a:rPr lang="en-US" sz="1200" dirty="0" smtClean="0"/>
              <a:t> have accepted 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3680" y="400539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Changes can be made until </a:t>
            </a:r>
            <a:r>
              <a:rPr lang="en-US" sz="1200" b="1" dirty="0" smtClean="0"/>
              <a:t>6/30/12</a:t>
            </a:r>
          </a:p>
        </p:txBody>
      </p:sp>
      <p:sp>
        <p:nvSpPr>
          <p:cNvPr id="68" name="Right Arrow 67"/>
          <p:cNvSpPr/>
          <p:nvPr/>
        </p:nvSpPr>
        <p:spPr>
          <a:xfrm rot="12506334">
            <a:off x="5544494" y="4885853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ight Arrow 68"/>
          <p:cNvSpPr/>
          <p:nvPr/>
        </p:nvSpPr>
        <p:spPr>
          <a:xfrm rot="12506334">
            <a:off x="4974673" y="4639157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12506334">
            <a:off x="4477484" y="4415833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12506334">
            <a:off x="3956913" y="4181956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92"/>
          <p:cNvGrpSpPr/>
          <p:nvPr/>
        </p:nvGrpSpPr>
        <p:grpSpPr>
          <a:xfrm>
            <a:off x="1488562" y="4508101"/>
            <a:ext cx="990600" cy="838200"/>
            <a:chOff x="1488562" y="4454311"/>
            <a:chExt cx="990600" cy="838200"/>
          </a:xfrm>
        </p:grpSpPr>
        <p:sp>
          <p:nvSpPr>
            <p:cNvPr id="72" name="Octagon 71"/>
            <p:cNvSpPr/>
            <p:nvPr/>
          </p:nvSpPr>
          <p:spPr>
            <a:xfrm>
              <a:off x="1488562" y="4454311"/>
              <a:ext cx="990600" cy="838200"/>
            </a:xfrm>
            <a:prstGeom prst="octagon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45155" y="455767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HiQ2 Closes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24000" y="497541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6/30/12</a:t>
              </a:r>
            </a:p>
          </p:txBody>
        </p:sp>
      </p:grpSp>
      <p:grpSp>
        <p:nvGrpSpPr>
          <p:cNvPr id="31" name="Group 95"/>
          <p:cNvGrpSpPr/>
          <p:nvPr/>
        </p:nvGrpSpPr>
        <p:grpSpPr>
          <a:xfrm>
            <a:off x="305574" y="5552046"/>
            <a:ext cx="3429000" cy="1189766"/>
            <a:chOff x="305574" y="5552046"/>
            <a:chExt cx="3429000" cy="1189766"/>
          </a:xfrm>
        </p:grpSpPr>
        <p:sp>
          <p:nvSpPr>
            <p:cNvPr id="78" name="Rectangle 77"/>
            <p:cNvSpPr/>
            <p:nvPr/>
          </p:nvSpPr>
          <p:spPr>
            <a:xfrm>
              <a:off x="305574" y="5598812"/>
              <a:ext cx="3429000" cy="1143000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30695" y="555204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Superintendent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5574" y="5844017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Logs into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www.gapsc.org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9374" y="6437012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7/10/12 to 8/30/12</a:t>
            </a:r>
          </a:p>
        </p:txBody>
      </p:sp>
      <p:grpSp>
        <p:nvGrpSpPr>
          <p:cNvPr id="42" name="Group 101"/>
          <p:cNvGrpSpPr/>
          <p:nvPr/>
        </p:nvGrpSpPr>
        <p:grpSpPr>
          <a:xfrm>
            <a:off x="304800" y="2514600"/>
            <a:ext cx="5257800" cy="764977"/>
            <a:chOff x="304800" y="2514600"/>
            <a:chExt cx="5257800" cy="764977"/>
          </a:xfrm>
        </p:grpSpPr>
        <p:sp>
          <p:nvSpPr>
            <p:cNvPr id="84" name="TextBox 83"/>
            <p:cNvSpPr txBox="1"/>
            <p:nvPr/>
          </p:nvSpPr>
          <p:spPr>
            <a:xfrm>
              <a:off x="304800" y="2514600"/>
              <a:ext cx="525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Helpful Webinars</a:t>
              </a:r>
              <a:r>
                <a:rPr lang="en-US" sz="1400" dirty="0" smtClean="0">
                  <a:solidFill>
                    <a:schemeClr val="tx1"/>
                  </a:solidFill>
                </a:rPr>
                <a:t>: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Feb 23</a:t>
              </a:r>
              <a:r>
                <a:rPr lang="en-US" sz="1400" i="1" baseline="30000" dirty="0" smtClean="0">
                  <a:solidFill>
                    <a:schemeClr val="tx1"/>
                  </a:solidFill>
                </a:rPr>
                <a:t>th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  (2PM – 3PM);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                                 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March 29</a:t>
              </a:r>
              <a:r>
                <a:rPr lang="en-US" sz="1400" i="1" baseline="30000" dirty="0" smtClean="0">
                  <a:solidFill>
                    <a:schemeClr val="tx1"/>
                  </a:solidFill>
                </a:rPr>
                <a:t>th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(10AM – 11AM); </a:t>
              </a:r>
              <a:endParaRPr lang="en-US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76400" y="2971800"/>
              <a:ext cx="266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tx1"/>
                  </a:solidFill>
                </a:rPr>
                <a:t>April 26</a:t>
              </a:r>
              <a:r>
                <a:rPr lang="en-US" sz="1400" i="1" baseline="30000" dirty="0" smtClean="0">
                  <a:solidFill>
                    <a:schemeClr val="tx1"/>
                  </a:solidFill>
                </a:rPr>
                <a:t>th 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(10AM – 11AM) </a:t>
              </a:r>
              <a:endParaRPr lang="en-US" sz="14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1969548" y="432099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Down Arrow 94"/>
          <p:cNvSpPr/>
          <p:nvPr/>
        </p:nvSpPr>
        <p:spPr>
          <a:xfrm>
            <a:off x="1981200" y="5399442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4800" y="622599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Accepts data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4800" y="604221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Views data</a:t>
            </a:r>
          </a:p>
        </p:txBody>
      </p:sp>
    </p:spTree>
    <p:extLst>
      <p:ext uri="{BB962C8B-B14F-4D97-AF65-F5344CB8AC3E}">
        <p14:creationId xmlns:p14="http://schemas.microsoft.com/office/powerpoint/2010/main" xmlns="" val="10867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401762"/>
          </a:xfrm>
        </p:spPr>
        <p:txBody>
          <a:bodyPr>
            <a:normAutofit/>
          </a:bodyPr>
          <a:lstStyle/>
          <a:p>
            <a:pPr algn="l" eaLnBrk="1" hangingPunct="1"/>
            <a:endParaRPr lang="en-US" sz="3200" b="1" dirty="0" smtClean="0">
              <a:solidFill>
                <a:srgbClr val="A71C1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/>
          </a:bodyPr>
          <a:lstStyle/>
          <a:p>
            <a:pPr marL="609600" indent="-325438" algn="ctr" eaLnBrk="1" hangingPunct="1">
              <a:spcAft>
                <a:spcPts val="600"/>
              </a:spcAft>
              <a:buNone/>
            </a:pPr>
            <a:r>
              <a:rPr lang="en-US" sz="7200" b="1" dirty="0">
                <a:solidFill>
                  <a:srgbClr val="A71C1F"/>
                </a:solidFill>
              </a:rPr>
              <a:t>RT3 and </a:t>
            </a:r>
            <a:r>
              <a:rPr lang="en-US" sz="7200" b="1" dirty="0" err="1">
                <a:solidFill>
                  <a:srgbClr val="A71C1F"/>
                </a:solidFill>
              </a:rPr>
              <a:t>GaPSC</a:t>
            </a:r>
            <a:r>
              <a:rPr lang="en-US" sz="7200" b="1" dirty="0">
                <a:solidFill>
                  <a:srgbClr val="A71C1F"/>
                </a:solidFill>
              </a:rPr>
              <a:t> Technology</a:t>
            </a:r>
            <a:endParaRPr lang="en-US" sz="72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96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Upgrade Advisor</a:t>
            </a:r>
            <a:endParaRPr lang="en-US" sz="3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458200" cy="4373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Sources of information…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New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ield Upgrade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GaPSC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database of approved initial certification programs at the Master’s degree level and above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In-field Upgrade 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GaPSC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database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accepted advanced degree programs, list of USG degree programs, and degrees submitted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GaPSC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 institutions for possible inclusion in the Advisor. Degrees are vetted and aligned to certification fields by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GaPSC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Certificate Upgrade Review Committee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4997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5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401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A71C1F"/>
                </a:solidFill>
              </a:rPr>
              <a:t>RT3 and </a:t>
            </a:r>
            <a:r>
              <a:rPr lang="en-US" sz="3200" b="1" dirty="0" err="1" smtClean="0">
                <a:solidFill>
                  <a:srgbClr val="A71C1F"/>
                </a:solidFill>
              </a:rPr>
              <a:t>GaPSC</a:t>
            </a:r>
            <a:r>
              <a:rPr lang="en-US" sz="3200" b="1" dirty="0" smtClean="0">
                <a:solidFill>
                  <a:srgbClr val="A71C1F"/>
                </a:solidFill>
              </a:rPr>
              <a:t> Technology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 lnSpcReduction="10000"/>
          </a:bodyPr>
          <a:lstStyle/>
          <a:p>
            <a:pPr marL="609600" indent="-325438" eaLnBrk="1" hangingPunct="1">
              <a:spcAft>
                <a:spcPts val="600"/>
              </a:spcAft>
              <a:buNone/>
            </a:pPr>
            <a:r>
              <a:rPr lang="en-US" sz="3600" dirty="0" smtClean="0"/>
              <a:t>Opportunity to significantly update…</a:t>
            </a:r>
          </a:p>
          <a:p>
            <a:pPr marL="609600" indent="-325438">
              <a:spcAft>
                <a:spcPts val="600"/>
              </a:spcAft>
            </a:pPr>
            <a:r>
              <a:rPr lang="en-US" sz="3600" dirty="0" smtClean="0"/>
              <a:t>Educator Credentialing System</a:t>
            </a:r>
          </a:p>
          <a:p>
            <a:pPr marL="609600" indent="-325438">
              <a:spcAft>
                <a:spcPts val="600"/>
              </a:spcAft>
            </a:pPr>
            <a:r>
              <a:rPr lang="en-US" sz="3600" dirty="0" smtClean="0"/>
              <a:t>Educator Preparation Information System</a:t>
            </a:r>
          </a:p>
          <a:p>
            <a:pPr marL="609600" indent="-325438" eaLnBrk="1" hangingPunct="1">
              <a:spcAft>
                <a:spcPts val="600"/>
              </a:spcAft>
              <a:buNone/>
            </a:pPr>
            <a:endParaRPr lang="en-US" sz="3600" dirty="0" smtClean="0"/>
          </a:p>
          <a:p>
            <a:pPr marL="609600" indent="-325438" eaLnBrk="1" hangingPunct="1">
              <a:spcAft>
                <a:spcPts val="600"/>
              </a:spcAft>
              <a:buNone/>
            </a:pPr>
            <a:r>
              <a:rPr lang="en-US" sz="3600" dirty="0" err="1" smtClean="0"/>
              <a:t>GaPSC</a:t>
            </a:r>
            <a:r>
              <a:rPr lang="en-US" sz="3600" dirty="0" smtClean="0"/>
              <a:t> is a participant in the Statewide Longitudinal Data System funded through RT3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54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401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A71C1F"/>
                </a:solidFill>
              </a:rPr>
              <a:t>RT3 Impact on Data Systems &amp; Scope of 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 lnSpcReduction="10000"/>
          </a:bodyPr>
          <a:lstStyle/>
          <a:p>
            <a:pPr marL="609600" indent="-325438" eaLnBrk="1" hangingPunct="1">
              <a:spcAft>
                <a:spcPts val="600"/>
              </a:spcAft>
              <a:buNone/>
            </a:pPr>
            <a:r>
              <a:rPr lang="en-US" sz="2800" dirty="0" smtClean="0"/>
              <a:t>Educator Credentialing</a:t>
            </a:r>
          </a:p>
          <a:p>
            <a:pPr marL="609600" indent="-325438">
              <a:spcAft>
                <a:spcPts val="600"/>
              </a:spcAft>
            </a:pPr>
            <a:r>
              <a:rPr lang="en-US" sz="2400" dirty="0" smtClean="0"/>
              <a:t>More data will be collected</a:t>
            </a:r>
          </a:p>
          <a:p>
            <a:pPr marL="609600" indent="-325438">
              <a:spcAft>
                <a:spcPts val="600"/>
              </a:spcAft>
            </a:pPr>
            <a:r>
              <a:rPr lang="en-US" sz="2400" dirty="0" smtClean="0"/>
              <a:t>More complex rules = more need for human intervention?</a:t>
            </a:r>
          </a:p>
          <a:p>
            <a:pPr marL="609600" indent="-325438">
              <a:spcAft>
                <a:spcPts val="600"/>
              </a:spcAft>
            </a:pPr>
            <a:r>
              <a:rPr lang="en-US" sz="2400" dirty="0" smtClean="0"/>
              <a:t>Better automation to maintain good turn-around time</a:t>
            </a:r>
          </a:p>
          <a:p>
            <a:pPr marL="609600" indent="-325438" eaLnBrk="1" hangingPunct="1">
              <a:spcAft>
                <a:spcPts val="600"/>
              </a:spcAft>
              <a:buNone/>
            </a:pPr>
            <a:r>
              <a:rPr lang="en-US" sz="2800" dirty="0" smtClean="0"/>
              <a:t>Educator Preparation Information System</a:t>
            </a:r>
          </a:p>
          <a:p>
            <a:pPr marL="609600" indent="-325438">
              <a:spcAft>
                <a:spcPts val="600"/>
              </a:spcAft>
            </a:pPr>
            <a:r>
              <a:rPr lang="en-US" sz="2400" dirty="0" smtClean="0"/>
              <a:t>More data will be collected</a:t>
            </a:r>
          </a:p>
          <a:p>
            <a:pPr marL="609600" indent="-325438">
              <a:spcAft>
                <a:spcPts val="600"/>
              </a:spcAft>
            </a:pPr>
            <a:r>
              <a:rPr lang="en-US" sz="2400" dirty="0" smtClean="0"/>
              <a:t>Better data collection method to minimize burden on program providers</a:t>
            </a:r>
          </a:p>
          <a:p>
            <a:pPr marL="609600" indent="-325438">
              <a:spcAft>
                <a:spcPts val="600"/>
              </a:spcAft>
            </a:pPr>
            <a:r>
              <a:rPr lang="en-US" sz="2400" dirty="0" smtClean="0"/>
              <a:t>Better reporting will be needed to utilize the data effectively</a:t>
            </a:r>
          </a:p>
          <a:p>
            <a:pPr marL="609600" indent="-325438" eaLnBrk="1" hangingPunct="1">
              <a:spcAft>
                <a:spcPts val="600"/>
              </a:spcAft>
              <a:buNone/>
            </a:pPr>
            <a:endParaRPr lang="en-US" sz="28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26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A71C1F"/>
                </a:solidFill>
              </a:rPr>
              <a:t>RT3 Initiative – GA AWARDS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733799"/>
            <a:ext cx="8610600" cy="2392363"/>
          </a:xfrm>
        </p:spPr>
        <p:txBody>
          <a:bodyPr>
            <a:normAutofit/>
          </a:bodyPr>
          <a:lstStyle/>
          <a:p>
            <a:pPr marL="609600" indent="-325438" eaLnBrk="1" hangingPunct="1">
              <a:spcAft>
                <a:spcPts val="600"/>
              </a:spcAft>
              <a:buNone/>
            </a:pPr>
            <a:r>
              <a:rPr lang="en-US" dirty="0" smtClean="0"/>
              <a:t>Not </a:t>
            </a:r>
            <a:r>
              <a:rPr lang="en-US" dirty="0" err="1" smtClean="0"/>
              <a:t>GaDOE’s</a:t>
            </a:r>
            <a:r>
              <a:rPr lang="en-US" dirty="0" smtClean="0"/>
              <a:t> SLDS that integrates into your SIS</a:t>
            </a:r>
          </a:p>
          <a:p>
            <a:pPr marL="609600" indent="-325438" eaLnBrk="1" hangingPunct="1">
              <a:spcAft>
                <a:spcPts val="600"/>
              </a:spcAft>
              <a:buNone/>
            </a:pPr>
            <a:r>
              <a:rPr lang="en-US" dirty="0" smtClean="0"/>
              <a:t>This is a research database for use by Georgia’s Educational Agencies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0" descr="logo_f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688138" cy="21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21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7106" name="Picture 4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533400" y="1981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2209800" y="1752600"/>
            <a:ext cx="746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1"/>
              <a:t>WHAT ARE     	    	 YOUR QUESTIONS ?</a:t>
            </a:r>
            <a:r>
              <a:rPr lang="en-US" sz="8000"/>
              <a:t> 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533400" y="2590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7110" name="Picture 9" descr="AMCONF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3657600" y="1066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71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7363" y="76200"/>
            <a:ext cx="8842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89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7106" name="Picture 4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533400" y="1981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1016000" y="828774"/>
            <a:ext cx="74676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 dirty="0" smtClean="0">
              <a:hlinkClick r:id="rId4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 b="1" dirty="0" smtClean="0"/>
              <a:t>Presenter’s Email Addresses</a:t>
            </a:r>
            <a:endParaRPr lang="en-US" sz="3600" b="1" dirty="0" smtClean="0">
              <a:hlinkClick r:id="rId4"/>
            </a:endParaRPr>
          </a:p>
          <a:p>
            <a:pPr eaLnBrk="0" hangingPunct="0">
              <a:spcBef>
                <a:spcPct val="50000"/>
              </a:spcBef>
            </a:pPr>
            <a:endParaRPr lang="en-US" sz="1600" dirty="0">
              <a:hlinkClick r:id="rId4"/>
            </a:endParaRPr>
          </a:p>
          <a:p>
            <a:pPr eaLnBrk="0" hangingPunct="0">
              <a:spcBef>
                <a:spcPct val="50000"/>
              </a:spcBef>
            </a:pPr>
            <a:endParaRPr lang="en-US" sz="1600" dirty="0" smtClean="0">
              <a:hlinkClick r:id="rId4"/>
            </a:endParaRPr>
          </a:p>
          <a:p>
            <a:pPr eaLnBrk="0" hangingPunct="0">
              <a:spcBef>
                <a:spcPct val="50000"/>
              </a:spcBef>
            </a:pPr>
            <a:endParaRPr lang="en-US" sz="1600" dirty="0">
              <a:hlinkClick r:id="rId4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hlinkClick r:id="rId4"/>
              </a:rPr>
              <a:t>Kelly.Henson@gapsc.com</a:t>
            </a:r>
            <a:endParaRPr lang="en-US" sz="2800" dirty="0" smtClean="0"/>
          </a:p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hlinkClick r:id="rId5"/>
              </a:rPr>
              <a:t>David.Hill@gapsc.com</a:t>
            </a:r>
            <a:endParaRPr lang="en-US" sz="2800" dirty="0" smtClean="0"/>
          </a:p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hlinkClick r:id="rId6"/>
              </a:rPr>
              <a:t>K.Young@gapsc.com</a:t>
            </a:r>
            <a:endParaRPr lang="en-US" sz="2800" dirty="0" smtClean="0"/>
          </a:p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hlinkClick r:id="rId7"/>
              </a:rPr>
              <a:t>Chuck.McCampbell@gapsc.com</a:t>
            </a:r>
            <a:endParaRPr lang="en-US" sz="2800" dirty="0" smtClean="0"/>
          </a:p>
          <a:p>
            <a:pPr eaLnBrk="0" hangingPunct="0">
              <a:spcBef>
                <a:spcPct val="50000"/>
              </a:spcBef>
            </a:pPr>
            <a:endParaRPr lang="en-US" sz="1600" dirty="0" smtClean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533400" y="2590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3657600" y="1066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711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7363" y="76200"/>
            <a:ext cx="8842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89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Upgrade Advisor</a:t>
            </a:r>
            <a:endParaRPr lang="en-US" sz="3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458200" cy="43735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Two Modes…</a:t>
            </a:r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“Logged In”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Educator will use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MyPSC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account to log in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Educator’s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current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certification record to provide up-to-date information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Option to save the advice to the educator’s certification record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Quick View”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Anonymous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Good for exploring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Best for school district HR people to use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4997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8" y="152400"/>
            <a:ext cx="9032631" cy="65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05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Upgrade Advisor – Quick View</a:t>
            </a:r>
            <a:endParaRPr lang="en-US" sz="3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458200" cy="4373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Select between upgrade options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In-field upgrade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field upgrade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Select the degree/level to be pursued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in-field upgrade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Select a certificate field and see institutions offering a related degree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 the desired degree/level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 new field upgrade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Select 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certificate field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see institutions offering initial certification at the desired degree/level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4997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6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9414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10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5837"/>
            <a:ext cx="8458691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9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Upgrade Advisor – Logged In</a:t>
            </a:r>
            <a:endParaRPr lang="en-US" sz="3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458200" cy="4373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Log in using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MyPSC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credentials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Select between In-field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and new field upgrade options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For in-field upgrade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Advisor displays all certificate fields &amp; endorsements that can support an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upgrade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Select a certificate field and see institutions offering a related degree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 degree/level higher than that currently held by the educator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For new field upgrade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Select the degree/level to be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pursued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Select a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certificate field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and see institutions offering initial certification at the desired degree/level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Save degrees to a list; permanently save the list to Certification record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28600" y="282575"/>
            <a:ext cx="8686800" cy="6324600"/>
          </a:xfrm>
          <a:prstGeom prst="rect">
            <a:avLst/>
          </a:prstGeom>
          <a:noFill/>
          <a:ln w="19050">
            <a:solidFill>
              <a:srgbClr val="A71C1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60350" y="1295400"/>
            <a:ext cx="8610600" cy="76200"/>
          </a:xfrm>
          <a:prstGeom prst="rect">
            <a:avLst/>
          </a:prstGeom>
          <a:gradFill rotWithShape="1">
            <a:gsLst>
              <a:gs pos="0">
                <a:srgbClr val="A71C1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4997" name="Picture 6" descr="psc_H_text_x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54775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GaPSC_Logo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171450"/>
            <a:ext cx="9128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458200" y="6110843"/>
            <a:ext cx="41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5"/>
              </a:rPr>
              <a:t>*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8002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1052</Words>
  <Application>Microsoft Office PowerPoint</Application>
  <PresentationFormat>On-screen Show (4:3)</PresentationFormat>
  <Paragraphs>203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Information Systems Update Spring 2012  </vt:lpstr>
      <vt:lpstr>Web-based Upgrade Advisor</vt:lpstr>
      <vt:lpstr>Upgrade Advisor</vt:lpstr>
      <vt:lpstr>Upgrade Advisor</vt:lpstr>
      <vt:lpstr>Slide 5</vt:lpstr>
      <vt:lpstr>Upgrade Advisor – Quick View</vt:lpstr>
      <vt:lpstr>Slide 7</vt:lpstr>
      <vt:lpstr>Slide 8</vt:lpstr>
      <vt:lpstr>Upgrade Advisor – Logged In</vt:lpstr>
      <vt:lpstr>Slide 10</vt:lpstr>
      <vt:lpstr>MyPSC and Online Correspondence</vt:lpstr>
      <vt:lpstr>Slide 12</vt:lpstr>
      <vt:lpstr>View Correspondence Online</vt:lpstr>
      <vt:lpstr>Slide 14</vt:lpstr>
      <vt:lpstr>View Correspondence Online</vt:lpstr>
      <vt:lpstr>Slide 16</vt:lpstr>
      <vt:lpstr>Slide 17</vt:lpstr>
      <vt:lpstr>Slide 18</vt:lpstr>
      <vt:lpstr>Slide 19</vt:lpstr>
      <vt:lpstr>Slide 20</vt:lpstr>
      <vt:lpstr>Slide 21</vt:lpstr>
      <vt:lpstr>View Documentation Online?</vt:lpstr>
      <vt:lpstr>Slide 23</vt:lpstr>
      <vt:lpstr>HiQ2</vt:lpstr>
      <vt:lpstr>HiQ2 System Report</vt:lpstr>
      <vt:lpstr>HiQ2 System Report (Cont)</vt:lpstr>
      <vt:lpstr>HiQ2 Building Report</vt:lpstr>
      <vt:lpstr>Slide 28</vt:lpstr>
      <vt:lpstr>Slide 29</vt:lpstr>
      <vt:lpstr>RT3 and GaPSC Technology</vt:lpstr>
      <vt:lpstr>RT3 Impact on Data Systems &amp; Scope of Work</vt:lpstr>
      <vt:lpstr>RT3 Initiative – GA AWARDS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LEADERSHIP</dc:title>
  <dc:creator>Sherry Smith</dc:creator>
  <cp:lastModifiedBy>User</cp:lastModifiedBy>
  <cp:revision>122</cp:revision>
  <dcterms:created xsi:type="dcterms:W3CDTF">2012-02-08T14:06:32Z</dcterms:created>
  <dcterms:modified xsi:type="dcterms:W3CDTF">2012-03-30T17:57:10Z</dcterms:modified>
</cp:coreProperties>
</file>