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92" r:id="rId1"/>
  </p:sldMasterIdLst>
  <p:notesMasterIdLst>
    <p:notesMasterId r:id="rId70"/>
  </p:notesMasterIdLst>
  <p:sldIdLst>
    <p:sldId id="280" r:id="rId2"/>
    <p:sldId id="281" r:id="rId3"/>
    <p:sldId id="282" r:id="rId4"/>
    <p:sldId id="283" r:id="rId5"/>
    <p:sldId id="284" r:id="rId6"/>
    <p:sldId id="314" r:id="rId7"/>
    <p:sldId id="322" r:id="rId8"/>
    <p:sldId id="285" r:id="rId9"/>
    <p:sldId id="286" r:id="rId10"/>
    <p:sldId id="321" r:id="rId11"/>
    <p:sldId id="320" r:id="rId12"/>
    <p:sldId id="287" r:id="rId13"/>
    <p:sldId id="288" r:id="rId14"/>
    <p:sldId id="324" r:id="rId15"/>
    <p:sldId id="323" r:id="rId16"/>
    <p:sldId id="289" r:id="rId17"/>
    <p:sldId id="290" r:id="rId18"/>
    <p:sldId id="325" r:id="rId19"/>
    <p:sldId id="326" r:id="rId20"/>
    <p:sldId id="291" r:id="rId21"/>
    <p:sldId id="293" r:id="rId22"/>
    <p:sldId id="344" r:id="rId23"/>
    <p:sldId id="327" r:id="rId24"/>
    <p:sldId id="329" r:id="rId25"/>
    <p:sldId id="295" r:id="rId26"/>
    <p:sldId id="296" r:id="rId27"/>
    <p:sldId id="297" r:id="rId28"/>
    <p:sldId id="298" r:id="rId29"/>
    <p:sldId id="330" r:id="rId30"/>
    <p:sldId id="331" r:id="rId31"/>
    <p:sldId id="299" r:id="rId32"/>
    <p:sldId id="300" r:id="rId33"/>
    <p:sldId id="328" r:id="rId34"/>
    <p:sldId id="332" r:id="rId35"/>
    <p:sldId id="301" r:id="rId36"/>
    <p:sldId id="302" r:id="rId37"/>
    <p:sldId id="333" r:id="rId38"/>
    <p:sldId id="334" r:id="rId39"/>
    <p:sldId id="312" r:id="rId40"/>
    <p:sldId id="303" r:id="rId41"/>
    <p:sldId id="335" r:id="rId42"/>
    <p:sldId id="336" r:id="rId43"/>
    <p:sldId id="304" r:id="rId44"/>
    <p:sldId id="311" r:id="rId45"/>
    <p:sldId id="337" r:id="rId46"/>
    <p:sldId id="338" r:id="rId47"/>
    <p:sldId id="313" r:id="rId48"/>
    <p:sldId id="306" r:id="rId49"/>
    <p:sldId id="307" r:id="rId50"/>
    <p:sldId id="308" r:id="rId51"/>
    <p:sldId id="339" r:id="rId52"/>
    <p:sldId id="340" r:id="rId53"/>
    <p:sldId id="309" r:id="rId54"/>
    <p:sldId id="310" r:id="rId55"/>
    <p:sldId id="341" r:id="rId56"/>
    <p:sldId id="342" r:id="rId57"/>
    <p:sldId id="319" r:id="rId58"/>
    <p:sldId id="318" r:id="rId59"/>
    <p:sldId id="317" r:id="rId60"/>
    <p:sldId id="316" r:id="rId61"/>
    <p:sldId id="315" r:id="rId62"/>
    <p:sldId id="348" r:id="rId63"/>
    <p:sldId id="349" r:id="rId64"/>
    <p:sldId id="350" r:id="rId65"/>
    <p:sldId id="351" r:id="rId66"/>
    <p:sldId id="352" r:id="rId67"/>
    <p:sldId id="353" r:id="rId68"/>
    <p:sldId id="354" r:id="rId6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711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26" y="2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1939A-CD54-4D27-A3F0-E491F07FCCD6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72BBCD-7DB1-4709-A43E-9D42147F407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168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72BBCD-7DB1-4709-A43E-9D42147F407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1450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263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754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4383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61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161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15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643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93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296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34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5497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D3A30B-8D52-4BF3-A5F5-35C92E0C6E4F}" type="datetimeFigureOut">
              <a:rPr lang="en-US" smtClean="0"/>
              <a:pPr/>
              <a:t>4/22/2015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4A77A-C5C6-4E91-9ABB-B03B5D8E85D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33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875" y="536255"/>
            <a:ext cx="5256251" cy="525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7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420" y="2297150"/>
            <a:ext cx="2758178" cy="32896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53667" y="2720897"/>
            <a:ext cx="538603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 panose="02020602080505020303" pitchFamily="18" charset="0"/>
              </a:rPr>
              <a:t>“An honest man can feel no pleasure in exercise of power over his fellow citizens.”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12312" y="4772722"/>
            <a:ext cx="36687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skerville Old Face" panose="02020602080505020303" pitchFamily="18" charset="0"/>
              </a:rPr>
              <a:t>Thomas Jefferson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316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936595" y="5163014"/>
            <a:ext cx="831880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“Do not wait for leaders: do it alone, person to person.”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000250"/>
            <a:ext cx="3810000" cy="28575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12995" y="5820937"/>
            <a:ext cx="49288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skerville Old Face" panose="02020602080505020303" pitchFamily="18" charset="0"/>
              </a:rPr>
              <a:t>Mother Teresa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529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2998" y="2941286"/>
            <a:ext cx="4386004" cy="2197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676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475" y="2371561"/>
            <a:ext cx="6453051" cy="2114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293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29" y="2057620"/>
            <a:ext cx="5153122" cy="343781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03909" y="2653143"/>
            <a:ext cx="548329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“The ultimate measure of a man is not where he stands in moments of comfort and convenience, but where he stands at time of challenge and controversy.”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6085" y="5831633"/>
            <a:ext cx="51598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Martin Luther King, Jr.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01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82841" y="5787482"/>
            <a:ext cx="42263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George Washington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08486" y="4166400"/>
            <a:ext cx="4683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“Few men have virtue to withstand the highest bidder.”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063" y="2169413"/>
            <a:ext cx="4274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“It is better to offer no excuse than a bad one.”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2602" y="2080638"/>
            <a:ext cx="2726793" cy="3039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82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880" y="3009899"/>
            <a:ext cx="8130240" cy="1679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73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525" y="2307316"/>
            <a:ext cx="5234951" cy="336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126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065" y="2042547"/>
            <a:ext cx="5781869" cy="31077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69435" y="5364045"/>
            <a:ext cx="9853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“I do not think much of a man who is not wiser today than he was yesterday.”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79977" y="5927486"/>
            <a:ext cx="44320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Baskerville Old Face" panose="02020602080505020303" pitchFamily="18" charset="0"/>
              </a:rPr>
              <a:t>Abraham Lincoln</a:t>
            </a:r>
            <a:endParaRPr lang="en-US" sz="3200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304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841" y="1958087"/>
            <a:ext cx="5540635" cy="332438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77281" y="2658166"/>
            <a:ext cx="5850294" cy="224676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“Once you have established the goal you want and the price you’re willing to pay, you can ignore the minor hurts, the opponent’s pressure and the temporary failures.”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0751" y="5775791"/>
            <a:ext cx="51504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Vince Lombardi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5324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2125" y="2836506"/>
            <a:ext cx="117898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00" b="1" dirty="0" smtClean="0">
                <a:latin typeface="Californian FB" panose="0207040306080B030204" pitchFamily="18" charset="0"/>
              </a:rPr>
              <a:t>The Georgia School Superintendents Association would like to thank these sponsors for their support of the 2015 Spring Bootstrap Conference.</a:t>
            </a:r>
          </a:p>
          <a:p>
            <a:endParaRPr lang="en-US" sz="4200" b="1" dirty="0">
              <a:latin typeface="Californian FB" panose="0207040306080B0302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642" y="176560"/>
            <a:ext cx="2092716" cy="2092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5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531" y="2759480"/>
            <a:ext cx="8428938" cy="1790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5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4" name="Picture 3" descr="TenMarks_Amazon_Logo_high_res_500x16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8500" y="2865499"/>
            <a:ext cx="5715000" cy="187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7472" y="3085989"/>
            <a:ext cx="3877056" cy="98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4761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1" y="1828804"/>
            <a:ext cx="3465726" cy="43667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683967" y="2080727"/>
            <a:ext cx="65500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“The supreme quality for leadership is unquestionable integrity. Without it, no real success is possible.”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“You don’t lead by hitting people over the head-that’s assault, not leadership.”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“A sense of humor is part of the art of leadership, of getting along with people, of getting things done.”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812971" y="5887616"/>
            <a:ext cx="34429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Dwight Eisenhower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77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621" y="2118046"/>
            <a:ext cx="5128826" cy="3582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35960" y="2201364"/>
            <a:ext cx="5501951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“Education is the most powerful weapon which you can use to change the world.”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“A good head and a good heart are always a formidable combination.”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“There can be no keener revelation of a society’s soul than the way in which it treats its children.”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49555" y="5905610"/>
            <a:ext cx="60928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Nelson Mandela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3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842051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bg1">
                    <a:lumMod val="50000"/>
                  </a:schemeClr>
                </a:solidFill>
                <a:latin typeface="Californian FB" panose="0207040306080B030204" pitchFamily="18" charset="0"/>
              </a:rPr>
              <a:t>Silver Sponsors</a:t>
            </a:r>
            <a:endParaRPr lang="en-US" sz="8800" b="1" dirty="0">
              <a:solidFill>
                <a:schemeClr val="bg1">
                  <a:lumMod val="50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06" y="218524"/>
            <a:ext cx="2101588" cy="21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98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4844" y="2086356"/>
            <a:ext cx="4782312" cy="2685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570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1947672"/>
            <a:ext cx="5486400" cy="32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1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48" y="1938335"/>
            <a:ext cx="2760345" cy="313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76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772" y="1828804"/>
            <a:ext cx="4819415" cy="401216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1615" y="2496057"/>
            <a:ext cx="537544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“Truth is what stands the test of experience.”</a:t>
            </a: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“Try not to become a man of success but rather to become a man of value.”</a:t>
            </a:r>
            <a:endParaRPr lang="en-US" sz="2400" dirty="0">
              <a:latin typeface="Baskerville Old Face" panose="02020602080505020303" pitchFamily="18" charset="0"/>
            </a:endParaRPr>
          </a:p>
          <a:p>
            <a:endParaRPr lang="en-US" sz="2400" dirty="0" smtClean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“The only real valuable thing is intuition.”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1906" y="5917910"/>
            <a:ext cx="3928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Albert Einstein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371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rgbClr val="92D050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842051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rgbClr val="FFCC00"/>
                </a:solidFill>
                <a:latin typeface="Californian FB" panose="0207040306080B030204" pitchFamily="18" charset="0"/>
              </a:rPr>
              <a:t>Gold Sponsors</a:t>
            </a:r>
            <a:endParaRPr lang="en-US" sz="8800" b="1" dirty="0">
              <a:solidFill>
                <a:srgbClr val="FFCC00"/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06" y="218524"/>
            <a:ext cx="2101588" cy="21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688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191" y="2502042"/>
            <a:ext cx="4320074" cy="287238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181597" y="4543434"/>
            <a:ext cx="65096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“To be blind, but worse is to have eyes and not see.”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181598" y="2502042"/>
            <a:ext cx="6686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“Character cannot be developed in ease and quiet. Only through experiences of trial and suffering can the soul be strengthened, vision cleared, ambition inspired and success achieved.”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61453" y="5755281"/>
            <a:ext cx="386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Helen Keller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223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4992" y="2863580"/>
            <a:ext cx="5742017" cy="1695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306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1632" y="2799584"/>
            <a:ext cx="5888736" cy="17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782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159" y="2037574"/>
            <a:ext cx="5290457" cy="396784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4694" y="3082778"/>
            <a:ext cx="440404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“Chop your own wood and it will warm you twice.”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Henry Ford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6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00"/>
    </mc:Choice>
    <mc:Fallback xmlns="">
      <p:transition spd="slow" advTm="800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79" y="1991213"/>
            <a:ext cx="5626359" cy="3164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9346" y="5318449"/>
            <a:ext cx="76884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“They say the world has become too complex for simple answers. They are wrong.”</a:t>
            </a:r>
          </a:p>
          <a:p>
            <a:pPr algn="ctr"/>
            <a:r>
              <a:rPr lang="en-US" sz="3600" b="1" dirty="0" smtClean="0">
                <a:latin typeface="Baskerville Old Face" panose="02020602080505020303" pitchFamily="18" charset="0"/>
              </a:rPr>
              <a:t>Ronald Regan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1698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795" y="2057397"/>
            <a:ext cx="5486411" cy="2743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03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039" y="2288000"/>
            <a:ext cx="6233922" cy="228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670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2037283"/>
            <a:ext cx="6351039" cy="409744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3931" y="2886369"/>
            <a:ext cx="47772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“Success is how high you bounce when you hit bottom.”</a:t>
            </a:r>
          </a:p>
          <a:p>
            <a:endParaRPr lang="en-US" sz="2400" dirty="0">
              <a:latin typeface="Baskerville Old Face" panose="02020602080505020303" pitchFamily="18" charset="0"/>
            </a:endParaRPr>
          </a:p>
          <a:p>
            <a:r>
              <a:rPr lang="en-US" sz="2400" dirty="0" smtClean="0">
                <a:latin typeface="Baskerville Old Face" panose="02020602080505020303" pitchFamily="18" charset="0"/>
              </a:rPr>
              <a:t>“Courage is fear holding on a minute longer.”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43809" y="5549952"/>
            <a:ext cx="3937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George S. Patton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0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23249" y="2755850"/>
            <a:ext cx="6568751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“Character is power.”</a:t>
            </a:r>
          </a:p>
          <a:p>
            <a:pPr algn="ctr"/>
            <a:endParaRPr lang="en-US" sz="2400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2400" dirty="0" smtClean="0">
                <a:latin typeface="Baskerville Old Face" panose="02020602080505020303" pitchFamily="18" charset="0"/>
              </a:rPr>
              <a:t>“Character, not circumstances, makes the man.”</a:t>
            </a:r>
            <a:endParaRPr lang="en-US" sz="2400" dirty="0">
              <a:latin typeface="Baskerville Old Face" panose="02020602080505020303" pitchFamily="18" charset="0"/>
            </a:endParaRPr>
          </a:p>
          <a:p>
            <a:pPr algn="ctr"/>
            <a:endParaRPr lang="en-US" sz="32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Booker T. Washington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005" y="2269667"/>
            <a:ext cx="5613478" cy="315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839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806" y="2396292"/>
            <a:ext cx="3100388" cy="2957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134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1167" y="2526777"/>
            <a:ext cx="6689667" cy="2705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649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375" y="2762225"/>
            <a:ext cx="5429250" cy="2000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8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687" y="2305224"/>
            <a:ext cx="5185317" cy="348388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675971" y="2305224"/>
            <a:ext cx="638964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“In a moment of decision the best thing you can do is the right thing. The worst thing you can do is nothing.”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“People ask the difference between a leader and a boss. The leader leads, and the boss drives.”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Theodore Roosevelt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221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00"/>
    </mc:Choice>
    <mc:Fallback xmlns="">
      <p:transition spd="slow" advTm="1400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462" y="2029526"/>
            <a:ext cx="5192752" cy="45465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10402" y="2330605"/>
            <a:ext cx="45311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31058" y="3548744"/>
            <a:ext cx="7304049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“Example is leadership”</a:t>
            </a:r>
          </a:p>
          <a:p>
            <a:pPr algn="ctr"/>
            <a:endParaRPr lang="en-US" sz="3200" b="1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Albert Schweitzer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7746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1119" y="2488879"/>
            <a:ext cx="4029761" cy="315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299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0"/>
            <a:ext cx="100584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43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965901" y="2783156"/>
            <a:ext cx="62260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“Outstanding leaders go out of their way to boost the self-esteem of their personnel. If people believe in themselves, it’s amazing what they can accomplish”</a:t>
            </a:r>
          </a:p>
          <a:p>
            <a:pPr algn="ctr"/>
            <a:endParaRPr lang="en-US" sz="2400" dirty="0" smtClean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Sam Walton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25" y="2377768"/>
            <a:ext cx="5742876" cy="323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986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516" y="1828804"/>
            <a:ext cx="7002966" cy="350148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15896" y="5553308"/>
            <a:ext cx="1056020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“You may </a:t>
            </a:r>
            <a:r>
              <a:rPr lang="en-US" sz="2600" dirty="0" smtClean="0">
                <a:latin typeface="Baskerville Old Face" panose="02020602080505020303" pitchFamily="18" charset="0"/>
              </a:rPr>
              <a:t>have</a:t>
            </a:r>
            <a:r>
              <a:rPr lang="en-US" sz="2800" dirty="0" smtClean="0">
                <a:latin typeface="Baskerville Old Face" panose="02020602080505020303" pitchFamily="18" charset="0"/>
              </a:rPr>
              <a:t> to fight a battle more than once to win it.”</a:t>
            </a: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Margaret Thatcher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43578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0"/>
    </mc:Choice>
    <mc:Fallback xmlns="">
      <p:transition spd="slow" advTm="1100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1524000" y="1842051"/>
            <a:ext cx="9144000" cy="2387600"/>
          </a:xfrm>
        </p:spPr>
        <p:txBody>
          <a:bodyPr>
            <a:normAutofit/>
          </a:bodyPr>
          <a:lstStyle/>
          <a:p>
            <a:r>
              <a:rPr lang="en-US" sz="8800" b="1" dirty="0" smtClean="0">
                <a:solidFill>
                  <a:schemeClr val="accent6">
                    <a:lumMod val="75000"/>
                  </a:schemeClr>
                </a:solidFill>
                <a:latin typeface="Californian FB" panose="0207040306080B030204" pitchFamily="18" charset="0"/>
              </a:rPr>
              <a:t>Bronze Sponsors</a:t>
            </a:r>
            <a:endParaRPr lang="en-US" sz="8800" b="1" dirty="0">
              <a:solidFill>
                <a:schemeClr val="accent6">
                  <a:lumMod val="75000"/>
                </a:schemeClr>
              </a:solidFill>
              <a:latin typeface="Californian FB" panose="0207040306080B030204" pitchFamily="18" charset="0"/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5206" y="218524"/>
            <a:ext cx="2101588" cy="210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66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600" y="2266567"/>
            <a:ext cx="1796801" cy="232486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06966" y="4591434"/>
            <a:ext cx="1037806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McGowan Governmental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Underwriters (MGU)</a:t>
            </a:r>
          </a:p>
          <a:p>
            <a:pPr algn="ctr"/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 Marshall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lewmarshall@mguins.com</a:t>
            </a:r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96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1150" y="2197100"/>
            <a:ext cx="9029700" cy="24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399370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2857500"/>
            <a:ext cx="59436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266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157761"/>
            <a:ext cx="54864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7198370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8529" y="2285999"/>
            <a:ext cx="4820825" cy="354608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0293" y="2473994"/>
            <a:ext cx="611086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“If you can’t convince them, confuse them.”</a:t>
            </a:r>
          </a:p>
          <a:p>
            <a:endParaRPr lang="en-US" sz="2800" dirty="0">
              <a:latin typeface="Baskerville Old Face" panose="02020602080505020303" pitchFamily="18" charset="0"/>
            </a:endParaRPr>
          </a:p>
          <a:p>
            <a:r>
              <a:rPr lang="en-US" sz="2800" dirty="0" smtClean="0">
                <a:latin typeface="Baskerville Old Face" panose="02020602080505020303" pitchFamily="18" charset="0"/>
              </a:rPr>
              <a:t>“It’s amazing what you can accomplish if you do not care who gets the credit.”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Harry S. Truman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204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7" y="1973766"/>
            <a:ext cx="5648633" cy="436163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64712" y="3215864"/>
            <a:ext cx="5233639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“Failure is not fatal, but failure to change might be.”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John Wooden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51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7248" y="2834639"/>
            <a:ext cx="5937504" cy="2377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5686873"/>
      </p:ext>
    </p:extLst>
  </p:cSld>
  <p:clrMapOvr>
    <a:masterClrMapping/>
  </p:clrMapOvr>
  <p:transition spd="slow" advTm="6000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2924185"/>
            <a:ext cx="685800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164268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0346" y="1828804"/>
            <a:ext cx="4791307" cy="3593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76506" y="5642517"/>
            <a:ext cx="108389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Baskerville Old Face" panose="02020602080505020303" pitchFamily="18" charset="0"/>
              </a:rPr>
              <a:t>“One man with courage makes a majority.”</a:t>
            </a: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Andrew Jackson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538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41" y="2042616"/>
            <a:ext cx="5459511" cy="4259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244683" y="3233852"/>
            <a:ext cx="550870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“You’ll never find a better sparring partner than adversity.”</a:t>
            </a:r>
          </a:p>
          <a:p>
            <a:pPr algn="ctr"/>
            <a:endParaRPr lang="en-US" sz="2800" dirty="0">
              <a:latin typeface="Baskerville Old Face" panose="02020602080505020303" pitchFamily="18" charset="0"/>
            </a:endParaRPr>
          </a:p>
          <a:p>
            <a:pPr algn="ctr"/>
            <a:r>
              <a:rPr lang="en-US" sz="3200" b="1" dirty="0" smtClean="0">
                <a:latin typeface="Baskerville Old Face" panose="02020602080505020303" pitchFamily="18" charset="0"/>
              </a:rPr>
              <a:t>Golda Meir</a:t>
            </a:r>
            <a:endParaRPr lang="en-US" sz="32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3708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000"/>
    </mc:Choice>
    <mc:Fallback xmlns="">
      <p:transition spd="slow" advTm="9000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857" y="2321702"/>
            <a:ext cx="3954286" cy="365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056820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638898"/>
            <a:ext cx="10058400" cy="2602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56508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853" y="2540489"/>
            <a:ext cx="7344294" cy="2668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837214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99" y="2057301"/>
            <a:ext cx="3502484" cy="423757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189141" y="3583424"/>
            <a:ext cx="822850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Baskerville Old Face" panose="02020602080505020303" pitchFamily="18" charset="0"/>
              </a:rPr>
              <a:t>“A man wrapped up in himself makes a very small bundle.”</a:t>
            </a:r>
            <a:endParaRPr lang="en-US" sz="2800" dirty="0">
              <a:latin typeface="Baskerville Old Face" panose="02020602080505020303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189141" y="2444504"/>
            <a:ext cx="78318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Baskerville Old Face" panose="02020602080505020303" pitchFamily="18" charset="0"/>
              </a:rPr>
              <a:t>“Be slow in choosing a friend, slower in changing.”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89141" y="5153231"/>
            <a:ext cx="3813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Baskerville Old Face" panose="02020602080505020303" pitchFamily="18" charset="0"/>
              </a:rPr>
              <a:t>Benjamin Franklin </a:t>
            </a:r>
            <a:endParaRPr lang="en-US" sz="36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367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590" y="3152798"/>
            <a:ext cx="6560820" cy="1160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67235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156" y="2876563"/>
            <a:ext cx="8167688" cy="1933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177183"/>
      </p:ext>
    </p:extLst>
  </p:cSld>
  <p:clrMapOvr>
    <a:masterClrMapping/>
  </p:clrMapOvr>
  <p:transition spd="slow" advTm="400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71" y="0"/>
            <a:ext cx="12179929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299811"/>
      </p:ext>
    </p:extLst>
  </p:cSld>
  <p:clrMapOvr>
    <a:masterClrMapping/>
  </p:clrMapOvr>
  <p:transition spd="slow" advTm="13000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3363" y="0"/>
            <a:ext cx="1223872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299811"/>
      </p:ext>
    </p:extLst>
  </p:cSld>
  <p:clrMapOvr>
    <a:masterClrMapping/>
  </p:clrMapOvr>
  <p:transition spd="slow" advTm="13000"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3070"/>
            <a:ext cx="12192000" cy="6884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299811"/>
      </p:ext>
    </p:extLst>
  </p:cSld>
  <p:clrMapOvr>
    <a:masterClrMapping/>
  </p:clrMapOvr>
  <p:transition spd="slow" advTm="13000"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021"/>
            <a:ext cx="12191999" cy="6864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299811"/>
      </p:ext>
    </p:extLst>
  </p:cSld>
  <p:clrMapOvr>
    <a:masterClrMapping/>
  </p:clrMapOvr>
  <p:transition spd="slow" advTm="13000"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9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299811"/>
      </p:ext>
    </p:extLst>
  </p:cSld>
  <p:clrMapOvr>
    <a:masterClrMapping/>
  </p:clrMapOvr>
  <p:transition spd="slow" advTm="13000"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523" y="0"/>
            <a:ext cx="122410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2192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6329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000"/>
    </mc:Choice>
    <mc:Fallback xmlns="">
      <p:transition spd="slow" advTm="12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96802"/>
            <a:ext cx="5195483" cy="29224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9645" y="2279351"/>
            <a:ext cx="6136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“Success is not final, failure is not fatal: it is the courage to continue that counts.”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10145" y="3442533"/>
            <a:ext cx="5755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Baskerville Old Face" panose="02020602080505020303" pitchFamily="18" charset="0"/>
              </a:rPr>
              <a:t>“Courage is the finest of human qualities because it guarantees all the others.”</a:t>
            </a:r>
            <a:endParaRPr lang="en-US" sz="2400" dirty="0">
              <a:latin typeface="Baskerville Old Face" panose="02020602080505020303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914683" y="4605715"/>
            <a:ext cx="37468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latin typeface="Baskerville Old Face" panose="02020602080505020303" pitchFamily="18" charset="0"/>
              </a:rPr>
              <a:t>Winston Churchill</a:t>
            </a:r>
            <a:endParaRPr lang="en-US" sz="2800" b="1" dirty="0"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59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4253" y="2517722"/>
            <a:ext cx="6963494" cy="185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309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25">
          <a:fgClr>
            <a:schemeClr val="accent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598" y="0"/>
            <a:ext cx="1828804" cy="18288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263" y="2962263"/>
            <a:ext cx="7229475" cy="140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645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3862</TotalTime>
  <Words>707</Words>
  <Application>Microsoft Office PowerPoint</Application>
  <PresentationFormat>Widescreen</PresentationFormat>
  <Paragraphs>90</Paragraphs>
  <Slides>68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5" baseType="lpstr">
      <vt:lpstr>Arial</vt:lpstr>
      <vt:lpstr>Baskerville Old Face</vt:lpstr>
      <vt:lpstr>Calibri</vt:lpstr>
      <vt:lpstr>Calibri Light</vt:lpstr>
      <vt:lpstr>Californian FB</vt:lpstr>
      <vt:lpstr>Times New Roman</vt:lpstr>
      <vt:lpstr>Office Theme</vt:lpstr>
      <vt:lpstr>PowerPoint Presentation</vt:lpstr>
      <vt:lpstr>PowerPoint Presentation</vt:lpstr>
      <vt:lpstr>Gold Sponsors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Silver Sponsors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Bronze Sponsors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Joshua Charles Hooper</dc:creator>
  <cp:lastModifiedBy>Joshua Charles Hooper</cp:lastModifiedBy>
  <cp:revision>77</cp:revision>
  <dcterms:created xsi:type="dcterms:W3CDTF">2015-03-23T17:45:12Z</dcterms:created>
  <dcterms:modified xsi:type="dcterms:W3CDTF">2015-04-22T17:06:32Z</dcterms:modified>
</cp:coreProperties>
</file>