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320" r:id="rId3"/>
    <p:sldId id="327" r:id="rId4"/>
    <p:sldId id="321" r:id="rId5"/>
    <p:sldId id="328" r:id="rId6"/>
    <p:sldId id="334" r:id="rId7"/>
    <p:sldId id="259" r:id="rId8"/>
    <p:sldId id="260" r:id="rId9"/>
    <p:sldId id="276" r:id="rId10"/>
    <p:sldId id="262" r:id="rId11"/>
    <p:sldId id="263" r:id="rId12"/>
    <p:sldId id="316" r:id="rId13"/>
    <p:sldId id="322" r:id="rId14"/>
    <p:sldId id="323" r:id="rId15"/>
    <p:sldId id="335" r:id="rId16"/>
    <p:sldId id="293" r:id="rId17"/>
    <p:sldId id="273" r:id="rId18"/>
    <p:sldId id="274" r:id="rId19"/>
    <p:sldId id="284" r:id="rId20"/>
    <p:sldId id="282" r:id="rId21"/>
    <p:sldId id="336" r:id="rId22"/>
    <p:sldId id="337" r:id="rId23"/>
    <p:sldId id="315" r:id="rId24"/>
    <p:sldId id="339" r:id="rId25"/>
    <p:sldId id="292" r:id="rId26"/>
    <p:sldId id="286" r:id="rId27"/>
    <p:sldId id="340" r:id="rId28"/>
    <p:sldId id="319" r:id="rId29"/>
    <p:sldId id="325" r:id="rId30"/>
    <p:sldId id="329" r:id="rId31"/>
    <p:sldId id="294" r:id="rId32"/>
    <p:sldId id="341" r:id="rId33"/>
    <p:sldId id="296" r:id="rId34"/>
    <p:sldId id="299" r:id="rId35"/>
    <p:sldId id="300" r:id="rId36"/>
    <p:sldId id="306" r:id="rId37"/>
    <p:sldId id="307" r:id="rId38"/>
    <p:sldId id="308" r:id="rId39"/>
    <p:sldId id="309" r:id="rId40"/>
    <p:sldId id="326" r:id="rId41"/>
    <p:sldId id="310" r:id="rId42"/>
    <p:sldId id="298" r:id="rId43"/>
    <p:sldId id="297" r:id="rId44"/>
    <p:sldId id="302" r:id="rId45"/>
    <p:sldId id="303" r:id="rId46"/>
    <p:sldId id="301" r:id="rId47"/>
    <p:sldId id="281" r:id="rId48"/>
    <p:sldId id="333" r:id="rId49"/>
    <p:sldId id="330" r:id="rId50"/>
    <p:sldId id="312" r:id="rId51"/>
  </p:sldIdLst>
  <p:sldSz cx="9144000" cy="6858000" type="screen4x3"/>
  <p:notesSz cx="6858000" cy="9313863"/>
  <p:defaultTextStyle>
    <a:defPPr>
      <a:defRPr lang="en-US"/>
    </a:defPPr>
    <a:lvl1pPr algn="l" rtl="0" fontAlgn="base">
      <a:spcBef>
        <a:spcPct val="0"/>
      </a:spcBef>
      <a:spcAft>
        <a:spcPct val="0"/>
      </a:spcAft>
      <a:defRPr sz="800" kern="1200">
        <a:solidFill>
          <a:schemeClr val="tx1"/>
        </a:solidFill>
        <a:latin typeface="Arial" charset="0"/>
        <a:ea typeface="+mn-ea"/>
        <a:cs typeface="+mn-cs"/>
      </a:defRPr>
    </a:lvl1pPr>
    <a:lvl2pPr marL="457200" algn="l" rtl="0" fontAlgn="base">
      <a:spcBef>
        <a:spcPct val="0"/>
      </a:spcBef>
      <a:spcAft>
        <a:spcPct val="0"/>
      </a:spcAft>
      <a:defRPr sz="800" kern="1200">
        <a:solidFill>
          <a:schemeClr val="tx1"/>
        </a:solidFill>
        <a:latin typeface="Arial" charset="0"/>
        <a:ea typeface="+mn-ea"/>
        <a:cs typeface="+mn-cs"/>
      </a:defRPr>
    </a:lvl2pPr>
    <a:lvl3pPr marL="914400" algn="l" rtl="0" fontAlgn="base">
      <a:spcBef>
        <a:spcPct val="0"/>
      </a:spcBef>
      <a:spcAft>
        <a:spcPct val="0"/>
      </a:spcAft>
      <a:defRPr sz="800" kern="1200">
        <a:solidFill>
          <a:schemeClr val="tx1"/>
        </a:solidFill>
        <a:latin typeface="Arial" charset="0"/>
        <a:ea typeface="+mn-ea"/>
        <a:cs typeface="+mn-cs"/>
      </a:defRPr>
    </a:lvl3pPr>
    <a:lvl4pPr marL="1371600" algn="l" rtl="0" fontAlgn="base">
      <a:spcBef>
        <a:spcPct val="0"/>
      </a:spcBef>
      <a:spcAft>
        <a:spcPct val="0"/>
      </a:spcAft>
      <a:defRPr sz="800" kern="1200">
        <a:solidFill>
          <a:schemeClr val="tx1"/>
        </a:solidFill>
        <a:latin typeface="Arial" charset="0"/>
        <a:ea typeface="+mn-ea"/>
        <a:cs typeface="+mn-cs"/>
      </a:defRPr>
    </a:lvl4pPr>
    <a:lvl5pPr marL="1828800" algn="l" rtl="0" fontAlgn="base">
      <a:spcBef>
        <a:spcPct val="0"/>
      </a:spcBef>
      <a:spcAft>
        <a:spcPct val="0"/>
      </a:spcAft>
      <a:defRPr sz="800" kern="1200">
        <a:solidFill>
          <a:schemeClr val="tx1"/>
        </a:solidFill>
        <a:latin typeface="Arial" charset="0"/>
        <a:ea typeface="+mn-ea"/>
        <a:cs typeface="+mn-cs"/>
      </a:defRPr>
    </a:lvl5pPr>
    <a:lvl6pPr marL="2286000" algn="l" defTabSz="914400" rtl="0" eaLnBrk="1" latinLnBrk="0" hangingPunct="1">
      <a:defRPr sz="800" kern="1200">
        <a:solidFill>
          <a:schemeClr val="tx1"/>
        </a:solidFill>
        <a:latin typeface="Arial" charset="0"/>
        <a:ea typeface="+mn-ea"/>
        <a:cs typeface="+mn-cs"/>
      </a:defRPr>
    </a:lvl6pPr>
    <a:lvl7pPr marL="2743200" algn="l" defTabSz="914400" rtl="0" eaLnBrk="1" latinLnBrk="0" hangingPunct="1">
      <a:defRPr sz="800" kern="1200">
        <a:solidFill>
          <a:schemeClr val="tx1"/>
        </a:solidFill>
        <a:latin typeface="Arial" charset="0"/>
        <a:ea typeface="+mn-ea"/>
        <a:cs typeface="+mn-cs"/>
      </a:defRPr>
    </a:lvl7pPr>
    <a:lvl8pPr marL="3200400" algn="l" defTabSz="914400" rtl="0" eaLnBrk="1" latinLnBrk="0" hangingPunct="1">
      <a:defRPr sz="800" kern="1200">
        <a:solidFill>
          <a:schemeClr val="tx1"/>
        </a:solidFill>
        <a:latin typeface="Arial" charset="0"/>
        <a:ea typeface="+mn-ea"/>
        <a:cs typeface="+mn-cs"/>
      </a:defRPr>
    </a:lvl8pPr>
    <a:lvl9pPr marL="3657600" algn="l" defTabSz="914400" rtl="0" eaLnBrk="1" latinLnBrk="0" hangingPunct="1">
      <a:defRPr sz="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5EA"/>
    <a:srgbClr val="AFF0F7"/>
    <a:srgbClr val="BDFFCE"/>
    <a:srgbClr val="A4809B"/>
    <a:srgbClr val="C7B1C1"/>
    <a:srgbClr val="FF9900"/>
    <a:srgbClr val="AFF7EE"/>
    <a:srgbClr val="E7FF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41" autoAdjust="0"/>
    <p:restoredTop sz="94660"/>
  </p:normalViewPr>
  <p:slideViewPr>
    <p:cSldViewPr>
      <p:cViewPr varScale="1">
        <p:scale>
          <a:sx n="79" d="100"/>
          <a:sy n="79" d="100"/>
        </p:scale>
        <p:origin x="389"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108" cy="46553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884354" y="0"/>
            <a:ext cx="2972108" cy="465530"/>
          </a:xfrm>
          <a:prstGeom prst="rect">
            <a:avLst/>
          </a:prstGeom>
        </p:spPr>
        <p:txBody>
          <a:bodyPr vert="horz" lIns="93177" tIns="46589" rIns="93177" bIns="46589" rtlCol="0"/>
          <a:lstStyle>
            <a:lvl1pPr algn="r">
              <a:defRPr sz="1200"/>
            </a:lvl1pPr>
          </a:lstStyle>
          <a:p>
            <a:pPr>
              <a:defRPr/>
            </a:pPr>
            <a:fld id="{621E1411-E8D6-4D4C-AA00-B5161FAD3E35}" type="datetimeFigureOut">
              <a:rPr lang="en-US"/>
              <a:pPr>
                <a:defRPr/>
              </a:pPr>
              <a:t>12/5/2013</a:t>
            </a:fld>
            <a:endParaRPr lang="en-US" dirty="0"/>
          </a:p>
        </p:txBody>
      </p:sp>
      <p:sp>
        <p:nvSpPr>
          <p:cNvPr id="4" name="Footer Placeholder 3"/>
          <p:cNvSpPr>
            <a:spLocks noGrp="1"/>
          </p:cNvSpPr>
          <p:nvPr>
            <p:ph type="ftr" sz="quarter" idx="2"/>
          </p:nvPr>
        </p:nvSpPr>
        <p:spPr>
          <a:xfrm>
            <a:off x="0" y="8846700"/>
            <a:ext cx="2972108" cy="465530"/>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354" y="8846700"/>
            <a:ext cx="2972108" cy="465530"/>
          </a:xfrm>
          <a:prstGeom prst="rect">
            <a:avLst/>
          </a:prstGeom>
        </p:spPr>
        <p:txBody>
          <a:bodyPr vert="horz" lIns="93177" tIns="46589" rIns="93177" bIns="46589" rtlCol="0" anchor="b"/>
          <a:lstStyle>
            <a:lvl1pPr algn="r">
              <a:defRPr sz="1200"/>
            </a:lvl1pPr>
          </a:lstStyle>
          <a:p>
            <a:pPr>
              <a:defRPr/>
            </a:pPr>
            <a:fld id="{392EBF3B-990F-439F-95CC-519AFAB01B93}" type="slidenum">
              <a:rPr lang="en-US"/>
              <a:pPr>
                <a:defRPr/>
              </a:pPr>
              <a:t>‹#›</a:t>
            </a:fld>
            <a:endParaRPr lang="en-US" dirty="0"/>
          </a:p>
        </p:txBody>
      </p:sp>
    </p:spTree>
    <p:extLst>
      <p:ext uri="{BB962C8B-B14F-4D97-AF65-F5344CB8AC3E}">
        <p14:creationId xmlns:p14="http://schemas.microsoft.com/office/powerpoint/2010/main" val="1761088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2108" cy="46553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3884354" y="0"/>
            <a:ext cx="2972108" cy="46553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53252" name="Rectangle 4"/>
          <p:cNvSpPr>
            <a:spLocks noGrp="1" noRot="1" noChangeAspect="1" noChangeArrowheads="1" noTextEdit="1"/>
          </p:cNvSpPr>
          <p:nvPr>
            <p:ph type="sldImg" idx="2"/>
          </p:nvPr>
        </p:nvSpPr>
        <p:spPr bwMode="auto">
          <a:xfrm>
            <a:off x="1100138" y="696913"/>
            <a:ext cx="4657725" cy="34940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6108" y="4424984"/>
            <a:ext cx="5485785" cy="4191402"/>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46700"/>
            <a:ext cx="2972108" cy="46553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3884354" y="8846700"/>
            <a:ext cx="2972108" cy="46553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C3678BAE-1311-41BD-A24B-BB611FD8E5DB}" type="slidenum">
              <a:rPr lang="en-US"/>
              <a:pPr>
                <a:defRPr/>
              </a:pPr>
              <a:t>‹#›</a:t>
            </a:fld>
            <a:endParaRPr lang="en-US" dirty="0"/>
          </a:p>
        </p:txBody>
      </p:sp>
    </p:spTree>
    <p:extLst>
      <p:ext uri="{BB962C8B-B14F-4D97-AF65-F5344CB8AC3E}">
        <p14:creationId xmlns:p14="http://schemas.microsoft.com/office/powerpoint/2010/main" val="971853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19C11246-2C4D-4A6D-A278-E9FC88542E76}" type="slidenum">
              <a:rPr lang="en-US" sz="1200" smtClean="0"/>
              <a:pPr eaLnBrk="1" hangingPunct="1"/>
              <a:t>1</a:t>
            </a:fld>
            <a:endParaRPr lang="en-US" sz="1200" smtClean="0"/>
          </a:p>
        </p:txBody>
      </p:sp>
    </p:spTree>
    <p:extLst>
      <p:ext uri="{BB962C8B-B14F-4D97-AF65-F5344CB8AC3E}">
        <p14:creationId xmlns:p14="http://schemas.microsoft.com/office/powerpoint/2010/main" val="3911667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0500BE5E-5AD6-4966-AC12-4AFF545DF2CD}" type="slidenum">
              <a:rPr lang="en-US" sz="1200" smtClean="0"/>
              <a:pPr eaLnBrk="1" hangingPunct="1"/>
              <a:t>10</a:t>
            </a:fld>
            <a:endParaRPr lang="en-US" sz="120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Intentional – curriculum based</a:t>
            </a:r>
          </a:p>
          <a:p>
            <a:pPr eaLnBrk="1" hangingPunct="1"/>
            <a:r>
              <a:rPr lang="en-US" smtClean="0"/>
              <a:t>Infuse throughout curriculum naturally – providing choice in completion of project, setting timeline for project completion</a:t>
            </a:r>
          </a:p>
          <a:p>
            <a:pPr eaLnBrk="1" hangingPunct="1"/>
            <a:r>
              <a:rPr lang="en-US" smtClean="0"/>
              <a:t>IEP goals – Set and achieve a goal, Take an interest inventory, Take a learning styles survey</a:t>
            </a:r>
          </a:p>
          <a:p>
            <a:pPr eaLnBrk="1" hangingPunct="1"/>
            <a:r>
              <a:rPr lang="en-US" smtClean="0"/>
              <a:t>SLIEP – Begin student preparation by ensuring student understands the basics</a:t>
            </a:r>
          </a:p>
        </p:txBody>
      </p:sp>
    </p:spTree>
    <p:extLst>
      <p:ext uri="{BB962C8B-B14F-4D97-AF65-F5344CB8AC3E}">
        <p14:creationId xmlns:p14="http://schemas.microsoft.com/office/powerpoint/2010/main" val="10936026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A0907DC7-A9CF-4E12-A0C4-D127A0076343}" type="slidenum">
              <a:rPr lang="en-US" sz="1200" smtClean="0"/>
              <a:pPr eaLnBrk="1" hangingPunct="1"/>
              <a:t>11</a:t>
            </a:fld>
            <a:endParaRPr lang="en-US" sz="120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Many terms to describe student led IEP</a:t>
            </a:r>
          </a:p>
          <a:p>
            <a:pPr eaLnBrk="1" hangingPunct="1"/>
            <a:r>
              <a:rPr lang="en-US" smtClean="0"/>
              <a:t>Coke, soda, pop, dope – different words describing a sugary, carbonated beverage.</a:t>
            </a:r>
          </a:p>
          <a:p>
            <a:pPr eaLnBrk="1" hangingPunct="1"/>
            <a:r>
              <a:rPr lang="en-US" smtClean="0"/>
              <a:t>Students having a say in their IEP.  Students participating in their IEP meeting to the best of their ability – looks different for everyone.</a:t>
            </a:r>
          </a:p>
        </p:txBody>
      </p:sp>
    </p:spTree>
    <p:extLst>
      <p:ext uri="{BB962C8B-B14F-4D97-AF65-F5344CB8AC3E}">
        <p14:creationId xmlns:p14="http://schemas.microsoft.com/office/powerpoint/2010/main" val="1640822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E1B21F57-2C0D-46B9-B97F-79F92DF9EDAC}" type="slidenum">
              <a:rPr lang="en-US" sz="1200" smtClean="0"/>
              <a:pPr eaLnBrk="1" hangingPunct="1"/>
              <a:t>12</a:t>
            </a:fld>
            <a:endParaRPr lang="en-US" sz="1200"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Increase student engagement and family involvement in the educational process</a:t>
            </a:r>
          </a:p>
        </p:txBody>
      </p:sp>
      <p:sp>
        <p:nvSpPr>
          <p:cNvPr id="65541"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09BF24C7-A5C3-4C80-B684-2390091C2415}" type="slidenum">
              <a:rPr lang="en-US" sz="1200">
                <a:latin typeface="Times New Roman" pitchFamily="18" charset="0"/>
              </a:rPr>
              <a:pPr algn="r" eaLnBrk="1" hangingPunct="1"/>
              <a:t>12</a:t>
            </a:fld>
            <a:endParaRPr lang="en-US" sz="1200">
              <a:latin typeface="Times New Roman" pitchFamily="18" charset="0"/>
            </a:endParaRPr>
          </a:p>
        </p:txBody>
      </p:sp>
    </p:spTree>
    <p:extLst>
      <p:ext uri="{BB962C8B-B14F-4D97-AF65-F5344CB8AC3E}">
        <p14:creationId xmlns:p14="http://schemas.microsoft.com/office/powerpoint/2010/main" val="2046993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D3B4DDB0-9831-4764-A213-552C0CEF0257}" type="slidenum">
              <a:rPr lang="en-US" sz="1200" smtClean="0"/>
              <a:pPr eaLnBrk="1" hangingPunct="1"/>
              <a:t>13</a:t>
            </a:fld>
            <a:endParaRPr lang="en-US" sz="1200" smtClean="0"/>
          </a:p>
        </p:txBody>
      </p:sp>
    </p:spTree>
    <p:extLst>
      <p:ext uri="{BB962C8B-B14F-4D97-AF65-F5344CB8AC3E}">
        <p14:creationId xmlns:p14="http://schemas.microsoft.com/office/powerpoint/2010/main" val="1627231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616422B1-0CE1-42D4-80C6-757B50F9FBA0}" type="slidenum">
              <a:rPr lang="en-US" sz="1200" smtClean="0"/>
              <a:pPr eaLnBrk="1" hangingPunct="1"/>
              <a:t>14</a:t>
            </a:fld>
            <a:endParaRPr lang="en-US" sz="1200" smtClean="0"/>
          </a:p>
        </p:txBody>
      </p:sp>
    </p:spTree>
    <p:extLst>
      <p:ext uri="{BB962C8B-B14F-4D97-AF65-F5344CB8AC3E}">
        <p14:creationId xmlns:p14="http://schemas.microsoft.com/office/powerpoint/2010/main" val="372154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39A5E7CB-5CFB-4865-B058-576DF7E0A988}" type="slidenum">
              <a:rPr lang="en-US" sz="1200" smtClean="0"/>
              <a:pPr eaLnBrk="1" hangingPunct="1"/>
              <a:t>15</a:t>
            </a:fld>
            <a:endParaRPr lang="en-US" sz="1200" smtClean="0"/>
          </a:p>
        </p:txBody>
      </p:sp>
    </p:spTree>
    <p:extLst>
      <p:ext uri="{BB962C8B-B14F-4D97-AF65-F5344CB8AC3E}">
        <p14:creationId xmlns:p14="http://schemas.microsoft.com/office/powerpoint/2010/main" val="2923884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Note:  Show Partnerships for Success SLIEP DVD</a:t>
            </a:r>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9418E3EE-5051-472E-BCA6-4864F642C987}" type="slidenum">
              <a:rPr lang="en-US" sz="1200" smtClean="0"/>
              <a:pPr eaLnBrk="1" hangingPunct="1"/>
              <a:t>16</a:t>
            </a:fld>
            <a:endParaRPr lang="en-US" sz="1200" smtClean="0"/>
          </a:p>
        </p:txBody>
      </p:sp>
    </p:spTree>
    <p:extLst>
      <p:ext uri="{BB962C8B-B14F-4D97-AF65-F5344CB8AC3E}">
        <p14:creationId xmlns:p14="http://schemas.microsoft.com/office/powerpoint/2010/main" val="2286046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915C4DA4-EEB8-495B-9A95-59448A1FDFFA}" type="slidenum">
              <a:rPr lang="en-US" sz="1200" smtClean="0"/>
              <a:pPr eaLnBrk="1" hangingPunct="1"/>
              <a:t>17</a:t>
            </a:fld>
            <a:endParaRPr lang="en-US" sz="1200" smtClean="0"/>
          </a:p>
        </p:txBody>
      </p:sp>
      <p:sp>
        <p:nvSpPr>
          <p:cNvPr id="70659" name="Slide Image Placeholder 1"/>
          <p:cNvSpPr>
            <a:spLocks noGrp="1" noRot="1" noChangeAspect="1" noTextEdit="1"/>
          </p:cNvSpPr>
          <p:nvPr>
            <p:ph type="sldImg"/>
          </p:nvPr>
        </p:nvSpPr>
        <p:spPr>
          <a:ln/>
        </p:spPr>
      </p:sp>
      <p:sp>
        <p:nvSpPr>
          <p:cNvPr id="70660"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70661"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3BDBEB6D-9056-4DD0-80DA-06D11D5CEBBA}" type="slidenum">
              <a:rPr lang="en-US" sz="1200">
                <a:latin typeface="Times New Roman" pitchFamily="18" charset="0"/>
              </a:rPr>
              <a:pPr algn="r" eaLnBrk="1" hangingPunct="1"/>
              <a:t>17</a:t>
            </a:fld>
            <a:endParaRPr lang="en-US" sz="1200">
              <a:latin typeface="Times New Roman" pitchFamily="18" charset="0"/>
            </a:endParaRPr>
          </a:p>
        </p:txBody>
      </p:sp>
    </p:spTree>
    <p:extLst>
      <p:ext uri="{BB962C8B-B14F-4D97-AF65-F5344CB8AC3E}">
        <p14:creationId xmlns:p14="http://schemas.microsoft.com/office/powerpoint/2010/main" val="23280304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11CC582A-02A3-42EB-A957-AFA5D4106EFC}" type="slidenum">
              <a:rPr lang="en-US" sz="1200" smtClean="0"/>
              <a:pPr eaLnBrk="1" hangingPunct="1"/>
              <a:t>18</a:t>
            </a:fld>
            <a:endParaRPr lang="en-US" sz="1200" smtClean="0"/>
          </a:p>
        </p:txBody>
      </p:sp>
      <p:sp>
        <p:nvSpPr>
          <p:cNvPr id="71683" name="Slide Image Placeholder 1"/>
          <p:cNvSpPr>
            <a:spLocks noGrp="1" noRot="1" noChangeAspect="1" noTextEdit="1"/>
          </p:cNvSpPr>
          <p:nvPr>
            <p:ph type="sldImg"/>
          </p:nvPr>
        </p:nvSpPr>
        <p:spPr>
          <a:ln/>
        </p:spPr>
      </p:sp>
      <p:sp>
        <p:nvSpPr>
          <p:cNvPr id="71684"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71685"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48795218-31F8-4EEF-9A52-3641F042D9FC}" type="slidenum">
              <a:rPr lang="en-US" sz="1200">
                <a:latin typeface="Times New Roman" pitchFamily="18" charset="0"/>
              </a:rPr>
              <a:pPr algn="r" eaLnBrk="1" hangingPunct="1"/>
              <a:t>18</a:t>
            </a:fld>
            <a:endParaRPr lang="en-US" sz="1200">
              <a:latin typeface="Times New Roman" pitchFamily="18" charset="0"/>
            </a:endParaRPr>
          </a:p>
        </p:txBody>
      </p:sp>
    </p:spTree>
    <p:extLst>
      <p:ext uri="{BB962C8B-B14F-4D97-AF65-F5344CB8AC3E}">
        <p14:creationId xmlns:p14="http://schemas.microsoft.com/office/powerpoint/2010/main" val="25845821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DF85E4AB-879E-430B-ADB6-E011D51EEFF0}" type="slidenum">
              <a:rPr lang="en-US" sz="1200" smtClean="0"/>
              <a:pPr eaLnBrk="1" hangingPunct="1"/>
              <a:t>19</a:t>
            </a:fld>
            <a:endParaRPr lang="en-US" sz="1200" smtClean="0"/>
          </a:p>
        </p:txBody>
      </p:sp>
    </p:spTree>
    <p:extLst>
      <p:ext uri="{BB962C8B-B14F-4D97-AF65-F5344CB8AC3E}">
        <p14:creationId xmlns:p14="http://schemas.microsoft.com/office/powerpoint/2010/main" val="2364432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4CCBF96F-DF0B-47F7-8FE8-347FC8316EA5}" type="slidenum">
              <a:rPr lang="en-US" sz="1200" smtClean="0"/>
              <a:pPr eaLnBrk="1" hangingPunct="1"/>
              <a:t>2</a:t>
            </a:fld>
            <a:endParaRPr lang="en-US" sz="1200" smtClean="0"/>
          </a:p>
        </p:txBody>
      </p:sp>
    </p:spTree>
    <p:extLst>
      <p:ext uri="{BB962C8B-B14F-4D97-AF65-F5344CB8AC3E}">
        <p14:creationId xmlns:p14="http://schemas.microsoft.com/office/powerpoint/2010/main" val="8137658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91987A49-C671-4294-A89B-C52447279C6D}" type="slidenum">
              <a:rPr lang="en-US" sz="1200" smtClean="0"/>
              <a:pPr eaLnBrk="1" hangingPunct="1"/>
              <a:t>20</a:t>
            </a:fld>
            <a:endParaRPr lang="en-US" sz="1200" smtClean="0"/>
          </a:p>
        </p:txBody>
      </p:sp>
      <p:sp>
        <p:nvSpPr>
          <p:cNvPr id="73731" name="Slide Image Placeholder 1"/>
          <p:cNvSpPr>
            <a:spLocks noGrp="1" noRot="1" noChangeAspect="1" noTextEdit="1"/>
          </p:cNvSpPr>
          <p:nvPr>
            <p:ph type="sldImg"/>
          </p:nvPr>
        </p:nvSpPr>
        <p:spPr>
          <a:ln/>
        </p:spPr>
      </p:sp>
      <p:sp>
        <p:nvSpPr>
          <p:cNvPr id="73732"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73733"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E881EEA4-A3B2-428D-A81A-DAB6562AB22B}" type="slidenum">
              <a:rPr lang="en-US" sz="1200">
                <a:latin typeface="Times New Roman" pitchFamily="18" charset="0"/>
              </a:rPr>
              <a:pPr algn="r" eaLnBrk="1" hangingPunct="1"/>
              <a:t>20</a:t>
            </a:fld>
            <a:endParaRPr lang="en-US" sz="1200">
              <a:latin typeface="Times New Roman" pitchFamily="18" charset="0"/>
            </a:endParaRPr>
          </a:p>
        </p:txBody>
      </p:sp>
    </p:spTree>
    <p:extLst>
      <p:ext uri="{BB962C8B-B14F-4D97-AF65-F5344CB8AC3E}">
        <p14:creationId xmlns:p14="http://schemas.microsoft.com/office/powerpoint/2010/main" val="10158050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4C1A6DB0-F3C3-4DFD-93C8-7285E511820A}" type="slidenum">
              <a:rPr lang="en-US" sz="1200" smtClean="0"/>
              <a:pPr eaLnBrk="1" hangingPunct="1"/>
              <a:t>21</a:t>
            </a:fld>
            <a:endParaRPr lang="en-US" sz="1200" smtClean="0"/>
          </a:p>
        </p:txBody>
      </p:sp>
      <p:sp>
        <p:nvSpPr>
          <p:cNvPr id="74755" name="Slide Image Placeholder 1"/>
          <p:cNvSpPr>
            <a:spLocks noGrp="1" noRot="1" noChangeAspect="1" noTextEdit="1"/>
          </p:cNvSpPr>
          <p:nvPr>
            <p:ph type="sldImg"/>
          </p:nvPr>
        </p:nvSpPr>
        <p:spPr>
          <a:ln/>
        </p:spPr>
      </p:sp>
      <p:sp>
        <p:nvSpPr>
          <p:cNvPr id="74756"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74757"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953843DB-E794-4BCB-BB0F-AEB985EDADD3}" type="slidenum">
              <a:rPr lang="en-US" sz="1200">
                <a:latin typeface="Times New Roman" pitchFamily="18" charset="0"/>
              </a:rPr>
              <a:pPr algn="r" eaLnBrk="1" hangingPunct="1"/>
              <a:t>21</a:t>
            </a:fld>
            <a:endParaRPr lang="en-US" sz="1200">
              <a:latin typeface="Times New Roman" pitchFamily="18" charset="0"/>
            </a:endParaRPr>
          </a:p>
        </p:txBody>
      </p:sp>
    </p:spTree>
    <p:extLst>
      <p:ext uri="{BB962C8B-B14F-4D97-AF65-F5344CB8AC3E}">
        <p14:creationId xmlns:p14="http://schemas.microsoft.com/office/powerpoint/2010/main" val="17443582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5458AC7D-8503-41E1-AB4B-E031F1844056}" type="slidenum">
              <a:rPr lang="en-US" sz="1200" smtClean="0"/>
              <a:pPr eaLnBrk="1" hangingPunct="1"/>
              <a:t>22</a:t>
            </a:fld>
            <a:endParaRPr lang="en-US" sz="1200" smtClean="0"/>
          </a:p>
        </p:txBody>
      </p:sp>
      <p:sp>
        <p:nvSpPr>
          <p:cNvPr id="75779" name="Slide Image Placeholder 1"/>
          <p:cNvSpPr>
            <a:spLocks noGrp="1" noRot="1" noChangeAspect="1" noTextEdit="1"/>
          </p:cNvSpPr>
          <p:nvPr>
            <p:ph type="sldImg"/>
          </p:nvPr>
        </p:nvSpPr>
        <p:spPr>
          <a:ln/>
        </p:spPr>
      </p:sp>
      <p:sp>
        <p:nvSpPr>
          <p:cNvPr id="75780"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75781"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1CC53B6E-D7BE-4173-AB83-C76416C50B70}" type="slidenum">
              <a:rPr lang="en-US" sz="1200">
                <a:latin typeface="Times New Roman" pitchFamily="18" charset="0"/>
              </a:rPr>
              <a:pPr algn="r" eaLnBrk="1" hangingPunct="1"/>
              <a:t>22</a:t>
            </a:fld>
            <a:endParaRPr lang="en-US" sz="1200">
              <a:latin typeface="Times New Roman" pitchFamily="18" charset="0"/>
            </a:endParaRPr>
          </a:p>
        </p:txBody>
      </p:sp>
    </p:spTree>
    <p:extLst>
      <p:ext uri="{BB962C8B-B14F-4D97-AF65-F5344CB8AC3E}">
        <p14:creationId xmlns:p14="http://schemas.microsoft.com/office/powerpoint/2010/main" val="22936029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Note: Show video clips of HS &amp; MS students in general education classes leading their IEP meeting.</a:t>
            </a: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A1489AF0-B656-4468-A783-F9B140219662}" type="slidenum">
              <a:rPr lang="en-US" sz="1200" smtClean="0"/>
              <a:pPr eaLnBrk="1" hangingPunct="1"/>
              <a:t>23</a:t>
            </a:fld>
            <a:endParaRPr lang="en-US" sz="1200" smtClean="0"/>
          </a:p>
        </p:txBody>
      </p:sp>
    </p:spTree>
    <p:extLst>
      <p:ext uri="{BB962C8B-B14F-4D97-AF65-F5344CB8AC3E}">
        <p14:creationId xmlns:p14="http://schemas.microsoft.com/office/powerpoint/2010/main" val="9901890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Note: Show video clips of HS &amp; MS students in general education classes leading their IEP meeting.</a:t>
            </a: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861EA0B4-08E1-4704-BE17-9EAFDF882C55}" type="slidenum">
              <a:rPr lang="en-US" sz="1200" smtClean="0"/>
              <a:pPr eaLnBrk="1" hangingPunct="1"/>
              <a:t>24</a:t>
            </a:fld>
            <a:endParaRPr lang="en-US" sz="1200" smtClean="0"/>
          </a:p>
        </p:txBody>
      </p:sp>
    </p:spTree>
    <p:extLst>
      <p:ext uri="{BB962C8B-B14F-4D97-AF65-F5344CB8AC3E}">
        <p14:creationId xmlns:p14="http://schemas.microsoft.com/office/powerpoint/2010/main" val="6478204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400" b="1" smtClean="0"/>
              <a:t>This slide will be individualized for each school/system.</a:t>
            </a: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9D4C5AA6-CE3D-4F74-87EB-D5B203715E50}" type="slidenum">
              <a:rPr lang="en-US" sz="1200" smtClean="0"/>
              <a:pPr eaLnBrk="1" hangingPunct="1"/>
              <a:t>25</a:t>
            </a:fld>
            <a:endParaRPr lang="en-US" sz="1200" smtClean="0"/>
          </a:p>
        </p:txBody>
      </p:sp>
    </p:spTree>
    <p:extLst>
      <p:ext uri="{BB962C8B-B14F-4D97-AF65-F5344CB8AC3E}">
        <p14:creationId xmlns:p14="http://schemas.microsoft.com/office/powerpoint/2010/main" val="7317692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B4961A66-B530-4EE6-B04C-439A5DB3C085}" type="slidenum">
              <a:rPr lang="en-US" sz="1200" smtClean="0"/>
              <a:pPr eaLnBrk="1" hangingPunct="1"/>
              <a:t>26</a:t>
            </a:fld>
            <a:endParaRPr lang="en-US" sz="1200" smtClean="0"/>
          </a:p>
        </p:txBody>
      </p:sp>
      <p:sp>
        <p:nvSpPr>
          <p:cNvPr id="79875" name="Slide Image Placeholder 1"/>
          <p:cNvSpPr>
            <a:spLocks noGrp="1" noRot="1" noChangeAspect="1" noTextEdit="1"/>
          </p:cNvSpPr>
          <p:nvPr>
            <p:ph type="sldImg"/>
          </p:nvPr>
        </p:nvSpPr>
        <p:spPr>
          <a:ln/>
        </p:spPr>
      </p:sp>
      <p:sp>
        <p:nvSpPr>
          <p:cNvPr id="798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8" tIns="46585" rIns="93168" bIns="46585"/>
          <a:lstStyle/>
          <a:p>
            <a:pPr eaLnBrk="1" hangingPunct="1">
              <a:spcBef>
                <a:spcPct val="0"/>
              </a:spcBef>
            </a:pPr>
            <a:r>
              <a:rPr lang="en-US" smtClean="0"/>
              <a:t>Do these match your goals for your students?</a:t>
            </a:r>
          </a:p>
        </p:txBody>
      </p:sp>
      <p:sp>
        <p:nvSpPr>
          <p:cNvPr id="79877" name="Slide Number Placeholder 3"/>
          <p:cNvSpPr txBox="1">
            <a:spLocks noGrp="1"/>
          </p:cNvSpPr>
          <p:nvPr/>
        </p:nvSpPr>
        <p:spPr bwMode="auto">
          <a:xfrm>
            <a:off x="3884354" y="8846700"/>
            <a:ext cx="2972108" cy="465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8" tIns="46585" rIns="93168" bIns="46585" anchor="b"/>
          <a:lstStyle>
            <a:lvl1pPr defTabSz="901700" eaLnBrk="0" hangingPunct="0">
              <a:defRPr sz="800">
                <a:solidFill>
                  <a:schemeClr val="tx1"/>
                </a:solidFill>
                <a:latin typeface="Arial" charset="0"/>
              </a:defRPr>
            </a:lvl1pPr>
            <a:lvl2pPr marL="742950" indent="-285750" defTabSz="901700" eaLnBrk="0" hangingPunct="0">
              <a:defRPr sz="800">
                <a:solidFill>
                  <a:schemeClr val="tx1"/>
                </a:solidFill>
                <a:latin typeface="Arial" charset="0"/>
              </a:defRPr>
            </a:lvl2pPr>
            <a:lvl3pPr marL="1143000" indent="-228600" defTabSz="901700" eaLnBrk="0" hangingPunct="0">
              <a:defRPr sz="800">
                <a:solidFill>
                  <a:schemeClr val="tx1"/>
                </a:solidFill>
                <a:latin typeface="Arial" charset="0"/>
              </a:defRPr>
            </a:lvl3pPr>
            <a:lvl4pPr marL="1600200" indent="-228600" defTabSz="901700" eaLnBrk="0" hangingPunct="0">
              <a:defRPr sz="800">
                <a:solidFill>
                  <a:schemeClr val="tx1"/>
                </a:solidFill>
                <a:latin typeface="Arial" charset="0"/>
              </a:defRPr>
            </a:lvl4pPr>
            <a:lvl5pPr marL="2057400" indent="-228600" defTabSz="901700" eaLnBrk="0" hangingPunct="0">
              <a:defRPr sz="800">
                <a:solidFill>
                  <a:schemeClr val="tx1"/>
                </a:solidFill>
                <a:latin typeface="Arial" charset="0"/>
              </a:defRPr>
            </a:lvl5pPr>
            <a:lvl6pPr marL="2514600" indent="-228600" defTabSz="901700" eaLnBrk="0" fontAlgn="base" hangingPunct="0">
              <a:spcBef>
                <a:spcPct val="0"/>
              </a:spcBef>
              <a:spcAft>
                <a:spcPct val="0"/>
              </a:spcAft>
              <a:defRPr sz="800">
                <a:solidFill>
                  <a:schemeClr val="tx1"/>
                </a:solidFill>
                <a:latin typeface="Arial" charset="0"/>
              </a:defRPr>
            </a:lvl6pPr>
            <a:lvl7pPr marL="2971800" indent="-228600" defTabSz="901700" eaLnBrk="0" fontAlgn="base" hangingPunct="0">
              <a:spcBef>
                <a:spcPct val="0"/>
              </a:spcBef>
              <a:spcAft>
                <a:spcPct val="0"/>
              </a:spcAft>
              <a:defRPr sz="800">
                <a:solidFill>
                  <a:schemeClr val="tx1"/>
                </a:solidFill>
                <a:latin typeface="Arial" charset="0"/>
              </a:defRPr>
            </a:lvl7pPr>
            <a:lvl8pPr marL="3429000" indent="-228600" defTabSz="901700" eaLnBrk="0" fontAlgn="base" hangingPunct="0">
              <a:spcBef>
                <a:spcPct val="0"/>
              </a:spcBef>
              <a:spcAft>
                <a:spcPct val="0"/>
              </a:spcAft>
              <a:defRPr sz="800">
                <a:solidFill>
                  <a:schemeClr val="tx1"/>
                </a:solidFill>
                <a:latin typeface="Arial" charset="0"/>
              </a:defRPr>
            </a:lvl8pPr>
            <a:lvl9pPr marL="3886200" indent="-228600" defTabSz="901700" eaLnBrk="0" fontAlgn="base" hangingPunct="0">
              <a:spcBef>
                <a:spcPct val="0"/>
              </a:spcBef>
              <a:spcAft>
                <a:spcPct val="0"/>
              </a:spcAft>
              <a:defRPr sz="800">
                <a:solidFill>
                  <a:schemeClr val="tx1"/>
                </a:solidFill>
                <a:latin typeface="Arial" charset="0"/>
              </a:defRPr>
            </a:lvl9pPr>
          </a:lstStyle>
          <a:p>
            <a:pPr algn="r" eaLnBrk="1" hangingPunct="1"/>
            <a:fld id="{6F35FBFD-252A-4082-AD08-052E01289FC8}" type="slidenum">
              <a:rPr lang="en-US" sz="1200">
                <a:latin typeface="Calibri" pitchFamily="34" charset="0"/>
                <a:cs typeface="Arial" charset="0"/>
              </a:rPr>
              <a:pPr algn="r" eaLnBrk="1" hangingPunct="1"/>
              <a:t>26</a:t>
            </a:fld>
            <a:endParaRPr lang="en-US" sz="1200">
              <a:latin typeface="Calibri" pitchFamily="34" charset="0"/>
              <a:cs typeface="Arial" charset="0"/>
            </a:endParaRPr>
          </a:p>
        </p:txBody>
      </p:sp>
    </p:spTree>
    <p:extLst>
      <p:ext uri="{BB962C8B-B14F-4D97-AF65-F5344CB8AC3E}">
        <p14:creationId xmlns:p14="http://schemas.microsoft.com/office/powerpoint/2010/main" val="5694843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9E8122A9-ED77-4A16-AF2C-75815BE8A1A1}" type="slidenum">
              <a:rPr lang="en-US" sz="1200" smtClean="0"/>
              <a:pPr eaLnBrk="1" hangingPunct="1"/>
              <a:t>27</a:t>
            </a:fld>
            <a:endParaRPr lang="en-US" sz="1200" smtClean="0"/>
          </a:p>
        </p:txBody>
      </p:sp>
      <p:sp>
        <p:nvSpPr>
          <p:cNvPr id="80899" name="Slide Image Placeholder 1"/>
          <p:cNvSpPr>
            <a:spLocks noGrp="1" noRot="1" noChangeAspect="1" noTextEdit="1"/>
          </p:cNvSpPr>
          <p:nvPr>
            <p:ph type="sldImg"/>
          </p:nvPr>
        </p:nvSpPr>
        <p:spPr>
          <a:ln/>
        </p:spPr>
      </p:sp>
      <p:sp>
        <p:nvSpPr>
          <p:cNvPr id="8090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8" tIns="46585" rIns="93168" bIns="46585"/>
          <a:lstStyle/>
          <a:p>
            <a:pPr eaLnBrk="1" hangingPunct="1">
              <a:spcBef>
                <a:spcPct val="0"/>
              </a:spcBef>
            </a:pPr>
            <a:r>
              <a:rPr lang="en-US" smtClean="0"/>
              <a:t>Do these match your goals for your students?</a:t>
            </a:r>
          </a:p>
        </p:txBody>
      </p:sp>
      <p:sp>
        <p:nvSpPr>
          <p:cNvPr id="80901" name="Slide Number Placeholder 3"/>
          <p:cNvSpPr txBox="1">
            <a:spLocks noGrp="1"/>
          </p:cNvSpPr>
          <p:nvPr/>
        </p:nvSpPr>
        <p:spPr bwMode="auto">
          <a:xfrm>
            <a:off x="3884354" y="8846700"/>
            <a:ext cx="2972108" cy="465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8" tIns="46585" rIns="93168" bIns="46585" anchor="b"/>
          <a:lstStyle>
            <a:lvl1pPr defTabSz="901700" eaLnBrk="0" hangingPunct="0">
              <a:defRPr sz="800">
                <a:solidFill>
                  <a:schemeClr val="tx1"/>
                </a:solidFill>
                <a:latin typeface="Arial" charset="0"/>
              </a:defRPr>
            </a:lvl1pPr>
            <a:lvl2pPr marL="742950" indent="-285750" defTabSz="901700" eaLnBrk="0" hangingPunct="0">
              <a:defRPr sz="800">
                <a:solidFill>
                  <a:schemeClr val="tx1"/>
                </a:solidFill>
                <a:latin typeface="Arial" charset="0"/>
              </a:defRPr>
            </a:lvl2pPr>
            <a:lvl3pPr marL="1143000" indent="-228600" defTabSz="901700" eaLnBrk="0" hangingPunct="0">
              <a:defRPr sz="800">
                <a:solidFill>
                  <a:schemeClr val="tx1"/>
                </a:solidFill>
                <a:latin typeface="Arial" charset="0"/>
              </a:defRPr>
            </a:lvl3pPr>
            <a:lvl4pPr marL="1600200" indent="-228600" defTabSz="901700" eaLnBrk="0" hangingPunct="0">
              <a:defRPr sz="800">
                <a:solidFill>
                  <a:schemeClr val="tx1"/>
                </a:solidFill>
                <a:latin typeface="Arial" charset="0"/>
              </a:defRPr>
            </a:lvl4pPr>
            <a:lvl5pPr marL="2057400" indent="-228600" defTabSz="901700" eaLnBrk="0" hangingPunct="0">
              <a:defRPr sz="800">
                <a:solidFill>
                  <a:schemeClr val="tx1"/>
                </a:solidFill>
                <a:latin typeface="Arial" charset="0"/>
              </a:defRPr>
            </a:lvl5pPr>
            <a:lvl6pPr marL="2514600" indent="-228600" defTabSz="901700" eaLnBrk="0" fontAlgn="base" hangingPunct="0">
              <a:spcBef>
                <a:spcPct val="0"/>
              </a:spcBef>
              <a:spcAft>
                <a:spcPct val="0"/>
              </a:spcAft>
              <a:defRPr sz="800">
                <a:solidFill>
                  <a:schemeClr val="tx1"/>
                </a:solidFill>
                <a:latin typeface="Arial" charset="0"/>
              </a:defRPr>
            </a:lvl6pPr>
            <a:lvl7pPr marL="2971800" indent="-228600" defTabSz="901700" eaLnBrk="0" fontAlgn="base" hangingPunct="0">
              <a:spcBef>
                <a:spcPct val="0"/>
              </a:spcBef>
              <a:spcAft>
                <a:spcPct val="0"/>
              </a:spcAft>
              <a:defRPr sz="800">
                <a:solidFill>
                  <a:schemeClr val="tx1"/>
                </a:solidFill>
                <a:latin typeface="Arial" charset="0"/>
              </a:defRPr>
            </a:lvl7pPr>
            <a:lvl8pPr marL="3429000" indent="-228600" defTabSz="901700" eaLnBrk="0" fontAlgn="base" hangingPunct="0">
              <a:spcBef>
                <a:spcPct val="0"/>
              </a:spcBef>
              <a:spcAft>
                <a:spcPct val="0"/>
              </a:spcAft>
              <a:defRPr sz="800">
                <a:solidFill>
                  <a:schemeClr val="tx1"/>
                </a:solidFill>
                <a:latin typeface="Arial" charset="0"/>
              </a:defRPr>
            </a:lvl8pPr>
            <a:lvl9pPr marL="3886200" indent="-228600" defTabSz="901700" eaLnBrk="0" fontAlgn="base" hangingPunct="0">
              <a:spcBef>
                <a:spcPct val="0"/>
              </a:spcBef>
              <a:spcAft>
                <a:spcPct val="0"/>
              </a:spcAft>
              <a:defRPr sz="800">
                <a:solidFill>
                  <a:schemeClr val="tx1"/>
                </a:solidFill>
                <a:latin typeface="Arial" charset="0"/>
              </a:defRPr>
            </a:lvl9pPr>
          </a:lstStyle>
          <a:p>
            <a:pPr algn="r" eaLnBrk="1" hangingPunct="1"/>
            <a:fld id="{21735C96-F925-469D-8255-CBB0A68112E7}" type="slidenum">
              <a:rPr lang="en-US" sz="1200">
                <a:latin typeface="Calibri" pitchFamily="34" charset="0"/>
                <a:cs typeface="Arial" charset="0"/>
              </a:rPr>
              <a:pPr algn="r" eaLnBrk="1" hangingPunct="1"/>
              <a:t>27</a:t>
            </a:fld>
            <a:endParaRPr lang="en-US" sz="1200">
              <a:latin typeface="Calibri" pitchFamily="34" charset="0"/>
              <a:cs typeface="Arial" charset="0"/>
            </a:endParaRPr>
          </a:p>
        </p:txBody>
      </p:sp>
    </p:spTree>
    <p:extLst>
      <p:ext uri="{BB962C8B-B14F-4D97-AF65-F5344CB8AC3E}">
        <p14:creationId xmlns:p14="http://schemas.microsoft.com/office/powerpoint/2010/main" val="9877224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5CE11A28-914C-4C50-AB53-66B81F76FB5A}" type="slidenum">
              <a:rPr lang="en-US" sz="1200" smtClean="0"/>
              <a:pPr eaLnBrk="1" hangingPunct="1"/>
              <a:t>28</a:t>
            </a:fld>
            <a:endParaRPr lang="en-US" sz="1200" smtClean="0"/>
          </a:p>
        </p:txBody>
      </p:sp>
    </p:spTree>
    <p:extLst>
      <p:ext uri="{BB962C8B-B14F-4D97-AF65-F5344CB8AC3E}">
        <p14:creationId xmlns:p14="http://schemas.microsoft.com/office/powerpoint/2010/main" val="19225005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5B260CB4-0726-42FC-8F2E-F45EF4921F02}" type="slidenum">
              <a:rPr lang="en-US" sz="1200" smtClean="0"/>
              <a:pPr eaLnBrk="1" hangingPunct="1"/>
              <a:t>29</a:t>
            </a:fld>
            <a:endParaRPr lang="en-US" sz="1200" smtClean="0"/>
          </a:p>
        </p:txBody>
      </p:sp>
    </p:spTree>
    <p:extLst>
      <p:ext uri="{BB962C8B-B14F-4D97-AF65-F5344CB8AC3E}">
        <p14:creationId xmlns:p14="http://schemas.microsoft.com/office/powerpoint/2010/main" val="3315783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Have the teachers look at the pre and post surveys at this time and then again later.  Talk briefly about the importance of submitting a pre and post for data collection.</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769CC7D1-B183-4EB2-9562-B5F2D0F088F6}" type="slidenum">
              <a:rPr lang="en-US" sz="1200" smtClean="0"/>
              <a:pPr eaLnBrk="1" hangingPunct="1"/>
              <a:t>3</a:t>
            </a:fld>
            <a:endParaRPr lang="en-US" sz="1200" smtClean="0"/>
          </a:p>
        </p:txBody>
      </p:sp>
    </p:spTree>
    <p:extLst>
      <p:ext uri="{BB962C8B-B14F-4D97-AF65-F5344CB8AC3E}">
        <p14:creationId xmlns:p14="http://schemas.microsoft.com/office/powerpoint/2010/main" val="3510221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55650" lvl="1" indent="-290513" eaLnBrk="1" hangingPunct="1"/>
            <a:r>
              <a:rPr lang="en-US" smtClean="0"/>
              <a:t>Families become more actively engaged in discussions with their child and are more inclined to attend a student led IEP. </a:t>
            </a:r>
          </a:p>
          <a:p>
            <a:pPr marL="755650" lvl="1" indent="-290513" eaLnBrk="1" hangingPunct="1"/>
            <a:r>
              <a:rPr lang="en-US" smtClean="0"/>
              <a:t>Students take more responsibility for their own learning requiring them to evaluate and reflect upon their work on a regular basis and identify what they do and do not understand about a given subject.</a:t>
            </a:r>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59A5FF6D-3FCD-4522-9659-1E28978D65D9}" type="slidenum">
              <a:rPr lang="en-US" sz="1200" smtClean="0"/>
              <a:pPr eaLnBrk="1" hangingPunct="1"/>
              <a:t>30</a:t>
            </a:fld>
            <a:endParaRPr lang="en-US" sz="1200" smtClean="0"/>
          </a:p>
        </p:txBody>
      </p:sp>
    </p:spTree>
    <p:extLst>
      <p:ext uri="{BB962C8B-B14F-4D97-AF65-F5344CB8AC3E}">
        <p14:creationId xmlns:p14="http://schemas.microsoft.com/office/powerpoint/2010/main" val="32324297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Note: Show Virginia I’m Determined video clip – getting to know your IEP (or teacher presentation)</a:t>
            </a: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834A6D4F-2C0D-4A31-A30A-86A48D1016D8}" type="slidenum">
              <a:rPr lang="en-US" sz="1200" smtClean="0"/>
              <a:pPr eaLnBrk="1" hangingPunct="1"/>
              <a:t>31</a:t>
            </a:fld>
            <a:endParaRPr lang="en-US" sz="1200" smtClean="0"/>
          </a:p>
        </p:txBody>
      </p:sp>
    </p:spTree>
    <p:extLst>
      <p:ext uri="{BB962C8B-B14F-4D97-AF65-F5344CB8AC3E}">
        <p14:creationId xmlns:p14="http://schemas.microsoft.com/office/powerpoint/2010/main" val="585489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F5DE6D18-EEE6-4489-B146-C1B2563E1243}" type="slidenum">
              <a:rPr lang="en-US" sz="1200" smtClean="0"/>
              <a:pPr eaLnBrk="1" hangingPunct="1"/>
              <a:t>33</a:t>
            </a:fld>
            <a:endParaRPr lang="en-US" sz="1200" smtClean="0"/>
          </a:p>
        </p:txBody>
      </p:sp>
      <p:sp>
        <p:nvSpPr>
          <p:cNvPr id="86019" name="Slide Image Placeholder 1"/>
          <p:cNvSpPr>
            <a:spLocks noGrp="1" noRot="1" noChangeAspect="1" noTextEdit="1"/>
          </p:cNvSpPr>
          <p:nvPr>
            <p:ph type="sldImg"/>
          </p:nvPr>
        </p:nvSpPr>
        <p:spPr>
          <a:ln/>
        </p:spPr>
      </p:sp>
      <p:sp>
        <p:nvSpPr>
          <p:cNvPr id="8602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Teachers need to “buy into” the process and understand that their role will not be diminished.  Students become a </a:t>
            </a:r>
            <a:r>
              <a:rPr lang="en-US" b="1" smtClean="0"/>
              <a:t>member</a:t>
            </a:r>
            <a:r>
              <a:rPr lang="en-US" smtClean="0"/>
              <a:t> of the team, not the ruler of the team.</a:t>
            </a:r>
          </a:p>
          <a:p>
            <a:pPr eaLnBrk="1" hangingPunct="1"/>
            <a:r>
              <a:rPr lang="en-US" smtClean="0"/>
              <a:t>How participation in this process increases “buy in” for the student because they are planning for their future.</a:t>
            </a:r>
          </a:p>
          <a:p>
            <a:pPr eaLnBrk="1" hangingPunct="1"/>
            <a:r>
              <a:rPr lang="en-US" smtClean="0"/>
              <a:t>PLEASE DO NOT start too big, as with other new projects – Success breeds success</a:t>
            </a:r>
          </a:p>
          <a:p>
            <a:pPr eaLnBrk="1" hangingPunct="1"/>
            <a:r>
              <a:rPr lang="en-US" smtClean="0"/>
              <a:t>Offer suggestions for teaching self-determination and suggestions for IEP review</a:t>
            </a:r>
          </a:p>
        </p:txBody>
      </p:sp>
      <p:sp>
        <p:nvSpPr>
          <p:cNvPr id="84996" name="Slide Number Placeholder 3"/>
          <p:cNvSpPr txBox="1">
            <a:spLocks noGrp="1"/>
          </p:cNvSpPr>
          <p:nvPr/>
        </p:nvSpPr>
        <p:spPr>
          <a:xfrm>
            <a:off x="3884354" y="8846700"/>
            <a:ext cx="2972108" cy="465530"/>
          </a:xfrm>
          <a:prstGeom prst="rect">
            <a:avLst/>
          </a:prstGeom>
          <a:noFill/>
        </p:spPr>
        <p:txBody>
          <a:bodyPr lIns="93177" tIns="46589" rIns="93177" bIns="46589" anchor="b"/>
          <a:lstStyle/>
          <a:p>
            <a:pPr algn="r" fontAlgn="auto">
              <a:spcBef>
                <a:spcPts val="0"/>
              </a:spcBef>
              <a:spcAft>
                <a:spcPts val="0"/>
              </a:spcAft>
              <a:defRPr/>
            </a:pPr>
            <a:fld id="{1CCC2061-8ECA-40CF-B6FC-473C66128EC0}" type="slidenum">
              <a:rPr lang="en-US" sz="1200">
                <a:latin typeface="+mn-lt"/>
              </a:rPr>
              <a:pPr algn="r" fontAlgn="auto">
                <a:spcBef>
                  <a:spcPts val="0"/>
                </a:spcBef>
                <a:spcAft>
                  <a:spcPts val="0"/>
                </a:spcAft>
                <a:defRPr/>
              </a:pPr>
              <a:t>33</a:t>
            </a:fld>
            <a:endParaRPr lang="en-US" sz="1200" dirty="0">
              <a:latin typeface="+mn-lt"/>
            </a:endParaRPr>
          </a:p>
        </p:txBody>
      </p:sp>
    </p:spTree>
    <p:extLst>
      <p:ext uri="{BB962C8B-B14F-4D97-AF65-F5344CB8AC3E}">
        <p14:creationId xmlns:p14="http://schemas.microsoft.com/office/powerpoint/2010/main" val="14659436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D3125D52-9BB5-4AE2-B5F4-B4B1098FC9D5}" type="slidenum">
              <a:rPr lang="en-US" sz="1200" smtClean="0"/>
              <a:pPr eaLnBrk="1" hangingPunct="1"/>
              <a:t>34</a:t>
            </a:fld>
            <a:endParaRPr lang="en-US" sz="1200" smtClean="0"/>
          </a:p>
        </p:txBody>
      </p:sp>
      <p:sp>
        <p:nvSpPr>
          <p:cNvPr id="88067" name="Rectangle 7"/>
          <p:cNvSpPr txBox="1">
            <a:spLocks noGrp="1" noChangeArrowheads="1"/>
          </p:cNvSpPr>
          <p:nvPr/>
        </p:nvSpPr>
        <p:spPr bwMode="auto">
          <a:xfrm>
            <a:off x="3884354" y="8846700"/>
            <a:ext cx="2972108" cy="465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0B49A3F2-5201-4FB9-B325-1DA1D388C352}" type="slidenum">
              <a:rPr lang="en-US" sz="1200">
                <a:cs typeface="Arial" charset="0"/>
              </a:rPr>
              <a:pPr algn="r" eaLnBrk="1" hangingPunct="1"/>
              <a:t>34</a:t>
            </a:fld>
            <a:endParaRPr lang="en-US" sz="1200">
              <a:cs typeface="Arial" charset="0"/>
            </a:endParaRPr>
          </a:p>
        </p:txBody>
      </p:sp>
      <p:sp>
        <p:nvSpPr>
          <p:cNvPr id="88068" name="Rectangle 2"/>
          <p:cNvSpPr>
            <a:spLocks noGrp="1" noRot="1" noChangeAspect="1" noChangeArrowheads="1" noTextEdit="1"/>
          </p:cNvSpPr>
          <p:nvPr>
            <p:ph type="sldImg"/>
          </p:nvPr>
        </p:nvSpPr>
        <p:spPr>
          <a:ln/>
        </p:spPr>
      </p:sp>
      <p:sp>
        <p:nvSpPr>
          <p:cNvPr id="880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Choose students you have a relationship with and that have a high probability of success. Prep time can vary depending on level of involvement.    Involve parents and other professionals from the beginning.  </a:t>
            </a:r>
            <a:r>
              <a:rPr lang="en-US" b="1" smtClean="0"/>
              <a:t>Show parent letter.</a:t>
            </a:r>
            <a:endParaRPr lang="en-US" smtClean="0"/>
          </a:p>
        </p:txBody>
      </p:sp>
    </p:spTree>
    <p:extLst>
      <p:ext uri="{BB962C8B-B14F-4D97-AF65-F5344CB8AC3E}">
        <p14:creationId xmlns:p14="http://schemas.microsoft.com/office/powerpoint/2010/main" val="12223370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0339897D-6AB2-497F-9A5A-8CFFD222DA1C}" type="slidenum">
              <a:rPr lang="en-US" sz="1200" smtClean="0"/>
              <a:pPr eaLnBrk="1" hangingPunct="1"/>
              <a:t>35</a:t>
            </a:fld>
            <a:endParaRPr lang="en-US" sz="1200" smtClean="0"/>
          </a:p>
        </p:txBody>
      </p:sp>
      <p:sp>
        <p:nvSpPr>
          <p:cNvPr id="89091" name="Slide Image Placeholder 1"/>
          <p:cNvSpPr>
            <a:spLocks noGrp="1" noRot="1" noChangeAspect="1" noTextEdit="1"/>
          </p:cNvSpPr>
          <p:nvPr>
            <p:ph type="sldImg"/>
          </p:nvPr>
        </p:nvSpPr>
        <p:spPr>
          <a:ln/>
        </p:spPr>
      </p:sp>
      <p:sp>
        <p:nvSpPr>
          <p:cNvPr id="89092"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89093"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4270566B-2FCD-47E5-B704-A5E0CCF693A7}" type="slidenum">
              <a:rPr lang="en-US" sz="1200">
                <a:latin typeface="Times New Roman" pitchFamily="18" charset="0"/>
              </a:rPr>
              <a:pPr algn="r" eaLnBrk="1" hangingPunct="1"/>
              <a:t>35</a:t>
            </a:fld>
            <a:endParaRPr lang="en-US" sz="1200">
              <a:latin typeface="Times New Roman" pitchFamily="18" charset="0"/>
            </a:endParaRPr>
          </a:p>
        </p:txBody>
      </p:sp>
    </p:spTree>
    <p:extLst>
      <p:ext uri="{BB962C8B-B14F-4D97-AF65-F5344CB8AC3E}">
        <p14:creationId xmlns:p14="http://schemas.microsoft.com/office/powerpoint/2010/main" val="20432022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DD29E66D-6227-4332-B96D-71C5A926C0FE}" type="slidenum">
              <a:rPr lang="en-US" sz="1200" smtClean="0"/>
              <a:pPr eaLnBrk="1" hangingPunct="1"/>
              <a:t>36</a:t>
            </a:fld>
            <a:endParaRPr lang="en-US" sz="1200"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Use IEP lesson plans to plan for the actual meeting.  Use Helping students develop their IEP published through NICHY</a:t>
            </a:r>
          </a:p>
        </p:txBody>
      </p:sp>
    </p:spTree>
    <p:extLst>
      <p:ext uri="{BB962C8B-B14F-4D97-AF65-F5344CB8AC3E}">
        <p14:creationId xmlns:p14="http://schemas.microsoft.com/office/powerpoint/2010/main" val="35186784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C7F031A1-40D5-4D49-9F72-B48AFAA33AED}" type="slidenum">
              <a:rPr lang="en-US" sz="1200" smtClean="0"/>
              <a:pPr eaLnBrk="1" hangingPunct="1"/>
              <a:t>37</a:t>
            </a:fld>
            <a:endParaRPr lang="en-US" sz="1200" smtClean="0"/>
          </a:p>
        </p:txBody>
      </p:sp>
    </p:spTree>
    <p:extLst>
      <p:ext uri="{BB962C8B-B14F-4D97-AF65-F5344CB8AC3E}">
        <p14:creationId xmlns:p14="http://schemas.microsoft.com/office/powerpoint/2010/main" val="15735147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335A0BD9-5D67-4622-8BDD-2FC18A6ED9B2}" type="slidenum">
              <a:rPr lang="en-US" sz="1200" smtClean="0"/>
              <a:pPr eaLnBrk="1" hangingPunct="1"/>
              <a:t>38</a:t>
            </a:fld>
            <a:endParaRPr lang="en-US" sz="1200" smtClean="0"/>
          </a:p>
        </p:txBody>
      </p:sp>
      <p:sp>
        <p:nvSpPr>
          <p:cNvPr id="92163" name="Rectangle 7"/>
          <p:cNvSpPr txBox="1">
            <a:spLocks noGrp="1" noChangeArrowheads="1"/>
          </p:cNvSpPr>
          <p:nvPr/>
        </p:nvSpPr>
        <p:spPr bwMode="auto">
          <a:xfrm>
            <a:off x="3884354" y="8846700"/>
            <a:ext cx="2972108" cy="465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AECE6397-42A5-4DB1-8AB9-FA6C5773441E}" type="slidenum">
              <a:rPr lang="en-US" sz="1200">
                <a:cs typeface="Arial" charset="0"/>
              </a:rPr>
              <a:pPr algn="r" eaLnBrk="1" hangingPunct="1"/>
              <a:t>38</a:t>
            </a:fld>
            <a:endParaRPr lang="en-US" sz="1200">
              <a:cs typeface="Arial" charset="0"/>
            </a:endParaRPr>
          </a:p>
        </p:txBody>
      </p:sp>
      <p:sp>
        <p:nvSpPr>
          <p:cNvPr id="92164" name="Rectangle 2"/>
          <p:cNvSpPr>
            <a:spLocks noGrp="1" noRot="1" noChangeAspect="1" noChangeArrowheads="1" noTextEdit="1"/>
          </p:cNvSpPr>
          <p:nvPr>
            <p:ph type="sldImg"/>
          </p:nvPr>
        </p:nvSpPr>
        <p:spPr>
          <a:ln/>
        </p:spPr>
      </p:sp>
      <p:sp>
        <p:nvSpPr>
          <p:cNvPr id="921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Relaxation techniques include “yoga” breathing, taking a deep breath, etc…</a:t>
            </a:r>
          </a:p>
        </p:txBody>
      </p:sp>
    </p:spTree>
    <p:extLst>
      <p:ext uri="{BB962C8B-B14F-4D97-AF65-F5344CB8AC3E}">
        <p14:creationId xmlns:p14="http://schemas.microsoft.com/office/powerpoint/2010/main" val="42069680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C4E9448B-24BD-40F4-89BA-87A7D5913C88}" type="slidenum">
              <a:rPr lang="en-US" sz="1200" smtClean="0"/>
              <a:pPr eaLnBrk="1" hangingPunct="1"/>
              <a:t>39</a:t>
            </a:fld>
            <a:endParaRPr lang="en-US" sz="1200" smtClean="0"/>
          </a:p>
        </p:txBody>
      </p:sp>
      <p:sp>
        <p:nvSpPr>
          <p:cNvPr id="93187" name="Slide Image Placeholder 1"/>
          <p:cNvSpPr>
            <a:spLocks noGrp="1" noRot="1" noChangeAspect="1" noTextEdit="1"/>
          </p:cNvSpPr>
          <p:nvPr>
            <p:ph type="sldImg"/>
          </p:nvPr>
        </p:nvSpPr>
        <p:spPr>
          <a:ln/>
        </p:spPr>
      </p:sp>
      <p:sp>
        <p:nvSpPr>
          <p:cNvPr id="93188"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93189"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EC7CBC17-F7B0-4824-B6B9-E7C62D209536}" type="slidenum">
              <a:rPr lang="en-US" sz="1200">
                <a:latin typeface="Times New Roman" pitchFamily="18" charset="0"/>
              </a:rPr>
              <a:pPr algn="r" eaLnBrk="1" hangingPunct="1"/>
              <a:t>39</a:t>
            </a:fld>
            <a:endParaRPr lang="en-US" sz="1200">
              <a:latin typeface="Times New Roman" pitchFamily="18" charset="0"/>
            </a:endParaRPr>
          </a:p>
        </p:txBody>
      </p:sp>
    </p:spTree>
    <p:extLst>
      <p:ext uri="{BB962C8B-B14F-4D97-AF65-F5344CB8AC3E}">
        <p14:creationId xmlns:p14="http://schemas.microsoft.com/office/powerpoint/2010/main" val="18250268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E47668E2-5A81-4EF4-A784-6565E21FD071}" type="slidenum">
              <a:rPr lang="en-US" sz="1200" smtClean="0"/>
              <a:pPr eaLnBrk="1" hangingPunct="1"/>
              <a:t>40</a:t>
            </a:fld>
            <a:endParaRPr lang="en-US" sz="1200" smtClean="0"/>
          </a:p>
        </p:txBody>
      </p:sp>
    </p:spTree>
    <p:extLst>
      <p:ext uri="{BB962C8B-B14F-4D97-AF65-F5344CB8AC3E}">
        <p14:creationId xmlns:p14="http://schemas.microsoft.com/office/powerpoint/2010/main" val="2977837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All of these factors are interrelated with student led IEPs.  Self-Determination is key to participation in an IEP meeting. There are a variety of forms of self-determination: Financial Literacy, Teaching life skills.  When we talk about self-determination we are talking about teaching students to think for themselves; to make their own decisions and their own choices.</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897512B8-5FFD-49D6-82AE-E70AD95E9AFC}" type="slidenum">
              <a:rPr lang="en-US" sz="1200" smtClean="0"/>
              <a:pPr eaLnBrk="1" hangingPunct="1"/>
              <a:t>4</a:t>
            </a:fld>
            <a:endParaRPr lang="en-US" sz="1200" smtClean="0"/>
          </a:p>
        </p:txBody>
      </p:sp>
    </p:spTree>
    <p:extLst>
      <p:ext uri="{BB962C8B-B14F-4D97-AF65-F5344CB8AC3E}">
        <p14:creationId xmlns:p14="http://schemas.microsoft.com/office/powerpoint/2010/main" val="25589153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FD92CF12-AB1C-4687-A347-AAF010C7940F}" type="slidenum">
              <a:rPr lang="en-US" sz="1200" smtClean="0"/>
              <a:pPr eaLnBrk="1" hangingPunct="1"/>
              <a:t>41</a:t>
            </a:fld>
            <a:endParaRPr lang="en-US" sz="1200" smtClean="0"/>
          </a:p>
        </p:txBody>
      </p:sp>
      <p:sp>
        <p:nvSpPr>
          <p:cNvPr id="95235" name="Slide Image Placeholder 1"/>
          <p:cNvSpPr>
            <a:spLocks noGrp="1" noRot="1" noChangeAspect="1" noTextEdit="1"/>
          </p:cNvSpPr>
          <p:nvPr>
            <p:ph type="sldImg"/>
          </p:nvPr>
        </p:nvSpPr>
        <p:spPr>
          <a:ln/>
        </p:spPr>
      </p:sp>
      <p:sp>
        <p:nvSpPr>
          <p:cNvPr id="95236"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Evaluate - Post Survey</a:t>
            </a:r>
          </a:p>
        </p:txBody>
      </p:sp>
      <p:sp>
        <p:nvSpPr>
          <p:cNvPr id="95237"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8BB12E8B-3141-4E3F-984C-0582B78E7263}" type="slidenum">
              <a:rPr lang="en-US" sz="1200">
                <a:latin typeface="Times New Roman" pitchFamily="18" charset="0"/>
              </a:rPr>
              <a:pPr algn="r" eaLnBrk="1" hangingPunct="1"/>
              <a:t>41</a:t>
            </a:fld>
            <a:endParaRPr lang="en-US" sz="1200">
              <a:latin typeface="Times New Roman" pitchFamily="18" charset="0"/>
            </a:endParaRPr>
          </a:p>
        </p:txBody>
      </p:sp>
    </p:spTree>
    <p:extLst>
      <p:ext uri="{BB962C8B-B14F-4D97-AF65-F5344CB8AC3E}">
        <p14:creationId xmlns:p14="http://schemas.microsoft.com/office/powerpoint/2010/main" val="11181184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B4F116BD-5200-4764-BB6F-12D0BEA00D14}" type="slidenum">
              <a:rPr lang="en-US" sz="1200" smtClean="0"/>
              <a:pPr eaLnBrk="1" hangingPunct="1"/>
              <a:t>42</a:t>
            </a:fld>
            <a:endParaRPr lang="en-US" sz="1200" smtClean="0"/>
          </a:p>
        </p:txBody>
      </p:sp>
      <p:sp>
        <p:nvSpPr>
          <p:cNvPr id="96259" name="Slide Image Placeholder 1"/>
          <p:cNvSpPr>
            <a:spLocks noGrp="1" noRot="1" noChangeAspect="1" noTextEdit="1"/>
          </p:cNvSpPr>
          <p:nvPr>
            <p:ph type="sldImg"/>
          </p:nvPr>
        </p:nvSpPr>
        <p:spPr>
          <a:ln/>
        </p:spPr>
      </p:sp>
      <p:sp>
        <p:nvSpPr>
          <p:cNvPr id="962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83972" name="Slide Number Placeholder 3"/>
          <p:cNvSpPr txBox="1">
            <a:spLocks noGrp="1"/>
          </p:cNvSpPr>
          <p:nvPr/>
        </p:nvSpPr>
        <p:spPr>
          <a:xfrm>
            <a:off x="3884354" y="8846700"/>
            <a:ext cx="2972108" cy="465530"/>
          </a:xfrm>
          <a:prstGeom prst="rect">
            <a:avLst/>
          </a:prstGeom>
          <a:noFill/>
        </p:spPr>
        <p:txBody>
          <a:bodyPr lIns="93177" tIns="46589" rIns="93177" bIns="46589" anchor="b"/>
          <a:lstStyle/>
          <a:p>
            <a:pPr algn="r" fontAlgn="auto">
              <a:spcBef>
                <a:spcPts val="0"/>
              </a:spcBef>
              <a:spcAft>
                <a:spcPts val="0"/>
              </a:spcAft>
              <a:defRPr/>
            </a:pPr>
            <a:fld id="{8378EF40-E5DF-4438-A718-EF54F05C3243}" type="slidenum">
              <a:rPr lang="en-US" sz="1200">
                <a:latin typeface="+mn-lt"/>
              </a:rPr>
              <a:pPr algn="r" fontAlgn="auto">
                <a:spcBef>
                  <a:spcPts val="0"/>
                </a:spcBef>
                <a:spcAft>
                  <a:spcPts val="0"/>
                </a:spcAft>
                <a:defRPr/>
              </a:pPr>
              <a:t>42</a:t>
            </a:fld>
            <a:endParaRPr lang="en-US" sz="1200" dirty="0">
              <a:latin typeface="+mn-lt"/>
            </a:endParaRPr>
          </a:p>
        </p:txBody>
      </p:sp>
    </p:spTree>
    <p:extLst>
      <p:ext uri="{BB962C8B-B14F-4D97-AF65-F5344CB8AC3E}">
        <p14:creationId xmlns:p14="http://schemas.microsoft.com/office/powerpoint/2010/main" val="31379367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F9E8775F-0BBC-4BCA-860C-DA35EDDADDF4}" type="slidenum">
              <a:rPr lang="en-US" sz="1200" smtClean="0"/>
              <a:pPr eaLnBrk="1" hangingPunct="1"/>
              <a:t>43</a:t>
            </a:fld>
            <a:endParaRPr lang="en-US" sz="1200" smtClean="0"/>
          </a:p>
        </p:txBody>
      </p:sp>
      <p:sp>
        <p:nvSpPr>
          <p:cNvPr id="97283" name="Slide Image Placeholder 1"/>
          <p:cNvSpPr>
            <a:spLocks noGrp="1" noRot="1" noChangeAspect="1" noTextEdit="1"/>
          </p:cNvSpPr>
          <p:nvPr>
            <p:ph type="sldImg"/>
          </p:nvPr>
        </p:nvSpPr>
        <p:spPr>
          <a:ln/>
        </p:spPr>
      </p:sp>
      <p:sp>
        <p:nvSpPr>
          <p:cNvPr id="9728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a:p>
            <a:pPr eaLnBrk="1" hangingPunct="1"/>
            <a:r>
              <a:rPr lang="en-US" b="1" smtClean="0"/>
              <a:t>**Bolded area needs clarity.</a:t>
            </a:r>
          </a:p>
          <a:p>
            <a:pPr eaLnBrk="1" hangingPunct="1"/>
            <a:endParaRPr lang="en-US" b="1" smtClean="0"/>
          </a:p>
          <a:p>
            <a:pPr eaLnBrk="1" hangingPunct="1"/>
            <a:r>
              <a:rPr lang="en-US" smtClean="0"/>
              <a:t>Parent Mentors can help educate parents by explaining the process, </a:t>
            </a:r>
          </a:p>
          <a:p>
            <a:pPr eaLnBrk="1" hangingPunct="1"/>
            <a:r>
              <a:rPr lang="en-US" smtClean="0"/>
              <a:t>Goal setting at home including  how to overcome barriers</a:t>
            </a:r>
          </a:p>
          <a:p>
            <a:pPr eaLnBrk="1" hangingPunct="1"/>
            <a:r>
              <a:rPr lang="en-US" smtClean="0"/>
              <a:t>Accommodations  and how they can help or hinder career and educational goals – reading glasses, computer use etc.</a:t>
            </a:r>
          </a:p>
        </p:txBody>
      </p:sp>
      <p:sp>
        <p:nvSpPr>
          <p:cNvPr id="84996" name="Slide Number Placeholder 3"/>
          <p:cNvSpPr txBox="1">
            <a:spLocks noGrp="1"/>
          </p:cNvSpPr>
          <p:nvPr/>
        </p:nvSpPr>
        <p:spPr>
          <a:xfrm>
            <a:off x="3884354" y="8846700"/>
            <a:ext cx="2972108" cy="465530"/>
          </a:xfrm>
          <a:prstGeom prst="rect">
            <a:avLst/>
          </a:prstGeom>
          <a:noFill/>
        </p:spPr>
        <p:txBody>
          <a:bodyPr lIns="93177" tIns="46589" rIns="93177" bIns="46589" anchor="b"/>
          <a:lstStyle/>
          <a:p>
            <a:pPr algn="r" fontAlgn="auto">
              <a:spcBef>
                <a:spcPts val="0"/>
              </a:spcBef>
              <a:spcAft>
                <a:spcPts val="0"/>
              </a:spcAft>
              <a:defRPr/>
            </a:pPr>
            <a:fld id="{867CFCDE-F369-41ED-BAEE-6D7FFEF8554E}" type="slidenum">
              <a:rPr lang="en-US" sz="1200">
                <a:latin typeface="+mn-lt"/>
              </a:rPr>
              <a:pPr algn="r" fontAlgn="auto">
                <a:spcBef>
                  <a:spcPts val="0"/>
                </a:spcBef>
                <a:spcAft>
                  <a:spcPts val="0"/>
                </a:spcAft>
                <a:defRPr/>
              </a:pPr>
              <a:t>43</a:t>
            </a:fld>
            <a:endParaRPr lang="en-US" sz="1200" dirty="0">
              <a:latin typeface="+mn-lt"/>
            </a:endParaRPr>
          </a:p>
        </p:txBody>
      </p:sp>
    </p:spTree>
    <p:extLst>
      <p:ext uri="{BB962C8B-B14F-4D97-AF65-F5344CB8AC3E}">
        <p14:creationId xmlns:p14="http://schemas.microsoft.com/office/powerpoint/2010/main" val="40346291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8BF086E9-7C59-4E3E-AE37-7A38FDD798ED}" type="slidenum">
              <a:rPr lang="en-US" sz="1200" smtClean="0"/>
              <a:pPr eaLnBrk="1" hangingPunct="1"/>
              <a:t>44</a:t>
            </a:fld>
            <a:endParaRPr lang="en-US" sz="1200" smtClean="0"/>
          </a:p>
        </p:txBody>
      </p:sp>
      <p:sp>
        <p:nvSpPr>
          <p:cNvPr id="98307" name="Slide Image Placeholder 1"/>
          <p:cNvSpPr>
            <a:spLocks noGrp="1" noRot="1" noChangeAspect="1" noTextEdit="1"/>
          </p:cNvSpPr>
          <p:nvPr>
            <p:ph type="sldImg"/>
          </p:nvPr>
        </p:nvSpPr>
        <p:spPr>
          <a:ln/>
        </p:spPr>
      </p:sp>
      <p:sp>
        <p:nvSpPr>
          <p:cNvPr id="98308"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Remember, as in anything you try that is new,  the learning curve is always widest at the beginning.  As you and the students become familiar with how to do this it takes much less time</a:t>
            </a:r>
          </a:p>
        </p:txBody>
      </p:sp>
      <p:sp>
        <p:nvSpPr>
          <p:cNvPr id="98309"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75A1F500-0069-4382-8944-3506EBF29DEE}" type="slidenum">
              <a:rPr lang="en-US" sz="1200">
                <a:latin typeface="Times New Roman" pitchFamily="18" charset="0"/>
              </a:rPr>
              <a:pPr algn="r" eaLnBrk="1" hangingPunct="1"/>
              <a:t>44</a:t>
            </a:fld>
            <a:endParaRPr lang="en-US" sz="1200">
              <a:latin typeface="Times New Roman" pitchFamily="18" charset="0"/>
            </a:endParaRPr>
          </a:p>
        </p:txBody>
      </p:sp>
    </p:spTree>
    <p:extLst>
      <p:ext uri="{BB962C8B-B14F-4D97-AF65-F5344CB8AC3E}">
        <p14:creationId xmlns:p14="http://schemas.microsoft.com/office/powerpoint/2010/main" val="24505253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7BAFF1C5-0D95-4D37-AB98-23BDB44F98E7}" type="slidenum">
              <a:rPr lang="en-US" sz="1200" smtClean="0"/>
              <a:pPr eaLnBrk="1" hangingPunct="1"/>
              <a:t>45</a:t>
            </a:fld>
            <a:endParaRPr lang="en-US" sz="1200" smtClean="0"/>
          </a:p>
        </p:txBody>
      </p:sp>
      <p:sp>
        <p:nvSpPr>
          <p:cNvPr id="99331" name="Slide Image Placeholder 1"/>
          <p:cNvSpPr>
            <a:spLocks noGrp="1" noRot="1" noChangeAspect="1" noTextEdit="1"/>
          </p:cNvSpPr>
          <p:nvPr>
            <p:ph type="sldImg"/>
          </p:nvPr>
        </p:nvSpPr>
        <p:spPr>
          <a:ln/>
        </p:spPr>
      </p:sp>
      <p:sp>
        <p:nvSpPr>
          <p:cNvPr id="99332"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99333"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AD83FAF4-9FCA-4A08-9979-B6026F420431}" type="slidenum">
              <a:rPr lang="en-US" sz="1200">
                <a:latin typeface="Times New Roman" pitchFamily="18" charset="0"/>
              </a:rPr>
              <a:pPr algn="r" eaLnBrk="1" hangingPunct="1"/>
              <a:t>45</a:t>
            </a:fld>
            <a:endParaRPr lang="en-US" sz="1200">
              <a:latin typeface="Times New Roman" pitchFamily="18" charset="0"/>
            </a:endParaRPr>
          </a:p>
        </p:txBody>
      </p:sp>
    </p:spTree>
    <p:extLst>
      <p:ext uri="{BB962C8B-B14F-4D97-AF65-F5344CB8AC3E}">
        <p14:creationId xmlns:p14="http://schemas.microsoft.com/office/powerpoint/2010/main" val="78836955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2C28B843-7734-4814-A234-01F0C8EA7C91}" type="slidenum">
              <a:rPr lang="en-US" sz="1200" smtClean="0"/>
              <a:pPr eaLnBrk="1" hangingPunct="1"/>
              <a:t>46</a:t>
            </a:fld>
            <a:endParaRPr lang="en-US" sz="1200"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smtClean="0"/>
              <a:t>Time – What are the priorities – remind yourself about how critical this is to future success</a:t>
            </a:r>
          </a:p>
          <a:p>
            <a:pPr eaLnBrk="1" hangingPunct="1"/>
            <a:r>
              <a:rPr lang="en-US" sz="1000" smtClean="0"/>
              <a:t>Students – Lack of Motivation – students often don’t want to do things that are hard – James telling Mom she should do it from now on, this was way too hard.  Students are not often asked their opinion and have not made choices in a very long time.</a:t>
            </a:r>
          </a:p>
          <a:p>
            <a:pPr eaLnBrk="1" hangingPunct="1"/>
            <a:endParaRPr lang="en-US" sz="1000" smtClean="0"/>
          </a:p>
          <a:p>
            <a:pPr eaLnBrk="1" hangingPunct="1"/>
            <a:r>
              <a:rPr lang="en-US" sz="1000" smtClean="0"/>
              <a:t>Testing – Try to attach some of the lessons to the standards especially in English or Language Arts.  Remember that confident students often do better in testing and life situations.</a:t>
            </a:r>
          </a:p>
          <a:p>
            <a:pPr eaLnBrk="1" hangingPunct="1"/>
            <a:endParaRPr lang="en-US" sz="1000" smtClean="0"/>
          </a:p>
          <a:p>
            <a:pPr eaLnBrk="1" hangingPunct="1"/>
            <a:r>
              <a:rPr lang="en-US" sz="1000" smtClean="0"/>
              <a:t>Disability Level – Some adaptations will have to be made, that’s what make special ed teachers so special.  Communication can be achieved in a variety of ways.</a:t>
            </a:r>
          </a:p>
          <a:p>
            <a:pPr eaLnBrk="1" hangingPunct="1"/>
            <a:endParaRPr lang="en-US" sz="1000" smtClean="0"/>
          </a:p>
          <a:p>
            <a:pPr eaLnBrk="1" hangingPunct="1"/>
            <a:r>
              <a:rPr lang="en-US" sz="1000" smtClean="0"/>
              <a:t>Loss of Control – The meeting will not be as scripted as in the past, but remember students are only one member of the team. You still have the opportunity to present your data and recommendations</a:t>
            </a:r>
          </a:p>
          <a:p>
            <a:pPr eaLnBrk="1" hangingPunct="1"/>
            <a:endParaRPr lang="en-US" sz="1000" smtClean="0"/>
          </a:p>
          <a:p>
            <a:pPr eaLnBrk="1" hangingPunct="1"/>
            <a:r>
              <a:rPr lang="en-US" sz="1000" smtClean="0"/>
              <a:t>No one else wants to – Be a trailblazer, It’s definitely easier to implement with a team but you be the one to have success and let others follow you.  After all you are developing your students to become leaders.  Be the example.</a:t>
            </a:r>
          </a:p>
        </p:txBody>
      </p:sp>
    </p:spTree>
    <p:extLst>
      <p:ext uri="{BB962C8B-B14F-4D97-AF65-F5344CB8AC3E}">
        <p14:creationId xmlns:p14="http://schemas.microsoft.com/office/powerpoint/2010/main" val="13360131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96407C7D-A152-4545-B0D0-8AC99D9A1D98}" type="slidenum">
              <a:rPr lang="en-US" sz="1200" smtClean="0"/>
              <a:pPr eaLnBrk="1" hangingPunct="1"/>
              <a:t>47</a:t>
            </a:fld>
            <a:endParaRPr lang="en-US" sz="1200" smtClean="0"/>
          </a:p>
        </p:txBody>
      </p:sp>
      <p:sp>
        <p:nvSpPr>
          <p:cNvPr id="101379" name="Slide Image Placeholder 1"/>
          <p:cNvSpPr>
            <a:spLocks noGrp="1" noRot="1" noChangeAspect="1" noTextEdit="1"/>
          </p:cNvSpPr>
          <p:nvPr>
            <p:ph type="sldImg"/>
          </p:nvPr>
        </p:nvSpPr>
        <p:spPr>
          <a:ln/>
        </p:spPr>
      </p:sp>
      <p:sp>
        <p:nvSpPr>
          <p:cNvPr id="101380"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01381"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DF03086F-00D0-4ABE-BB1E-BFC78673861F}" type="slidenum">
              <a:rPr lang="en-US" sz="1200">
                <a:latin typeface="Times New Roman" pitchFamily="18" charset="0"/>
              </a:rPr>
              <a:pPr algn="r" eaLnBrk="1" hangingPunct="1"/>
              <a:t>47</a:t>
            </a:fld>
            <a:endParaRPr lang="en-US" sz="1200">
              <a:latin typeface="Times New Roman" pitchFamily="18" charset="0"/>
            </a:endParaRPr>
          </a:p>
        </p:txBody>
      </p:sp>
    </p:spTree>
    <p:extLst>
      <p:ext uri="{BB962C8B-B14F-4D97-AF65-F5344CB8AC3E}">
        <p14:creationId xmlns:p14="http://schemas.microsoft.com/office/powerpoint/2010/main" val="62952086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3EDFA6AA-A360-44FA-92C8-5B3B179C1E19}" type="slidenum">
              <a:rPr lang="en-US" sz="1200" smtClean="0"/>
              <a:pPr eaLnBrk="1" hangingPunct="1"/>
              <a:t>48</a:t>
            </a:fld>
            <a:endParaRPr lang="en-US" sz="1200" smtClean="0"/>
          </a:p>
        </p:txBody>
      </p:sp>
      <p:sp>
        <p:nvSpPr>
          <p:cNvPr id="102403" name="Rectangle 7"/>
          <p:cNvSpPr txBox="1">
            <a:spLocks noGrp="1" noChangeArrowheads="1"/>
          </p:cNvSpPr>
          <p:nvPr/>
        </p:nvSpPr>
        <p:spPr bwMode="auto">
          <a:xfrm>
            <a:off x="3884354" y="8846700"/>
            <a:ext cx="2972108" cy="465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7" rIns="93172" bIns="46587"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94E2128E-EC5B-4779-A7AE-F05318EB6F19}" type="slidenum">
              <a:rPr lang="en-US" sz="1200"/>
              <a:pPr algn="r" eaLnBrk="1" hangingPunct="1"/>
              <a:t>48</a:t>
            </a:fld>
            <a:endParaRPr lang="en-US" sz="1200"/>
          </a:p>
        </p:txBody>
      </p:sp>
      <p:sp>
        <p:nvSpPr>
          <p:cNvPr id="102404" name="Rectangle 2"/>
          <p:cNvSpPr>
            <a:spLocks noGrp="1" noRot="1" noChangeAspect="1" noChangeArrowheads="1" noTextEdit="1"/>
          </p:cNvSpPr>
          <p:nvPr>
            <p:ph type="sldImg"/>
          </p:nvPr>
        </p:nvSpPr>
        <p:spPr>
          <a:ln/>
        </p:spPr>
      </p:sp>
      <p:sp>
        <p:nvSpPr>
          <p:cNvPr id="10240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7" rIns="93172" bIns="46587"/>
          <a:lstStyle/>
          <a:p>
            <a:pPr eaLnBrk="1" hangingPunct="1"/>
            <a:r>
              <a:rPr lang="en-US" smtClean="0"/>
              <a:t>Imagine you are a small child and hear your parents talking about your birthday party.  You hear excitement in their voices.  They talk, they plan, they decide who to invite, and figure out who will do each job.  As time draws closer you hear more and more conversations about your birthday party, but no one ever invites you to your party.  So you think “Maybe next year”.</a:t>
            </a:r>
          </a:p>
          <a:p>
            <a:pPr eaLnBrk="1" hangingPunct="1"/>
            <a:endParaRPr lang="en-US" smtClean="0"/>
          </a:p>
          <a:p>
            <a:pPr eaLnBrk="1" hangingPunct="1"/>
            <a:r>
              <a:rPr lang="en-US" smtClean="0"/>
              <a:t>Year after year you hear the same conversation and year after year, no invitation.  Finally, you become a teenager and you get your invitation.  But you don’t want to go because it is not important and your parents have been doing all the work and enjoying all the cake for years.  They thought you were not old enough to help.  Now you think “I am so old, I do not know how to help.  They have been doing it all these years.  They can just keep doing it without me”. </a:t>
            </a:r>
          </a:p>
          <a:p>
            <a:pPr eaLnBrk="1" hangingPunct="1"/>
            <a:endParaRPr lang="en-US" smtClean="0"/>
          </a:p>
          <a:p>
            <a:pPr eaLnBrk="1" hangingPunct="1"/>
            <a:r>
              <a:rPr lang="en-US" smtClean="0"/>
              <a:t>Now imagine the scenerio again, only this time insert IEP meetings in place of birthday party.  It’s up to professional and parents to invite students into the IEP process and support them while they learn to be actively involved in their IEP meeting.  Then students can blow out candles of success as they transition into adulthood instead of wondering why a cake is on fire at a party to which no one invited them.  </a:t>
            </a:r>
          </a:p>
          <a:p>
            <a:pPr eaLnBrk="1" hangingPunct="1"/>
            <a:endParaRPr lang="en-US" smtClean="0"/>
          </a:p>
        </p:txBody>
      </p:sp>
    </p:spTree>
    <p:extLst>
      <p:ext uri="{BB962C8B-B14F-4D97-AF65-F5344CB8AC3E}">
        <p14:creationId xmlns:p14="http://schemas.microsoft.com/office/powerpoint/2010/main" val="326490729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84969558-004E-42B7-B431-B9AC6C8057B3}" type="slidenum">
              <a:rPr lang="en-US" sz="1200" smtClean="0"/>
              <a:pPr eaLnBrk="1" hangingPunct="1"/>
              <a:t>49</a:t>
            </a:fld>
            <a:endParaRPr lang="en-US" sz="1200" smtClean="0"/>
          </a:p>
        </p:txBody>
      </p:sp>
    </p:spTree>
    <p:extLst>
      <p:ext uri="{BB962C8B-B14F-4D97-AF65-F5344CB8AC3E}">
        <p14:creationId xmlns:p14="http://schemas.microsoft.com/office/powerpoint/2010/main" val="88274639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F0BA1CEE-8545-44BE-836E-43A1C5683258}" type="slidenum">
              <a:rPr lang="en-US" sz="1200" smtClean="0"/>
              <a:pPr eaLnBrk="1" hangingPunct="1"/>
              <a:t>50</a:t>
            </a:fld>
            <a:endParaRPr lang="en-US" sz="1200" smtClean="0"/>
          </a:p>
        </p:txBody>
      </p:sp>
      <p:sp>
        <p:nvSpPr>
          <p:cNvPr id="104451" name="Slide Image Placeholder 1"/>
          <p:cNvSpPr>
            <a:spLocks noGrp="1" noRot="1" noChangeAspect="1" noTextEdit="1"/>
          </p:cNvSpPr>
          <p:nvPr>
            <p:ph type="sldImg"/>
          </p:nvPr>
        </p:nvSpPr>
        <p:spPr>
          <a:ln/>
        </p:spPr>
      </p:sp>
      <p:sp>
        <p:nvSpPr>
          <p:cNvPr id="104452"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04453"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E0915634-37F2-4AF3-92FA-F27A31BF4347}" type="slidenum">
              <a:rPr lang="en-US" sz="1200">
                <a:latin typeface="Times New Roman" pitchFamily="18" charset="0"/>
              </a:rPr>
              <a:pPr algn="r" eaLnBrk="1" hangingPunct="1"/>
              <a:t>50</a:t>
            </a:fld>
            <a:endParaRPr lang="en-US" sz="1200">
              <a:latin typeface="Times New Roman" pitchFamily="18" charset="0"/>
            </a:endParaRPr>
          </a:p>
        </p:txBody>
      </p:sp>
    </p:spTree>
    <p:extLst>
      <p:ext uri="{BB962C8B-B14F-4D97-AF65-F5344CB8AC3E}">
        <p14:creationId xmlns:p14="http://schemas.microsoft.com/office/powerpoint/2010/main" val="3765464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Note:  Interactive Discussion &amp; Show Virginia I’m Determined DVD.  Video shows students, teachers &amp; parents talking about self-determination and students participating in their IEP meeting.  You will see a variety of students from elementary to high school.</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D90472BA-C28B-4990-82F6-D9294E8585AF}" type="slidenum">
              <a:rPr lang="en-US" sz="1200" smtClean="0"/>
              <a:pPr eaLnBrk="1" hangingPunct="1"/>
              <a:t>5</a:t>
            </a:fld>
            <a:endParaRPr lang="en-US" sz="1200" smtClean="0"/>
          </a:p>
        </p:txBody>
      </p:sp>
    </p:spTree>
    <p:extLst>
      <p:ext uri="{BB962C8B-B14F-4D97-AF65-F5344CB8AC3E}">
        <p14:creationId xmlns:p14="http://schemas.microsoft.com/office/powerpoint/2010/main" val="3278298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4AC05BCD-860D-449F-B9DA-A4C900580742}" type="slidenum">
              <a:rPr lang="en-US" sz="1200" smtClean="0"/>
              <a:pPr eaLnBrk="1" hangingPunct="1"/>
              <a:t>6</a:t>
            </a:fld>
            <a:endParaRPr lang="en-US" sz="1200" smtClean="0"/>
          </a:p>
        </p:txBody>
      </p:sp>
      <p:sp>
        <p:nvSpPr>
          <p:cNvPr id="59395" name="Slide Image Placeholder 1"/>
          <p:cNvSpPr>
            <a:spLocks noGrp="1" noRot="1" noChangeAspect="1" noTextEdit="1"/>
          </p:cNvSpPr>
          <p:nvPr>
            <p:ph type="sldImg"/>
          </p:nvPr>
        </p:nvSpPr>
        <p:spPr>
          <a:xfrm>
            <a:off x="1101725" y="696913"/>
            <a:ext cx="4656138" cy="3492500"/>
          </a:xfrm>
          <a:ln/>
        </p:spPr>
      </p:sp>
      <p:sp>
        <p:nvSpPr>
          <p:cNvPr id="5939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Formal definition</a:t>
            </a:r>
          </a:p>
        </p:txBody>
      </p:sp>
      <p:sp>
        <p:nvSpPr>
          <p:cNvPr id="59397" name="Slide Number Placeholder 3"/>
          <p:cNvSpPr txBox="1">
            <a:spLocks noGrp="1"/>
          </p:cNvSpPr>
          <p:nvPr/>
        </p:nvSpPr>
        <p:spPr bwMode="auto">
          <a:xfrm>
            <a:off x="3884354" y="8845067"/>
            <a:ext cx="2972108" cy="46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CCBC5E48-FF6B-4A9F-8398-7E9DE5F54354}" type="slidenum">
              <a:rPr lang="en-US" sz="1200">
                <a:cs typeface="Arial" charset="0"/>
              </a:rPr>
              <a:pPr algn="r" eaLnBrk="1" hangingPunct="1"/>
              <a:t>6</a:t>
            </a:fld>
            <a:endParaRPr lang="en-US" sz="1200">
              <a:cs typeface="Arial" charset="0"/>
            </a:endParaRPr>
          </a:p>
        </p:txBody>
      </p:sp>
    </p:spTree>
    <p:extLst>
      <p:ext uri="{BB962C8B-B14F-4D97-AF65-F5344CB8AC3E}">
        <p14:creationId xmlns:p14="http://schemas.microsoft.com/office/powerpoint/2010/main" val="2035706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C37CCB4C-E83F-495D-9382-DBDDAFDDEBD5}" type="slidenum">
              <a:rPr lang="en-US" sz="1200" smtClean="0"/>
              <a:pPr eaLnBrk="1" hangingPunct="1"/>
              <a:t>7</a:t>
            </a:fld>
            <a:endParaRPr lang="en-US" sz="120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In plain English.  Self-Determination is knowing who you are (self-discovery), knowing what you want, and knowing how to get their.</a:t>
            </a:r>
          </a:p>
        </p:txBody>
      </p:sp>
    </p:spTree>
    <p:extLst>
      <p:ext uri="{BB962C8B-B14F-4D97-AF65-F5344CB8AC3E}">
        <p14:creationId xmlns:p14="http://schemas.microsoft.com/office/powerpoint/2010/main" val="3221947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02CD0982-EE9A-4D2A-8F3E-DE9EF1210EBE}" type="slidenum">
              <a:rPr lang="en-US" sz="1200" smtClean="0"/>
              <a:pPr eaLnBrk="1" hangingPunct="1"/>
              <a:t>8</a:t>
            </a:fld>
            <a:endParaRPr lang="en-US" sz="1200" smtClean="0"/>
          </a:p>
        </p:txBody>
      </p:sp>
      <p:sp>
        <p:nvSpPr>
          <p:cNvPr id="61443" name="Slide Image Placeholder 1"/>
          <p:cNvSpPr>
            <a:spLocks noGrp="1" noRot="1" noChangeAspect="1" noTextEdit="1"/>
          </p:cNvSpPr>
          <p:nvPr>
            <p:ph type="sldImg"/>
          </p:nvPr>
        </p:nvSpPr>
        <p:spPr>
          <a:xfrm>
            <a:off x="1101725" y="696913"/>
            <a:ext cx="4656138" cy="3492500"/>
          </a:xfrm>
          <a:ln/>
        </p:spPr>
      </p:sp>
      <p:sp>
        <p:nvSpPr>
          <p:cNvPr id="6144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Research next 2 slides indicates the benefit of S-D for all students and emphasize the importance of instruction for student with disabilities to attain successful post school outcomes</a:t>
            </a:r>
          </a:p>
        </p:txBody>
      </p:sp>
      <p:sp>
        <p:nvSpPr>
          <p:cNvPr id="61445" name="Slide Number Placeholder 3"/>
          <p:cNvSpPr txBox="1">
            <a:spLocks noGrp="1"/>
          </p:cNvSpPr>
          <p:nvPr/>
        </p:nvSpPr>
        <p:spPr bwMode="auto">
          <a:xfrm>
            <a:off x="3884354" y="8845067"/>
            <a:ext cx="2972108" cy="46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07F64338-7569-4BF2-B93F-49F74FC4109A}" type="slidenum">
              <a:rPr lang="en-US" sz="1200">
                <a:cs typeface="Arial" charset="0"/>
              </a:rPr>
              <a:pPr algn="r" eaLnBrk="1" hangingPunct="1"/>
              <a:t>8</a:t>
            </a:fld>
            <a:endParaRPr lang="en-US" sz="1200">
              <a:cs typeface="Arial" charset="0"/>
            </a:endParaRPr>
          </a:p>
        </p:txBody>
      </p:sp>
    </p:spTree>
    <p:extLst>
      <p:ext uri="{BB962C8B-B14F-4D97-AF65-F5344CB8AC3E}">
        <p14:creationId xmlns:p14="http://schemas.microsoft.com/office/powerpoint/2010/main" val="1600324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fld id="{BF8F03BB-844E-4F15-9FC5-7D9FFA666E6C}" type="slidenum">
              <a:rPr lang="en-US" sz="1200" smtClean="0"/>
              <a:pPr eaLnBrk="1" hangingPunct="1"/>
              <a:t>9</a:t>
            </a:fld>
            <a:endParaRPr lang="en-US" sz="1200"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xfrm>
            <a:off x="915323" y="4424984"/>
            <a:ext cx="5027354" cy="41914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Self-Determination and Student Led IEPs are interrelated.  A student led IEP is one way students can practice the self-determination skills that you are teaching them.</a:t>
            </a:r>
          </a:p>
        </p:txBody>
      </p:sp>
      <p:sp>
        <p:nvSpPr>
          <p:cNvPr id="62469" name="Slide Number Placeholder 3"/>
          <p:cNvSpPr txBox="1">
            <a:spLocks noGrp="1"/>
          </p:cNvSpPr>
          <p:nvPr/>
        </p:nvSpPr>
        <p:spPr bwMode="auto">
          <a:xfrm>
            <a:off x="3885892" y="8848334"/>
            <a:ext cx="2972108" cy="465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710FDB88-0AEF-43ED-952A-DE5097068AA5}" type="slidenum">
              <a:rPr lang="en-US" sz="1200">
                <a:latin typeface="Times New Roman" pitchFamily="18" charset="0"/>
              </a:rPr>
              <a:pPr algn="r" eaLnBrk="1" hangingPunct="1"/>
              <a:t>9</a:t>
            </a:fld>
            <a:endParaRPr lang="en-US" sz="1200">
              <a:latin typeface="Times New Roman" pitchFamily="18" charset="0"/>
            </a:endParaRPr>
          </a:p>
        </p:txBody>
      </p:sp>
    </p:spTree>
    <p:extLst>
      <p:ext uri="{BB962C8B-B14F-4D97-AF65-F5344CB8AC3E}">
        <p14:creationId xmlns:p14="http://schemas.microsoft.com/office/powerpoint/2010/main" val="3836021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BC47B9-FA34-4E8D-80FB-C01BC32B8CE1}" type="slidenum">
              <a:rPr lang="en-US"/>
              <a:pPr>
                <a:defRPr/>
              </a:pPr>
              <a:t>‹#›</a:t>
            </a:fld>
            <a:endParaRPr lang="en-US" dirty="0"/>
          </a:p>
        </p:txBody>
      </p:sp>
    </p:spTree>
    <p:extLst>
      <p:ext uri="{BB962C8B-B14F-4D97-AF65-F5344CB8AC3E}">
        <p14:creationId xmlns:p14="http://schemas.microsoft.com/office/powerpoint/2010/main" val="2654490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9E79C4-5833-4D30-9ECF-50EEF0CBC9F3}" type="slidenum">
              <a:rPr lang="en-US"/>
              <a:pPr>
                <a:defRPr/>
              </a:pPr>
              <a:t>‹#›</a:t>
            </a:fld>
            <a:endParaRPr lang="en-US" dirty="0"/>
          </a:p>
        </p:txBody>
      </p:sp>
    </p:spTree>
    <p:extLst>
      <p:ext uri="{BB962C8B-B14F-4D97-AF65-F5344CB8AC3E}">
        <p14:creationId xmlns:p14="http://schemas.microsoft.com/office/powerpoint/2010/main" val="363054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73F619-67FF-4E36-9BF1-BD957F4DA462}" type="slidenum">
              <a:rPr lang="en-US"/>
              <a:pPr>
                <a:defRPr/>
              </a:pPr>
              <a:t>‹#›</a:t>
            </a:fld>
            <a:endParaRPr lang="en-US" dirty="0"/>
          </a:p>
        </p:txBody>
      </p:sp>
    </p:spTree>
    <p:extLst>
      <p:ext uri="{BB962C8B-B14F-4D97-AF65-F5344CB8AC3E}">
        <p14:creationId xmlns:p14="http://schemas.microsoft.com/office/powerpoint/2010/main" val="1249376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F5BAF2-8FA3-4810-AFAE-B6ED32D18A2C}" type="slidenum">
              <a:rPr lang="en-US"/>
              <a:pPr>
                <a:defRPr/>
              </a:pPr>
              <a:t>‹#›</a:t>
            </a:fld>
            <a:endParaRPr lang="en-US" dirty="0"/>
          </a:p>
        </p:txBody>
      </p:sp>
    </p:spTree>
    <p:extLst>
      <p:ext uri="{BB962C8B-B14F-4D97-AF65-F5344CB8AC3E}">
        <p14:creationId xmlns:p14="http://schemas.microsoft.com/office/powerpoint/2010/main" val="2871193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4D7B2E-6D26-4D77-8ADE-D9AC322BF940}" type="slidenum">
              <a:rPr lang="en-US"/>
              <a:pPr>
                <a:defRPr/>
              </a:pPr>
              <a:t>‹#›</a:t>
            </a:fld>
            <a:endParaRPr lang="en-US" dirty="0"/>
          </a:p>
        </p:txBody>
      </p:sp>
    </p:spTree>
    <p:extLst>
      <p:ext uri="{BB962C8B-B14F-4D97-AF65-F5344CB8AC3E}">
        <p14:creationId xmlns:p14="http://schemas.microsoft.com/office/powerpoint/2010/main" val="140823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7017BE-12A8-4054-9F8F-00C253EAD217}" type="slidenum">
              <a:rPr lang="en-US"/>
              <a:pPr>
                <a:defRPr/>
              </a:pPr>
              <a:t>‹#›</a:t>
            </a:fld>
            <a:endParaRPr lang="en-US" dirty="0"/>
          </a:p>
        </p:txBody>
      </p:sp>
    </p:spTree>
    <p:extLst>
      <p:ext uri="{BB962C8B-B14F-4D97-AF65-F5344CB8AC3E}">
        <p14:creationId xmlns:p14="http://schemas.microsoft.com/office/powerpoint/2010/main" val="4043296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FE8E20-5136-44AC-86D6-30974130C75A}" type="slidenum">
              <a:rPr lang="en-US"/>
              <a:pPr>
                <a:defRPr/>
              </a:pPr>
              <a:t>‹#›</a:t>
            </a:fld>
            <a:endParaRPr lang="en-US" dirty="0"/>
          </a:p>
        </p:txBody>
      </p:sp>
    </p:spTree>
    <p:extLst>
      <p:ext uri="{BB962C8B-B14F-4D97-AF65-F5344CB8AC3E}">
        <p14:creationId xmlns:p14="http://schemas.microsoft.com/office/powerpoint/2010/main" val="2714353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8177237-955E-40B8-9E0F-D7305A1109DE}" type="slidenum">
              <a:rPr lang="en-US"/>
              <a:pPr>
                <a:defRPr/>
              </a:pPr>
              <a:t>‹#›</a:t>
            </a:fld>
            <a:endParaRPr lang="en-US" dirty="0"/>
          </a:p>
        </p:txBody>
      </p:sp>
    </p:spTree>
    <p:extLst>
      <p:ext uri="{BB962C8B-B14F-4D97-AF65-F5344CB8AC3E}">
        <p14:creationId xmlns:p14="http://schemas.microsoft.com/office/powerpoint/2010/main" val="2834450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4743A83-69C4-4C0A-8E9A-846051100E80}" type="slidenum">
              <a:rPr lang="en-US"/>
              <a:pPr>
                <a:defRPr/>
              </a:pPr>
              <a:t>‹#›</a:t>
            </a:fld>
            <a:endParaRPr lang="en-US" dirty="0"/>
          </a:p>
        </p:txBody>
      </p:sp>
    </p:spTree>
    <p:extLst>
      <p:ext uri="{BB962C8B-B14F-4D97-AF65-F5344CB8AC3E}">
        <p14:creationId xmlns:p14="http://schemas.microsoft.com/office/powerpoint/2010/main" val="2969803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66A48F4-12A2-4744-99AC-6638169DB143}" type="slidenum">
              <a:rPr lang="en-US"/>
              <a:pPr>
                <a:defRPr/>
              </a:pPr>
              <a:t>‹#›</a:t>
            </a:fld>
            <a:endParaRPr lang="en-US" dirty="0"/>
          </a:p>
        </p:txBody>
      </p:sp>
    </p:spTree>
    <p:extLst>
      <p:ext uri="{BB962C8B-B14F-4D97-AF65-F5344CB8AC3E}">
        <p14:creationId xmlns:p14="http://schemas.microsoft.com/office/powerpoint/2010/main" val="2405748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6E523DA-0260-46E9-9DE0-A09CB00E27C1}" type="slidenum">
              <a:rPr lang="en-US"/>
              <a:pPr>
                <a:defRPr/>
              </a:pPr>
              <a:t>‹#›</a:t>
            </a:fld>
            <a:endParaRPr lang="en-US" dirty="0"/>
          </a:p>
        </p:txBody>
      </p:sp>
    </p:spTree>
    <p:extLst>
      <p:ext uri="{BB962C8B-B14F-4D97-AF65-F5344CB8AC3E}">
        <p14:creationId xmlns:p14="http://schemas.microsoft.com/office/powerpoint/2010/main" val="301825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D87CF4-DFFF-4592-A300-4C4A08A3BE73}" type="slidenum">
              <a:rPr lang="en-US"/>
              <a:pPr>
                <a:defRPr/>
              </a:pPr>
              <a:t>‹#›</a:t>
            </a:fld>
            <a:endParaRPr lang="en-US" dirty="0"/>
          </a:p>
        </p:txBody>
      </p:sp>
    </p:spTree>
    <p:extLst>
      <p:ext uri="{BB962C8B-B14F-4D97-AF65-F5344CB8AC3E}">
        <p14:creationId xmlns:p14="http://schemas.microsoft.com/office/powerpoint/2010/main" val="3870198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E465C1A-4EC9-4980-B08C-413276A6891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imdetermined.org/modules/module_thre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mailto:cdsaylor@bellsouth.net"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mailto:clambert@partnershipsforsuccess.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MC900285968[1]"/>
          <p:cNvPicPr>
            <a:picLocks noGrp="1" noChangeAspect="1" noChangeArrowheads="1"/>
          </p:cNvPicPr>
          <p:nvPr>
            <p:ph type="ctrTitle"/>
          </p:nvPr>
        </p:nvPicPr>
        <p:blipFill>
          <a:blip r:embed="rId3">
            <a:extLst>
              <a:ext uri="{28A0092B-C50C-407E-A947-70E740481C1C}">
                <a14:useLocalDpi xmlns:a14="http://schemas.microsoft.com/office/drawing/2010/main" val="0"/>
              </a:ext>
            </a:extLst>
          </a:blip>
          <a:srcRect/>
          <a:stretch>
            <a:fillRect/>
          </a:stretch>
        </p:blipFill>
        <p:spPr>
          <a:xfrm>
            <a:off x="0" y="0"/>
            <a:ext cx="9144000" cy="6861175"/>
          </a:xfrm>
          <a:noFill/>
        </p:spPr>
      </p:pic>
      <p:sp>
        <p:nvSpPr>
          <p:cNvPr id="2051" name="Rectangle 3"/>
          <p:cNvSpPr>
            <a:spLocks noGrp="1" noChangeArrowheads="1"/>
          </p:cNvSpPr>
          <p:nvPr>
            <p:ph type="subTitle" idx="1"/>
          </p:nvPr>
        </p:nvSpPr>
        <p:spPr>
          <a:xfrm>
            <a:off x="1219200" y="381000"/>
            <a:ext cx="6858000" cy="6477000"/>
          </a:xfrm>
        </p:spPr>
        <p:txBody>
          <a:bodyPr/>
          <a:lstStyle/>
          <a:p>
            <a:pPr eaLnBrk="1" hangingPunct="1">
              <a:lnSpc>
                <a:spcPct val="80000"/>
              </a:lnSpc>
              <a:defRPr/>
            </a:pPr>
            <a:endParaRPr lang="en-US" sz="2800" dirty="0" smtClean="0"/>
          </a:p>
          <a:p>
            <a:pPr eaLnBrk="1" hangingPunct="1">
              <a:lnSpc>
                <a:spcPct val="80000"/>
              </a:lnSpc>
              <a:defRPr/>
            </a:pPr>
            <a:r>
              <a:rPr lang="en-US" sz="2800" dirty="0" smtClean="0">
                <a:effectLst>
                  <a:outerShdw blurRad="38100" dist="38100" dir="2700000" algn="tl">
                    <a:srgbClr val="C0C0C0"/>
                  </a:outerShdw>
                </a:effectLst>
              </a:rPr>
              <a:t>      </a:t>
            </a:r>
            <a:r>
              <a:rPr lang="en-US" sz="6600" b="1" i="1" dirty="0" smtClean="0">
                <a:solidFill>
                  <a:srgbClr val="CC0000"/>
                </a:solidFill>
                <a:effectLst>
                  <a:outerShdw blurRad="38100" dist="38100" dir="2700000" algn="tl">
                    <a:srgbClr val="C0C0C0"/>
                  </a:outerShdw>
                </a:effectLst>
                <a:latin typeface="Book Antiqua" pitchFamily="18" charset="0"/>
              </a:rPr>
              <a:t>ASPIRE</a:t>
            </a:r>
            <a:r>
              <a:rPr lang="en-US" sz="6600" b="1" i="1" dirty="0" smtClean="0">
                <a:solidFill>
                  <a:srgbClr val="66FFCC"/>
                </a:solidFill>
              </a:rPr>
              <a:t> </a:t>
            </a:r>
          </a:p>
          <a:p>
            <a:pPr eaLnBrk="1" hangingPunct="1">
              <a:lnSpc>
                <a:spcPct val="80000"/>
              </a:lnSpc>
              <a:defRPr/>
            </a:pPr>
            <a:r>
              <a:rPr lang="en-US" sz="2800" b="1" i="1" dirty="0" smtClean="0"/>
              <a:t>        </a:t>
            </a:r>
          </a:p>
          <a:p>
            <a:pPr eaLnBrk="1" hangingPunct="1">
              <a:lnSpc>
                <a:spcPct val="80000"/>
              </a:lnSpc>
              <a:defRPr/>
            </a:pPr>
            <a:r>
              <a:rPr lang="en-US" b="1" i="1" dirty="0" smtClean="0">
                <a:effectLst>
                  <a:outerShdw blurRad="38100" dist="38100" dir="2700000" algn="tl">
                    <a:srgbClr val="C0C0C0"/>
                  </a:outerShdw>
                </a:effectLst>
              </a:rPr>
              <a:t>Active Student Participation Inspires Real Engagement</a:t>
            </a:r>
          </a:p>
          <a:p>
            <a:pPr eaLnBrk="1" hangingPunct="1">
              <a:lnSpc>
                <a:spcPct val="80000"/>
              </a:lnSpc>
              <a:defRPr/>
            </a:pPr>
            <a:endParaRPr lang="en-US" b="1" i="1" dirty="0" smtClean="0">
              <a:solidFill>
                <a:srgbClr val="FFCC00"/>
              </a:solidFill>
              <a:effectLst>
                <a:outerShdw blurRad="38100" dist="38100" dir="2700000" algn="tl">
                  <a:srgbClr val="C0C0C0"/>
                </a:outerShdw>
              </a:effectLst>
            </a:endParaRPr>
          </a:p>
          <a:p>
            <a:pPr eaLnBrk="1" hangingPunct="1">
              <a:lnSpc>
                <a:spcPct val="80000"/>
              </a:lnSpc>
              <a:defRPr/>
            </a:pPr>
            <a:endParaRPr lang="en-US" sz="2800" b="1" i="1" dirty="0" smtClean="0"/>
          </a:p>
          <a:p>
            <a:pPr eaLnBrk="1" hangingPunct="1">
              <a:lnSpc>
                <a:spcPct val="80000"/>
              </a:lnSpc>
              <a:defRPr/>
            </a:pPr>
            <a:r>
              <a:rPr lang="en-US" sz="2800" b="1" i="1" dirty="0" smtClean="0">
                <a:effectLst>
                  <a:outerShdw blurRad="38100" dist="38100" dir="2700000" algn="tl">
                    <a:srgbClr val="000000">
                      <a:alpha val="43137"/>
                    </a:srgbClr>
                  </a:outerShdw>
                </a:effectLst>
              </a:rPr>
              <a:t>September 25, 2013</a:t>
            </a:r>
          </a:p>
          <a:p>
            <a:pPr eaLnBrk="1" hangingPunct="1">
              <a:lnSpc>
                <a:spcPct val="80000"/>
              </a:lnSpc>
              <a:defRPr/>
            </a:pPr>
            <a:endParaRPr lang="en-US" sz="2800" b="1" i="1" dirty="0" smtClean="0">
              <a:solidFill>
                <a:srgbClr val="FFCC00"/>
              </a:solidFill>
            </a:endParaRPr>
          </a:p>
          <a:p>
            <a:pPr eaLnBrk="1" hangingPunct="1">
              <a:lnSpc>
                <a:spcPct val="80000"/>
              </a:lnSpc>
              <a:defRPr/>
            </a:pPr>
            <a:endParaRPr lang="en-US" sz="2800" b="1" dirty="0"/>
          </a:p>
          <a:p>
            <a:pPr eaLnBrk="1" hangingPunct="1">
              <a:lnSpc>
                <a:spcPct val="80000"/>
              </a:lnSpc>
              <a:defRPr/>
            </a:pPr>
            <a:r>
              <a:rPr lang="en-US" sz="2800" b="1" dirty="0" smtClean="0"/>
              <a:t>Presented by:</a:t>
            </a:r>
          </a:p>
          <a:p>
            <a:pPr eaLnBrk="1" hangingPunct="1">
              <a:lnSpc>
                <a:spcPct val="80000"/>
              </a:lnSpc>
              <a:defRPr/>
            </a:pPr>
            <a:r>
              <a:rPr lang="en-US" sz="2400" b="1" dirty="0" smtClean="0"/>
              <a:t>Colleen Lambert &amp; Cindy Saylor</a:t>
            </a:r>
          </a:p>
          <a:p>
            <a:pPr eaLnBrk="1" hangingPunct="1">
              <a:lnSpc>
                <a:spcPct val="80000"/>
              </a:lnSpc>
              <a:defRPr/>
            </a:pPr>
            <a:r>
              <a:rPr lang="en-US" sz="2400" b="1" dirty="0" smtClean="0"/>
              <a:t>ASPIRE Consultants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274638"/>
            <a:ext cx="9144000" cy="868362"/>
          </a:xfrm>
          <a:solidFill>
            <a:srgbClr val="99F5EA"/>
          </a:solidFill>
        </p:spPr>
        <p:txBody>
          <a:bodyPr/>
          <a:lstStyle/>
          <a:p>
            <a:pPr eaLnBrk="1" hangingPunct="1"/>
            <a:r>
              <a:rPr lang="en-US" b="1" smtClean="0">
                <a:solidFill>
                  <a:schemeClr val="tx1"/>
                </a:solidFill>
              </a:rPr>
              <a:t>Fostering Self-Determination</a:t>
            </a:r>
          </a:p>
        </p:txBody>
      </p:sp>
      <p:sp>
        <p:nvSpPr>
          <p:cNvPr id="11267" name="Rectangle 3"/>
          <p:cNvSpPr>
            <a:spLocks noGrp="1" noChangeArrowheads="1"/>
          </p:cNvSpPr>
          <p:nvPr>
            <p:ph type="body" idx="1"/>
          </p:nvPr>
        </p:nvSpPr>
        <p:spPr/>
        <p:txBody>
          <a:bodyPr/>
          <a:lstStyle/>
          <a:p>
            <a:pPr eaLnBrk="1" hangingPunct="1">
              <a:buFont typeface="Wingdings" pitchFamily="2" charset="2"/>
              <a:buChar char="Ø"/>
            </a:pPr>
            <a:r>
              <a:rPr lang="en-US" sz="2800" smtClean="0"/>
              <a:t>Intentional instruction</a:t>
            </a:r>
          </a:p>
          <a:p>
            <a:pPr eaLnBrk="1" hangingPunct="1">
              <a:buFont typeface="Wingdings" pitchFamily="2" charset="2"/>
              <a:buChar char="Ø"/>
            </a:pPr>
            <a:endParaRPr lang="en-US" sz="2800" smtClean="0"/>
          </a:p>
          <a:p>
            <a:pPr eaLnBrk="1" hangingPunct="1">
              <a:buFont typeface="Wingdings" pitchFamily="2" charset="2"/>
              <a:buChar char="Ø"/>
            </a:pPr>
            <a:r>
              <a:rPr lang="en-US" sz="2800" smtClean="0"/>
              <a:t>Infuse into the curriculum</a:t>
            </a:r>
          </a:p>
          <a:p>
            <a:pPr eaLnBrk="1" hangingPunct="1">
              <a:buFont typeface="Wingdings" pitchFamily="2" charset="2"/>
              <a:buChar char="Ø"/>
            </a:pPr>
            <a:endParaRPr lang="en-US" sz="2800" smtClean="0"/>
          </a:p>
          <a:p>
            <a:pPr eaLnBrk="1" hangingPunct="1">
              <a:buFont typeface="Wingdings" pitchFamily="2" charset="2"/>
              <a:buChar char="Ø"/>
            </a:pPr>
            <a:r>
              <a:rPr lang="en-US" sz="2800" smtClean="0"/>
              <a:t>Embed in the IEP goals</a:t>
            </a:r>
          </a:p>
          <a:p>
            <a:pPr eaLnBrk="1" hangingPunct="1">
              <a:buFont typeface="Wingdings" pitchFamily="2" charset="2"/>
              <a:buChar char="Ø"/>
            </a:pPr>
            <a:endParaRPr lang="en-US" sz="2800" smtClean="0"/>
          </a:p>
          <a:p>
            <a:pPr eaLnBrk="1" hangingPunct="1">
              <a:buFont typeface="Wingdings" pitchFamily="2" charset="2"/>
              <a:buChar char="Ø"/>
            </a:pPr>
            <a:r>
              <a:rPr lang="en-US" sz="2800" smtClean="0"/>
              <a:t>Support student participation in the IEP meeting</a:t>
            </a:r>
          </a:p>
          <a:p>
            <a:pPr lvl="1" eaLnBrk="1" hangingPunct="1">
              <a:buFont typeface="Wingdings" pitchFamily="2" charset="2"/>
              <a:buChar char="Ø"/>
            </a:pPr>
            <a:r>
              <a:rPr lang="en-US" sz="2400" smtClean="0"/>
              <a:t>commonly referred to as student-led IEP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0" y="304800"/>
            <a:ext cx="9144000" cy="817563"/>
          </a:xfrm>
          <a:solidFill>
            <a:srgbClr val="99F5EA"/>
          </a:solidFill>
        </p:spPr>
        <p:txBody>
          <a:bodyPr anchor="b"/>
          <a:lstStyle/>
          <a:p>
            <a:pPr eaLnBrk="1" hangingPunct="1"/>
            <a:r>
              <a:rPr lang="en-US" b="1" smtClean="0"/>
              <a:t>What’s In a Name?</a:t>
            </a:r>
          </a:p>
        </p:txBody>
      </p:sp>
      <p:sp>
        <p:nvSpPr>
          <p:cNvPr id="12291" name="Rectangle 3"/>
          <p:cNvSpPr>
            <a:spLocks noGrp="1" noChangeArrowheads="1"/>
          </p:cNvSpPr>
          <p:nvPr>
            <p:ph type="body" idx="4294967295"/>
          </p:nvPr>
        </p:nvSpPr>
        <p:spPr>
          <a:xfrm>
            <a:off x="304800" y="1600200"/>
            <a:ext cx="8229600" cy="4525963"/>
          </a:xfrm>
        </p:spPr>
        <p:txBody>
          <a:bodyPr/>
          <a:lstStyle/>
          <a:p>
            <a:pPr algn="ctr" eaLnBrk="1" hangingPunct="1">
              <a:buFontTx/>
              <a:buNone/>
            </a:pPr>
            <a:r>
              <a:rPr lang="en-US" sz="4000" b="1" smtClean="0"/>
              <a:t>ASPIRE :</a:t>
            </a:r>
          </a:p>
          <a:p>
            <a:pPr eaLnBrk="1" hangingPunct="1">
              <a:buFontTx/>
              <a:buNone/>
            </a:pPr>
            <a:r>
              <a:rPr lang="en-US" sz="2800" smtClean="0"/>
              <a:t>Active Participation Inspires Real Engagement</a:t>
            </a:r>
          </a:p>
          <a:p>
            <a:pPr eaLnBrk="1" hangingPunct="1">
              <a:buFontTx/>
              <a:buNone/>
            </a:pPr>
            <a:endParaRPr lang="en-US" sz="2800" smtClean="0"/>
          </a:p>
          <a:p>
            <a:pPr eaLnBrk="1" hangingPunct="1">
              <a:buFont typeface="Wingdings" pitchFamily="2" charset="2"/>
              <a:buChar char="Ø"/>
            </a:pPr>
            <a:r>
              <a:rPr lang="en-US" sz="2800" smtClean="0"/>
              <a:t>Students actively participating in their IEP</a:t>
            </a:r>
          </a:p>
          <a:p>
            <a:pPr eaLnBrk="1" hangingPunct="1">
              <a:buFont typeface="Wingdings" pitchFamily="2" charset="2"/>
              <a:buChar char="Ø"/>
            </a:pPr>
            <a:r>
              <a:rPr lang="en-US" sz="2600" smtClean="0"/>
              <a:t>Self-Directed IEP</a:t>
            </a:r>
          </a:p>
          <a:p>
            <a:pPr eaLnBrk="1" hangingPunct="1">
              <a:buFont typeface="Wingdings" pitchFamily="2" charset="2"/>
              <a:buChar char="Ø"/>
            </a:pPr>
            <a:r>
              <a:rPr lang="en-US" sz="2600" smtClean="0"/>
              <a:t>Student-Led IEP</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558800" y="1352550"/>
            <a:ext cx="8001000" cy="5294313"/>
          </a:xfrm>
          <a:prstGeom prst="rect">
            <a:avLst/>
          </a:prstGeom>
          <a:noFill/>
          <a:ln w="9525">
            <a:noFill/>
            <a:miter lim="800000"/>
            <a:headEnd/>
            <a:tailEnd/>
          </a:ln>
        </p:spPr>
        <p:txBody>
          <a:bodyPr lIns="0" tIns="0" rIns="0" bIns="0">
            <a:spAutoFit/>
          </a:bodyPr>
          <a:lstStyle/>
          <a:p>
            <a:pPr marL="457200" indent="-457200">
              <a:defRPr/>
            </a:pPr>
            <a:endParaRPr lang="en-US" sz="2400" b="1" dirty="0">
              <a:latin typeface="Maiandra GD" pitchFamily="34" charset="0"/>
              <a:cs typeface="Times New Roman" pitchFamily="18" charset="0"/>
            </a:endParaRPr>
          </a:p>
          <a:p>
            <a:pPr marL="457200" indent="-457200" eaLnBrk="0" hangingPunct="0">
              <a:buFont typeface="Wingdings" pitchFamily="2" charset="2"/>
              <a:buChar char="Ø"/>
              <a:defRPr/>
            </a:pPr>
            <a:r>
              <a:rPr lang="en-US" sz="2800" dirty="0">
                <a:latin typeface="+mn-lt"/>
              </a:rPr>
              <a:t>A way to increase student and family involvement and representation in the IEP process.</a:t>
            </a:r>
          </a:p>
          <a:p>
            <a:pPr marL="457200" indent="-457200" eaLnBrk="0" hangingPunct="0">
              <a:buFont typeface="Wingdings" pitchFamily="2" charset="2"/>
              <a:buChar char="Ø"/>
              <a:defRPr/>
            </a:pPr>
            <a:endParaRPr lang="en-US" sz="2800" dirty="0">
              <a:latin typeface="+mn-lt"/>
            </a:endParaRPr>
          </a:p>
          <a:p>
            <a:pPr marL="457200" indent="-457200" eaLnBrk="0" hangingPunct="0">
              <a:buFont typeface="Wingdings" pitchFamily="2" charset="2"/>
              <a:buChar char="Ø"/>
              <a:defRPr/>
            </a:pPr>
            <a:r>
              <a:rPr lang="en-US" sz="2800" dirty="0">
                <a:latin typeface="+mn-lt"/>
                <a:cs typeface="Arial" charset="0"/>
              </a:rPr>
              <a:t>Encourages students to play a larger role in developing their IEP, participating in their IEP meeting, and implementing their IEP.</a:t>
            </a:r>
          </a:p>
          <a:p>
            <a:pPr marL="457200" indent="-457200" eaLnBrk="0" hangingPunct="0">
              <a:defRPr/>
            </a:pPr>
            <a:endParaRPr lang="en-US" sz="2800" dirty="0">
              <a:latin typeface="+mn-lt"/>
              <a:cs typeface="Arial" charset="0"/>
            </a:endParaRPr>
          </a:p>
          <a:p>
            <a:pPr marL="457200" indent="-457200" eaLnBrk="0" hangingPunct="0">
              <a:buFont typeface="Wingdings" pitchFamily="2" charset="2"/>
              <a:buChar char="Ø"/>
              <a:defRPr/>
            </a:pPr>
            <a:r>
              <a:rPr lang="en-US" sz="2800" dirty="0">
                <a:latin typeface="+mn-lt"/>
                <a:cs typeface="Arial" charset="0"/>
              </a:rPr>
              <a:t>Shifts the focus from adult-centered to student centered.</a:t>
            </a:r>
            <a:endParaRPr lang="en-US" sz="2800" b="1" dirty="0">
              <a:latin typeface="+mn-lt"/>
            </a:endParaRPr>
          </a:p>
          <a:p>
            <a:pPr marL="457200" indent="-457200" eaLnBrk="0" hangingPunct="0">
              <a:defRPr/>
            </a:pPr>
            <a:endParaRPr lang="en-US" sz="2000" b="1" dirty="0">
              <a:latin typeface="Maiandra GD" pitchFamily="34" charset="0"/>
            </a:endParaRPr>
          </a:p>
          <a:p>
            <a:pPr marL="457200" indent="-457200" eaLnBrk="0" hangingPunct="0">
              <a:defRPr/>
            </a:pPr>
            <a:endParaRPr lang="en-US" sz="2000" b="1" dirty="0">
              <a:latin typeface="Maiandra GD" pitchFamily="34" charset="0"/>
            </a:endParaRPr>
          </a:p>
        </p:txBody>
      </p:sp>
      <p:sp>
        <p:nvSpPr>
          <p:cNvPr id="4" name="Rectangle 2"/>
          <p:cNvSpPr txBox="1">
            <a:spLocks noChangeArrowheads="1"/>
          </p:cNvSpPr>
          <p:nvPr/>
        </p:nvSpPr>
        <p:spPr bwMode="auto">
          <a:xfrm>
            <a:off x="0" y="274638"/>
            <a:ext cx="9144000" cy="817562"/>
          </a:xfrm>
          <a:prstGeom prst="rect">
            <a:avLst/>
          </a:prstGeom>
          <a:solidFill>
            <a:srgbClr val="99F5EA"/>
          </a:solidFill>
          <a:ln w="9525">
            <a:noFill/>
            <a:miter lim="800000"/>
            <a:headEnd/>
            <a:tailEnd/>
          </a:ln>
        </p:spPr>
        <p:txBody>
          <a:bodyPr anchor="b"/>
          <a:lstStyle/>
          <a:p>
            <a:pPr algn="ctr">
              <a:defRPr/>
            </a:pPr>
            <a:r>
              <a:rPr lang="en-US" sz="4400" b="1" kern="0" dirty="0">
                <a:solidFill>
                  <a:schemeClr val="tx2"/>
                </a:solidFill>
                <a:latin typeface="+mj-lt"/>
                <a:ea typeface="+mj-ea"/>
                <a:cs typeface="+mj-cs"/>
              </a:rPr>
              <a:t>What is a Student-Led IEP?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228600" y="1295400"/>
            <a:ext cx="8763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r>
              <a:rPr lang="en-US" sz="3200" b="1" dirty="0"/>
              <a:t>…your student</a:t>
            </a:r>
          </a:p>
          <a:p>
            <a:pPr eaLnBrk="1" hangingPunct="1"/>
            <a:endParaRPr lang="en-US" sz="2800" dirty="0"/>
          </a:p>
          <a:p>
            <a:pPr eaLnBrk="1" hangingPunct="1">
              <a:buFont typeface="Wingdings" pitchFamily="2" charset="2"/>
              <a:buChar char="Ø"/>
            </a:pPr>
            <a:r>
              <a:rPr lang="en-US" sz="2800" dirty="0"/>
              <a:t> Creating an invitation to their IEP meeting.</a:t>
            </a:r>
          </a:p>
          <a:p>
            <a:pPr eaLnBrk="1" hangingPunct="1"/>
            <a:endParaRPr lang="en-US" sz="2800" dirty="0"/>
          </a:p>
          <a:p>
            <a:pPr eaLnBrk="1" hangingPunct="1">
              <a:buFont typeface="Wingdings" pitchFamily="2" charset="2"/>
              <a:buChar char="Ø"/>
            </a:pPr>
            <a:r>
              <a:rPr lang="en-US" sz="2800" dirty="0"/>
              <a:t> Introducing themselves and others at the meeting.</a:t>
            </a:r>
          </a:p>
          <a:p>
            <a:pPr eaLnBrk="1" hangingPunct="1"/>
            <a:endParaRPr lang="en-US" sz="2800" dirty="0"/>
          </a:p>
          <a:p>
            <a:pPr eaLnBrk="1" hangingPunct="1">
              <a:buFont typeface="Wingdings" pitchFamily="2" charset="2"/>
              <a:buChar char="Ø"/>
            </a:pPr>
            <a:r>
              <a:rPr lang="en-US" sz="2800" dirty="0"/>
              <a:t> Selecting pictures to show at the IEP meeting about</a:t>
            </a:r>
          </a:p>
          <a:p>
            <a:pPr eaLnBrk="1" hangingPunct="1"/>
            <a:r>
              <a:rPr lang="en-US" sz="2800" dirty="0"/>
              <a:t>    a typical school day with them doing the things they</a:t>
            </a:r>
          </a:p>
          <a:p>
            <a:pPr eaLnBrk="1" hangingPunct="1"/>
            <a:r>
              <a:rPr lang="en-US" sz="2800" dirty="0"/>
              <a:t>    enjoy</a:t>
            </a:r>
            <a:r>
              <a:rPr lang="en-US" sz="2800" dirty="0" smtClean="0"/>
              <a:t>.</a:t>
            </a:r>
            <a:endParaRPr lang="en-US" sz="2400" dirty="0"/>
          </a:p>
          <a:p>
            <a:pPr eaLnBrk="1" hangingPunct="1"/>
            <a:endParaRPr lang="en-US" sz="2400" dirty="0"/>
          </a:p>
          <a:p>
            <a:pPr eaLnBrk="1" hangingPunct="1"/>
            <a:endParaRPr lang="en-US" sz="2400" dirty="0"/>
          </a:p>
          <a:p>
            <a:pPr eaLnBrk="1" hangingPunct="1"/>
            <a:endParaRPr lang="en-US" dirty="0"/>
          </a:p>
          <a:p>
            <a:pPr eaLnBrk="1" hangingPunct="1"/>
            <a:endParaRPr lang="en-US" dirty="0"/>
          </a:p>
          <a:p>
            <a:pPr eaLnBrk="1" hangingPunct="1"/>
            <a:endParaRPr lang="en-US" dirty="0"/>
          </a:p>
          <a:p>
            <a:pPr eaLnBrk="1" hangingPunct="1"/>
            <a:endParaRPr lang="en-US" dirty="0"/>
          </a:p>
        </p:txBody>
      </p:sp>
      <p:sp>
        <p:nvSpPr>
          <p:cNvPr id="4" name="Rectangle 2"/>
          <p:cNvSpPr txBox="1">
            <a:spLocks noChangeArrowheads="1"/>
          </p:cNvSpPr>
          <p:nvPr/>
        </p:nvSpPr>
        <p:spPr bwMode="auto">
          <a:xfrm>
            <a:off x="0" y="274638"/>
            <a:ext cx="9144000" cy="817562"/>
          </a:xfrm>
          <a:prstGeom prst="rect">
            <a:avLst/>
          </a:prstGeom>
          <a:solidFill>
            <a:srgbClr val="99F5EA"/>
          </a:solidFill>
          <a:ln w="9525">
            <a:noFill/>
            <a:miter lim="800000"/>
            <a:headEnd/>
            <a:tailEnd/>
          </a:ln>
        </p:spPr>
        <p:txBody>
          <a:bodyPr anchor="b"/>
          <a:lstStyle/>
          <a:p>
            <a:pPr algn="ctr">
              <a:defRPr/>
            </a:pPr>
            <a:r>
              <a:rPr lang="en-US" sz="4400" b="1" kern="0" dirty="0">
                <a:solidFill>
                  <a:schemeClr val="tx2"/>
                </a:solidFill>
                <a:latin typeface="+mj-lt"/>
                <a:ea typeface="+mj-ea"/>
                <a:cs typeface="+mj-cs"/>
              </a:rPr>
              <a:t>Just Imagine…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1000" y="1066800"/>
            <a:ext cx="815340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Wingdings" pitchFamily="2" charset="2"/>
              <a:buChar char="Ø"/>
            </a:pPr>
            <a:endParaRPr lang="en-US" sz="2400" dirty="0"/>
          </a:p>
          <a:p>
            <a:r>
              <a:rPr lang="en-US" sz="3200" b="1" dirty="0"/>
              <a:t>…your student</a:t>
            </a:r>
          </a:p>
          <a:p>
            <a:endParaRPr lang="en-US" sz="2400" dirty="0"/>
          </a:p>
          <a:p>
            <a:pPr>
              <a:buFont typeface="Wingdings" pitchFamily="2" charset="2"/>
              <a:buChar char="Ø"/>
            </a:pPr>
            <a:r>
              <a:rPr lang="en-US" sz="2400" dirty="0"/>
              <a:t>Clicking a mouse on a computer to move from one slide</a:t>
            </a:r>
          </a:p>
          <a:p>
            <a:r>
              <a:rPr lang="en-US" sz="2400" dirty="0"/>
              <a:t>   to the next in a Power Point presentation and describing</a:t>
            </a:r>
          </a:p>
          <a:p>
            <a:r>
              <a:rPr lang="en-US" sz="2400" dirty="0"/>
              <a:t>   each slide during the meeting.</a:t>
            </a:r>
          </a:p>
          <a:p>
            <a:endParaRPr lang="en-US" sz="2400" dirty="0"/>
          </a:p>
          <a:p>
            <a:pPr>
              <a:buFont typeface="Wingdings" pitchFamily="2" charset="2"/>
              <a:buChar char="Ø"/>
            </a:pPr>
            <a:r>
              <a:rPr lang="en-US" sz="2400" dirty="0"/>
              <a:t>Help narrate and select images for a slide presentation</a:t>
            </a:r>
          </a:p>
          <a:p>
            <a:r>
              <a:rPr lang="en-US" sz="2400" dirty="0"/>
              <a:t>   that portray the subject areas they are good at, those </a:t>
            </a:r>
          </a:p>
          <a:p>
            <a:r>
              <a:rPr lang="en-US" sz="2400" dirty="0"/>
              <a:t>   they struggle with and how teachers can help.</a:t>
            </a:r>
          </a:p>
          <a:p>
            <a:pPr>
              <a:buFont typeface="Wingdings" pitchFamily="2" charset="2"/>
              <a:buChar char="Ø"/>
            </a:pPr>
            <a:endParaRPr lang="en-US" sz="2400" dirty="0"/>
          </a:p>
          <a:p>
            <a:pPr>
              <a:buFont typeface="Wingdings" pitchFamily="2" charset="2"/>
              <a:buChar char="Ø"/>
            </a:pPr>
            <a:r>
              <a:rPr lang="en-US" sz="2400" dirty="0"/>
              <a:t>Discussing goals for life after high school and how to</a:t>
            </a:r>
          </a:p>
          <a:p>
            <a:r>
              <a:rPr lang="en-US" sz="2400" dirty="0"/>
              <a:t>   reach them</a:t>
            </a:r>
            <a:r>
              <a:rPr lang="en-US" sz="2400" dirty="0" smtClean="0"/>
              <a:t>.</a:t>
            </a:r>
            <a:endParaRPr lang="en-US" sz="2400" dirty="0"/>
          </a:p>
          <a:p>
            <a:endParaRPr lang="en-US" sz="2000" dirty="0"/>
          </a:p>
        </p:txBody>
      </p:sp>
      <p:sp>
        <p:nvSpPr>
          <p:cNvPr id="4" name="Rectangle 2"/>
          <p:cNvSpPr txBox="1">
            <a:spLocks noChangeArrowheads="1"/>
          </p:cNvSpPr>
          <p:nvPr/>
        </p:nvSpPr>
        <p:spPr bwMode="auto">
          <a:xfrm>
            <a:off x="0" y="274638"/>
            <a:ext cx="9144000" cy="817562"/>
          </a:xfrm>
          <a:prstGeom prst="rect">
            <a:avLst/>
          </a:prstGeom>
          <a:solidFill>
            <a:srgbClr val="99F5EA"/>
          </a:solidFill>
          <a:ln w="9525">
            <a:noFill/>
            <a:miter lim="800000"/>
            <a:headEnd/>
            <a:tailEnd/>
          </a:ln>
        </p:spPr>
        <p:txBody>
          <a:bodyPr anchor="b"/>
          <a:lstStyle/>
          <a:p>
            <a:pPr algn="ctr">
              <a:defRPr/>
            </a:pPr>
            <a:r>
              <a:rPr lang="en-US" sz="4400" b="1" kern="0" dirty="0">
                <a:solidFill>
                  <a:schemeClr val="tx2"/>
                </a:solidFill>
                <a:latin typeface="+mj-lt"/>
                <a:ea typeface="+mj-ea"/>
                <a:cs typeface="+mj-cs"/>
              </a:rPr>
              <a:t>Just Imagine…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57200" y="1295400"/>
            <a:ext cx="81534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b="1"/>
              <a:t>…your student</a:t>
            </a:r>
          </a:p>
          <a:p>
            <a:endParaRPr lang="en-US" sz="3200" b="1"/>
          </a:p>
          <a:p>
            <a:pPr>
              <a:buFont typeface="Wingdings" pitchFamily="2" charset="2"/>
              <a:buChar char="Ø"/>
            </a:pPr>
            <a:r>
              <a:rPr lang="en-US" sz="2400"/>
              <a:t>Facilitating the agenda of the IEP meeting.</a:t>
            </a:r>
          </a:p>
          <a:p>
            <a:pPr>
              <a:buFont typeface="Wingdings" pitchFamily="2" charset="2"/>
              <a:buChar char="Ø"/>
            </a:pPr>
            <a:endParaRPr lang="en-US" sz="2400"/>
          </a:p>
          <a:p>
            <a:pPr>
              <a:buFont typeface="Wingdings" pitchFamily="2" charset="2"/>
              <a:buChar char="Ø"/>
            </a:pPr>
            <a:r>
              <a:rPr lang="en-US" sz="2400"/>
              <a:t>Leading the meeting and mentoring other students.</a:t>
            </a:r>
          </a:p>
          <a:p>
            <a:endParaRPr lang="en-US" sz="2000"/>
          </a:p>
          <a:p>
            <a:pPr algn="ctr"/>
            <a:endParaRPr lang="en-US" sz="2800" i="1"/>
          </a:p>
          <a:p>
            <a:pPr algn="ctr"/>
            <a:r>
              <a:rPr lang="en-US" sz="2800" i="1"/>
              <a:t>Picture your student doing these things to </a:t>
            </a:r>
            <a:r>
              <a:rPr lang="en-US" sz="2800" b="1" i="1" u="sng"/>
              <a:t>participate in a student led IEP</a:t>
            </a:r>
            <a:endParaRPr lang="en-US" sz="2000"/>
          </a:p>
        </p:txBody>
      </p:sp>
      <p:sp>
        <p:nvSpPr>
          <p:cNvPr id="4" name="Rectangle 2"/>
          <p:cNvSpPr txBox="1">
            <a:spLocks noChangeArrowheads="1"/>
          </p:cNvSpPr>
          <p:nvPr/>
        </p:nvSpPr>
        <p:spPr bwMode="auto">
          <a:xfrm>
            <a:off x="0" y="274638"/>
            <a:ext cx="9144000" cy="817562"/>
          </a:xfrm>
          <a:prstGeom prst="rect">
            <a:avLst/>
          </a:prstGeom>
          <a:solidFill>
            <a:srgbClr val="99F5EA"/>
          </a:solidFill>
          <a:ln w="9525">
            <a:noFill/>
            <a:miter lim="800000"/>
            <a:headEnd/>
            <a:tailEnd/>
          </a:ln>
        </p:spPr>
        <p:txBody>
          <a:bodyPr anchor="b"/>
          <a:lstStyle/>
          <a:p>
            <a:pPr algn="ctr">
              <a:defRPr/>
            </a:pPr>
            <a:r>
              <a:rPr lang="en-US" sz="4400" b="1" kern="0" dirty="0">
                <a:solidFill>
                  <a:schemeClr val="tx2"/>
                </a:solidFill>
                <a:latin typeface="+mj-lt"/>
                <a:ea typeface="+mj-ea"/>
                <a:cs typeface="+mj-cs"/>
              </a:rPr>
              <a:t>Just Imagine…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304800"/>
            <a:ext cx="9144000" cy="990600"/>
          </a:xfrm>
          <a:solidFill>
            <a:srgbClr val="99F5EA"/>
          </a:solidFill>
          <a:ln>
            <a:solidFill>
              <a:srgbClr val="AFF7EE"/>
            </a:solidFill>
            <a:miter lim="800000"/>
            <a:headEnd/>
            <a:tailEnd/>
          </a:ln>
        </p:spPr>
        <p:txBody>
          <a:bodyPr/>
          <a:lstStyle/>
          <a:p>
            <a:pPr eaLnBrk="1" hangingPunct="1"/>
            <a:r>
              <a:rPr lang="en-US" b="1" smtClean="0"/>
              <a:t>Student Led IEP Meeting</a:t>
            </a:r>
          </a:p>
        </p:txBody>
      </p:sp>
      <p:sp>
        <p:nvSpPr>
          <p:cNvPr id="17411" name="Rectangle 3"/>
          <p:cNvSpPr>
            <a:spLocks noGrp="1" noChangeArrowheads="1"/>
          </p:cNvSpPr>
          <p:nvPr>
            <p:ph type="body" idx="1"/>
          </p:nvPr>
        </p:nvSpPr>
        <p:spPr/>
        <p:txBody>
          <a:bodyPr/>
          <a:lstStyle/>
          <a:p>
            <a:pPr algn="ctr" eaLnBrk="1" hangingPunct="1">
              <a:buFontTx/>
              <a:buNone/>
            </a:pPr>
            <a:endParaRPr lang="en-US" smtClean="0"/>
          </a:p>
          <a:p>
            <a:pPr algn="ctr" eaLnBrk="1" hangingPunct="1">
              <a:buFontTx/>
              <a:buNone/>
            </a:pPr>
            <a:endParaRPr lang="en-US" smtClean="0"/>
          </a:p>
          <a:p>
            <a:pPr algn="ctr" eaLnBrk="1" hangingPunct="1">
              <a:buFontTx/>
              <a:buNone/>
            </a:pPr>
            <a:r>
              <a:rPr lang="en-US" smtClean="0"/>
              <a:t>What are students, parents and teachers</a:t>
            </a:r>
          </a:p>
          <a:p>
            <a:pPr algn="ctr" eaLnBrk="1" hangingPunct="1">
              <a:buFontTx/>
              <a:buNone/>
            </a:pPr>
            <a:r>
              <a:rPr lang="en-US" smtClean="0"/>
              <a:t>saying about student led IEPs?</a:t>
            </a:r>
          </a:p>
          <a:p>
            <a:pPr algn="ctr" eaLnBrk="1" hangingPunct="1">
              <a:buFontTx/>
              <a:buNone/>
            </a:pPr>
            <a:endParaRPr lang="en-US" sz="2800" smtClean="0"/>
          </a:p>
          <a:p>
            <a:pPr algn="ctr" eaLnBrk="1" hangingPunct="1">
              <a:buFontTx/>
              <a:buNone/>
            </a:pPr>
            <a:r>
              <a:rPr lang="en-US" sz="2400" smtClean="0">
                <a:hlinkClick r:id="rId3"/>
              </a:rPr>
              <a:t>http://www.imdetermined.org/modules/module_three/</a:t>
            </a:r>
            <a:endParaRPr lang="en-US" sz="2400" smtClean="0"/>
          </a:p>
          <a:p>
            <a:pPr algn="ctr" eaLnBrk="1" hangingPunct="1">
              <a:buFontTx/>
              <a:buNone/>
            </a:pPr>
            <a:endParaRPr lang="en-US" sz="36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fld id="{E51F2990-790C-4D32-B89A-1E2DAA330E6E}" type="slidenum">
              <a:rPr lang="en-US" sz="1400">
                <a:latin typeface="Times New Roman" pitchFamily="18" charset="0"/>
              </a:rPr>
              <a:pPr algn="r" eaLnBrk="1" hangingPunct="1"/>
              <a:t>17</a:t>
            </a:fld>
            <a:endParaRPr lang="en-US" sz="1400">
              <a:latin typeface="Times New Roman" pitchFamily="18" charset="0"/>
            </a:endParaRPr>
          </a:p>
        </p:txBody>
      </p:sp>
      <p:sp>
        <p:nvSpPr>
          <p:cNvPr id="501762" name="Rectangle 2"/>
          <p:cNvSpPr>
            <a:spLocks noChangeArrowheads="1"/>
          </p:cNvSpPr>
          <p:nvPr/>
        </p:nvSpPr>
        <p:spPr bwMode="auto">
          <a:xfrm>
            <a:off x="304800" y="5943600"/>
            <a:ext cx="8610600" cy="762000"/>
          </a:xfrm>
          <a:prstGeom prst="rect">
            <a:avLst/>
          </a:prstGeom>
          <a:gradFill rotWithShape="0">
            <a:gsLst>
              <a:gs pos="0">
                <a:srgbClr val="FFFFB3"/>
              </a:gs>
              <a:gs pos="50000">
                <a:schemeClr val="bg1"/>
              </a:gs>
              <a:gs pos="100000">
                <a:srgbClr val="FFFFB3"/>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3" name="Rectangle 3"/>
          <p:cNvSpPr>
            <a:spLocks noChangeArrowheads="1"/>
          </p:cNvSpPr>
          <p:nvPr/>
        </p:nvSpPr>
        <p:spPr bwMode="auto">
          <a:xfrm>
            <a:off x="304800" y="5334000"/>
            <a:ext cx="8610600" cy="762000"/>
          </a:xfrm>
          <a:prstGeom prst="rect">
            <a:avLst/>
          </a:prstGeom>
          <a:gradFill rotWithShape="0">
            <a:gsLst>
              <a:gs pos="0">
                <a:srgbClr val="FFE6CD"/>
              </a:gs>
              <a:gs pos="50000">
                <a:schemeClr val="bg1"/>
              </a:gs>
              <a:gs pos="100000">
                <a:srgbClr val="FFE6CD"/>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4" name="Rectangle 4"/>
          <p:cNvSpPr>
            <a:spLocks noChangeArrowheads="1"/>
          </p:cNvSpPr>
          <p:nvPr/>
        </p:nvSpPr>
        <p:spPr bwMode="auto">
          <a:xfrm>
            <a:off x="304800" y="4610100"/>
            <a:ext cx="8610600" cy="762000"/>
          </a:xfrm>
          <a:prstGeom prst="rect">
            <a:avLst/>
          </a:prstGeom>
          <a:gradFill rotWithShape="0">
            <a:gsLst>
              <a:gs pos="0">
                <a:srgbClr val="FFE1FF"/>
              </a:gs>
              <a:gs pos="50000">
                <a:schemeClr val="bg1"/>
              </a:gs>
              <a:gs pos="100000">
                <a:srgbClr val="FFE1FF"/>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5" name="Rectangle 5"/>
          <p:cNvSpPr>
            <a:spLocks noChangeArrowheads="1"/>
          </p:cNvSpPr>
          <p:nvPr/>
        </p:nvSpPr>
        <p:spPr bwMode="auto">
          <a:xfrm>
            <a:off x="304800" y="3886200"/>
            <a:ext cx="8610600" cy="838200"/>
          </a:xfrm>
          <a:prstGeom prst="rect">
            <a:avLst/>
          </a:prstGeom>
          <a:gradFill rotWithShape="0">
            <a:gsLst>
              <a:gs pos="0">
                <a:srgbClr val="E8DDF3"/>
              </a:gs>
              <a:gs pos="50000">
                <a:schemeClr val="bg1"/>
              </a:gs>
              <a:gs pos="100000">
                <a:srgbClr val="E8DDF3"/>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6" name="Rectangle 6"/>
          <p:cNvSpPr>
            <a:spLocks noChangeArrowheads="1"/>
          </p:cNvSpPr>
          <p:nvPr/>
        </p:nvSpPr>
        <p:spPr bwMode="auto">
          <a:xfrm>
            <a:off x="304800" y="3181350"/>
            <a:ext cx="8610600" cy="762000"/>
          </a:xfrm>
          <a:prstGeom prst="rect">
            <a:avLst/>
          </a:prstGeom>
          <a:gradFill rotWithShape="0">
            <a:gsLst>
              <a:gs pos="0">
                <a:srgbClr val="CDEBFF"/>
              </a:gs>
              <a:gs pos="50000">
                <a:schemeClr val="bg1"/>
              </a:gs>
              <a:gs pos="100000">
                <a:srgbClr val="CDEBFF"/>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7" name="Rectangle 7"/>
          <p:cNvSpPr>
            <a:spLocks noChangeArrowheads="1"/>
          </p:cNvSpPr>
          <p:nvPr/>
        </p:nvSpPr>
        <p:spPr bwMode="auto">
          <a:xfrm>
            <a:off x="304800" y="2609850"/>
            <a:ext cx="8610600" cy="762000"/>
          </a:xfrm>
          <a:prstGeom prst="rect">
            <a:avLst/>
          </a:prstGeom>
          <a:gradFill rotWithShape="0">
            <a:gsLst>
              <a:gs pos="0">
                <a:srgbClr val="D1FFDD"/>
              </a:gs>
              <a:gs pos="50000">
                <a:schemeClr val="bg1"/>
              </a:gs>
              <a:gs pos="100000">
                <a:srgbClr val="D1FFDD"/>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8" name="Rectangle 8"/>
          <p:cNvSpPr>
            <a:spLocks noChangeArrowheads="1"/>
          </p:cNvSpPr>
          <p:nvPr/>
        </p:nvSpPr>
        <p:spPr bwMode="auto">
          <a:xfrm>
            <a:off x="304800" y="2076450"/>
            <a:ext cx="8610600" cy="762000"/>
          </a:xfrm>
          <a:prstGeom prst="rect">
            <a:avLst/>
          </a:prstGeom>
          <a:gradFill rotWithShape="0">
            <a:gsLst>
              <a:gs pos="0">
                <a:srgbClr val="FFFFB3"/>
              </a:gs>
              <a:gs pos="50000">
                <a:schemeClr val="bg1"/>
              </a:gs>
              <a:gs pos="100000">
                <a:srgbClr val="FFFFB3"/>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9" name="Rectangle 9"/>
          <p:cNvSpPr>
            <a:spLocks noChangeArrowheads="1"/>
          </p:cNvSpPr>
          <p:nvPr/>
        </p:nvSpPr>
        <p:spPr bwMode="auto">
          <a:xfrm>
            <a:off x="304800" y="1524000"/>
            <a:ext cx="8610600" cy="762000"/>
          </a:xfrm>
          <a:prstGeom prst="rect">
            <a:avLst/>
          </a:prstGeom>
          <a:gradFill rotWithShape="0">
            <a:gsLst>
              <a:gs pos="0">
                <a:srgbClr val="FFE6CD"/>
              </a:gs>
              <a:gs pos="50000">
                <a:schemeClr val="bg1"/>
              </a:gs>
              <a:gs pos="100000">
                <a:srgbClr val="FFE6CD"/>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70" name="Rectangle 10"/>
          <p:cNvSpPr>
            <a:spLocks noChangeArrowheads="1"/>
          </p:cNvSpPr>
          <p:nvPr/>
        </p:nvSpPr>
        <p:spPr bwMode="auto">
          <a:xfrm>
            <a:off x="304800" y="933450"/>
            <a:ext cx="8610600" cy="762000"/>
          </a:xfrm>
          <a:prstGeom prst="rect">
            <a:avLst/>
          </a:prstGeom>
          <a:gradFill rotWithShape="0">
            <a:gsLst>
              <a:gs pos="0">
                <a:srgbClr val="FFE1FF"/>
              </a:gs>
              <a:gs pos="50000">
                <a:schemeClr val="bg1"/>
              </a:gs>
              <a:gs pos="100000">
                <a:srgbClr val="FFE1FF"/>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18444" name="Rectangle 11"/>
          <p:cNvSpPr>
            <a:spLocks noChangeArrowheads="1"/>
          </p:cNvSpPr>
          <p:nvPr/>
        </p:nvSpPr>
        <p:spPr bwMode="auto">
          <a:xfrm>
            <a:off x="381000" y="1524000"/>
            <a:ext cx="3657600" cy="503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lnSpc>
                <a:spcPct val="90000"/>
              </a:lnSpc>
            </a:pPr>
            <a:r>
              <a:rPr lang="en-US" sz="2400">
                <a:cs typeface="Times New Roman" pitchFamily="18" charset="0"/>
              </a:rPr>
              <a:t>Student might have little knowledge of purpose for meeting, the IEP and its contents, or his/her disability</a:t>
            </a:r>
          </a:p>
          <a:p>
            <a:pPr eaLnBrk="0" hangingPunct="0">
              <a:lnSpc>
                <a:spcPct val="90000"/>
              </a:lnSpc>
            </a:pPr>
            <a:endParaRPr lang="en-US" sz="2400">
              <a:cs typeface="Times New Roman" pitchFamily="18" charset="0"/>
            </a:endParaRPr>
          </a:p>
          <a:p>
            <a:pPr eaLnBrk="0" hangingPunct="0">
              <a:lnSpc>
                <a:spcPct val="90000"/>
              </a:lnSpc>
            </a:pPr>
            <a:r>
              <a:rPr lang="en-US" sz="2400">
                <a:cs typeface="Times New Roman" pitchFamily="18" charset="0"/>
              </a:rPr>
              <a:t>Adult team members generally take the lead in determining content of IEP</a:t>
            </a:r>
          </a:p>
          <a:p>
            <a:pPr eaLnBrk="0" hangingPunct="0">
              <a:lnSpc>
                <a:spcPct val="90000"/>
              </a:lnSpc>
            </a:pPr>
            <a:endParaRPr lang="en-US" sz="2400">
              <a:cs typeface="Times New Roman" pitchFamily="18" charset="0"/>
            </a:endParaRPr>
          </a:p>
          <a:p>
            <a:pPr>
              <a:lnSpc>
                <a:spcPct val="90000"/>
              </a:lnSpc>
            </a:pPr>
            <a:endParaRPr lang="en-US" sz="2400">
              <a:cs typeface="Times New Roman" pitchFamily="18" charset="0"/>
            </a:endParaRPr>
          </a:p>
          <a:p>
            <a:pPr>
              <a:lnSpc>
                <a:spcPct val="90000"/>
              </a:lnSpc>
            </a:pPr>
            <a:r>
              <a:rPr lang="en-US" sz="2400">
                <a:cs typeface="Times New Roman" pitchFamily="18" charset="0"/>
              </a:rPr>
              <a:t>Student might not participate in discussion or decision-making</a:t>
            </a:r>
          </a:p>
          <a:p>
            <a:pPr eaLnBrk="0" hangingPunct="0">
              <a:lnSpc>
                <a:spcPct val="90000"/>
              </a:lnSpc>
            </a:pPr>
            <a:endParaRPr lang="en-US" sz="2400">
              <a:cs typeface="Times New Roman" pitchFamily="18" charset="0"/>
            </a:endParaRPr>
          </a:p>
        </p:txBody>
      </p:sp>
      <p:sp>
        <p:nvSpPr>
          <p:cNvPr id="18445" name="Rectangle 12"/>
          <p:cNvSpPr>
            <a:spLocks noChangeArrowheads="1"/>
          </p:cNvSpPr>
          <p:nvPr/>
        </p:nvSpPr>
        <p:spPr bwMode="auto">
          <a:xfrm>
            <a:off x="4572000" y="1504950"/>
            <a:ext cx="4343400" cy="531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90000"/>
              </a:lnSpc>
            </a:pPr>
            <a:r>
              <a:rPr lang="en-US" sz="2400">
                <a:cs typeface="Times New Roman" pitchFamily="18" charset="0"/>
              </a:rPr>
              <a:t>Student is aware of purpose for IEP meeting, contributes to the content of the IEP document, and understands his/her disability</a:t>
            </a:r>
          </a:p>
          <a:p>
            <a:pPr>
              <a:lnSpc>
                <a:spcPct val="90000"/>
              </a:lnSpc>
            </a:pPr>
            <a:endParaRPr lang="en-US" sz="2400">
              <a:cs typeface="Times New Roman" pitchFamily="18" charset="0"/>
            </a:endParaRPr>
          </a:p>
          <a:p>
            <a:pPr>
              <a:lnSpc>
                <a:spcPct val="90000"/>
              </a:lnSpc>
            </a:pPr>
            <a:r>
              <a:rPr lang="en-US" sz="2400">
                <a:cs typeface="Times New Roman" pitchFamily="18" charset="0"/>
              </a:rPr>
              <a:t>Student helps determine content of IEP and how it will be discussed at the meeting</a:t>
            </a:r>
          </a:p>
          <a:p>
            <a:pPr>
              <a:lnSpc>
                <a:spcPct val="90000"/>
              </a:lnSpc>
            </a:pPr>
            <a:endParaRPr lang="en-US" sz="2400">
              <a:cs typeface="Times New Roman" pitchFamily="18" charset="0"/>
            </a:endParaRPr>
          </a:p>
          <a:p>
            <a:pPr>
              <a:lnSpc>
                <a:spcPct val="90000"/>
              </a:lnSpc>
            </a:pPr>
            <a:endParaRPr lang="en-US" sz="2400">
              <a:cs typeface="Times New Roman" pitchFamily="18" charset="0"/>
            </a:endParaRPr>
          </a:p>
          <a:p>
            <a:pPr>
              <a:lnSpc>
                <a:spcPct val="90000"/>
              </a:lnSpc>
            </a:pPr>
            <a:r>
              <a:rPr lang="en-US" sz="2400">
                <a:cs typeface="Times New Roman" pitchFamily="18" charset="0"/>
              </a:rPr>
              <a:t>Student is often the discussion leader and presents information in a variety of ways</a:t>
            </a:r>
          </a:p>
          <a:p>
            <a:pPr>
              <a:lnSpc>
                <a:spcPct val="90000"/>
              </a:lnSpc>
            </a:pPr>
            <a:endParaRPr lang="en-US" sz="2400">
              <a:cs typeface="Times New Roman" pitchFamily="18" charset="0"/>
            </a:endParaRPr>
          </a:p>
          <a:p>
            <a:pPr>
              <a:lnSpc>
                <a:spcPct val="90000"/>
              </a:lnSpc>
            </a:pPr>
            <a:endParaRPr lang="en-US" sz="2400">
              <a:cs typeface="Times New Roman" pitchFamily="18" charset="0"/>
            </a:endParaRPr>
          </a:p>
        </p:txBody>
      </p:sp>
      <p:sp>
        <p:nvSpPr>
          <p:cNvPr id="501773" name="AutoShape 13"/>
          <p:cNvSpPr>
            <a:spLocks noChangeArrowheads="1"/>
          </p:cNvSpPr>
          <p:nvPr/>
        </p:nvSpPr>
        <p:spPr bwMode="auto">
          <a:xfrm>
            <a:off x="4114800" y="1908175"/>
            <a:ext cx="304800" cy="228600"/>
          </a:xfrm>
          <a:prstGeom prst="homePlate">
            <a:avLst>
              <a:gd name="adj" fmla="val 33333"/>
            </a:avLst>
          </a:prstGeom>
          <a:gradFill rotWithShape="0">
            <a:gsLst>
              <a:gs pos="0">
                <a:srgbClr val="FF34CC"/>
              </a:gs>
              <a:gs pos="100000">
                <a:srgbClr val="66FF66"/>
              </a:gs>
            </a:gsLst>
            <a:lin ang="0" scaled="1"/>
          </a:gradFill>
          <a:ln w="9525">
            <a:solidFill>
              <a:schemeClr val="tx1"/>
            </a:solidFill>
            <a:miter lim="800000"/>
            <a:headEnd/>
            <a:tailEnd/>
          </a:ln>
          <a:effectLst>
            <a:outerShdw dist="45791" dir="2021404" algn="ctr" rotWithShape="0">
              <a:schemeClr val="bg2"/>
            </a:outerShdw>
          </a:effectLst>
        </p:spPr>
        <p:txBody>
          <a:bodyPr wrap="none" anchor="ctr"/>
          <a:lstStyle/>
          <a:p>
            <a:pPr>
              <a:defRPr/>
            </a:pPr>
            <a:endParaRPr lang="en-US" sz="2600" dirty="0">
              <a:latin typeface="Times New Roman" pitchFamily="18" charset="0"/>
            </a:endParaRPr>
          </a:p>
        </p:txBody>
      </p:sp>
      <p:sp>
        <p:nvSpPr>
          <p:cNvPr id="501774" name="AutoShape 14"/>
          <p:cNvSpPr>
            <a:spLocks noChangeArrowheads="1"/>
          </p:cNvSpPr>
          <p:nvPr/>
        </p:nvSpPr>
        <p:spPr bwMode="auto">
          <a:xfrm>
            <a:off x="4114800" y="3581400"/>
            <a:ext cx="304800" cy="228600"/>
          </a:xfrm>
          <a:prstGeom prst="homePlate">
            <a:avLst>
              <a:gd name="adj" fmla="val 33333"/>
            </a:avLst>
          </a:prstGeom>
          <a:gradFill rotWithShape="0">
            <a:gsLst>
              <a:gs pos="0">
                <a:srgbClr val="FF34CC"/>
              </a:gs>
              <a:gs pos="100000">
                <a:srgbClr val="66FF66"/>
              </a:gs>
            </a:gsLst>
            <a:lin ang="0" scaled="1"/>
          </a:gradFill>
          <a:ln w="9525">
            <a:solidFill>
              <a:schemeClr val="tx1"/>
            </a:solidFill>
            <a:miter lim="800000"/>
            <a:headEnd/>
            <a:tailEnd/>
          </a:ln>
          <a:effectLst>
            <a:outerShdw dist="45791" dir="2021404" algn="ctr" rotWithShape="0">
              <a:schemeClr val="bg2"/>
            </a:outerShdw>
          </a:effectLst>
        </p:spPr>
        <p:txBody>
          <a:bodyPr wrap="none" anchor="ctr"/>
          <a:lstStyle/>
          <a:p>
            <a:pPr>
              <a:defRPr/>
            </a:pPr>
            <a:endParaRPr lang="en-US" sz="2600" dirty="0">
              <a:latin typeface="Times New Roman" pitchFamily="18" charset="0"/>
            </a:endParaRPr>
          </a:p>
        </p:txBody>
      </p:sp>
      <p:sp>
        <p:nvSpPr>
          <p:cNvPr id="501776" name="AutoShape 16"/>
          <p:cNvSpPr>
            <a:spLocks noChangeArrowheads="1"/>
          </p:cNvSpPr>
          <p:nvPr/>
        </p:nvSpPr>
        <p:spPr bwMode="auto">
          <a:xfrm>
            <a:off x="4102100" y="5394325"/>
            <a:ext cx="304800" cy="228600"/>
          </a:xfrm>
          <a:prstGeom prst="homePlate">
            <a:avLst>
              <a:gd name="adj" fmla="val 33333"/>
            </a:avLst>
          </a:prstGeom>
          <a:gradFill rotWithShape="0">
            <a:gsLst>
              <a:gs pos="0">
                <a:srgbClr val="FF34CC"/>
              </a:gs>
              <a:gs pos="100000">
                <a:srgbClr val="66FF66"/>
              </a:gs>
            </a:gsLst>
            <a:lin ang="0" scaled="1"/>
          </a:gradFill>
          <a:ln w="9525">
            <a:solidFill>
              <a:schemeClr val="tx1"/>
            </a:solidFill>
            <a:miter lim="800000"/>
            <a:headEnd/>
            <a:tailEnd/>
          </a:ln>
          <a:effectLst>
            <a:outerShdw dist="45791" dir="2021404" algn="ctr" rotWithShape="0">
              <a:schemeClr val="bg2"/>
            </a:outerShdw>
          </a:effectLst>
        </p:spPr>
        <p:txBody>
          <a:bodyPr wrap="none" anchor="ctr"/>
          <a:lstStyle/>
          <a:p>
            <a:pPr>
              <a:defRPr/>
            </a:pPr>
            <a:endParaRPr lang="en-US" sz="2600" dirty="0">
              <a:latin typeface="Times New Roman" pitchFamily="18" charset="0"/>
            </a:endParaRPr>
          </a:p>
        </p:txBody>
      </p:sp>
      <p:sp>
        <p:nvSpPr>
          <p:cNvPr id="18449" name="WordArt 22"/>
          <p:cNvSpPr>
            <a:spLocks noChangeArrowheads="1" noChangeShapeType="1" noTextEdit="1"/>
          </p:cNvSpPr>
          <p:nvPr/>
        </p:nvSpPr>
        <p:spPr bwMode="auto">
          <a:xfrm>
            <a:off x="638175" y="266700"/>
            <a:ext cx="2943225" cy="4667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Maiandra GD"/>
              </a:rPr>
              <a:t>Traditional IEP</a:t>
            </a:r>
          </a:p>
        </p:txBody>
      </p:sp>
      <p:sp>
        <p:nvSpPr>
          <p:cNvPr id="18450" name="WordArt 23"/>
          <p:cNvSpPr>
            <a:spLocks noChangeArrowheads="1" noChangeShapeType="1" noTextEdit="1"/>
          </p:cNvSpPr>
          <p:nvPr/>
        </p:nvSpPr>
        <p:spPr bwMode="auto">
          <a:xfrm>
            <a:off x="3921125" y="457200"/>
            <a:ext cx="762000" cy="228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i="1" kern="10">
                <a:solidFill>
                  <a:srgbClr val="000000"/>
                </a:solidFill>
                <a:latin typeface="Maiandra GD"/>
              </a:rPr>
              <a:t>versus</a:t>
            </a:r>
          </a:p>
        </p:txBody>
      </p:sp>
      <p:sp>
        <p:nvSpPr>
          <p:cNvPr id="18451" name="WordArt 24"/>
          <p:cNvSpPr>
            <a:spLocks noChangeArrowheads="1" noChangeShapeType="1" noTextEdit="1"/>
          </p:cNvSpPr>
          <p:nvPr/>
        </p:nvSpPr>
        <p:spPr bwMode="auto">
          <a:xfrm>
            <a:off x="4935538" y="133350"/>
            <a:ext cx="3733800" cy="619125"/>
          </a:xfrm>
          <a:prstGeom prst="rect">
            <a:avLst/>
          </a:prstGeom>
        </p:spPr>
        <p:txBody>
          <a:bodyPr wrap="none" fromWordArt="1">
            <a:prstTxWarp prst="textPlain">
              <a:avLst>
                <a:gd name="adj" fmla="val 50000"/>
              </a:avLst>
            </a:prstTxWarp>
          </a:bodyPr>
          <a:lstStyle/>
          <a:p>
            <a:pPr algn="ctr"/>
            <a:r>
              <a:rPr lang="en-US" sz="3600" b="1" kern="10">
                <a:ln w="19050">
                  <a:solidFill>
                    <a:srgbClr val="000000"/>
                  </a:solidFill>
                  <a:round/>
                  <a:headEnd/>
                  <a:tailEnd/>
                </a:ln>
                <a:solidFill>
                  <a:srgbClr val="CE0098"/>
                </a:solidFill>
                <a:effectLst>
                  <a:outerShdw dist="35921" dir="2700000" algn="ctr" rotWithShape="0">
                    <a:srgbClr val="66FF66"/>
                  </a:outerShdw>
                </a:effectLst>
                <a:latin typeface="Maiandra GD"/>
              </a:rPr>
              <a:t>Student-Led IEP</a:t>
            </a:r>
          </a:p>
        </p:txBody>
      </p:sp>
      <p:sp>
        <p:nvSpPr>
          <p:cNvPr id="18452" name="Text Box 25"/>
          <p:cNvSpPr txBox="1">
            <a:spLocks noChangeArrowheads="1"/>
          </p:cNvSpPr>
          <p:nvPr/>
        </p:nvSpPr>
        <p:spPr bwMode="auto">
          <a:xfrm>
            <a:off x="8262938" y="6345238"/>
            <a:ext cx="184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endParaRPr lang="en-US" sz="1400">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3" name="Rectangle 3"/>
          <p:cNvSpPr>
            <a:spLocks noChangeArrowheads="1"/>
          </p:cNvSpPr>
          <p:nvPr/>
        </p:nvSpPr>
        <p:spPr bwMode="auto">
          <a:xfrm>
            <a:off x="304800" y="5334000"/>
            <a:ext cx="8610600" cy="762000"/>
          </a:xfrm>
          <a:prstGeom prst="rect">
            <a:avLst/>
          </a:prstGeom>
          <a:gradFill rotWithShape="0">
            <a:gsLst>
              <a:gs pos="0">
                <a:srgbClr val="FFE6CD"/>
              </a:gs>
              <a:gs pos="50000">
                <a:schemeClr val="bg1"/>
              </a:gs>
              <a:gs pos="100000">
                <a:srgbClr val="FFE6CD"/>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4" name="Rectangle 4"/>
          <p:cNvSpPr>
            <a:spLocks noChangeArrowheads="1"/>
          </p:cNvSpPr>
          <p:nvPr/>
        </p:nvSpPr>
        <p:spPr bwMode="auto">
          <a:xfrm>
            <a:off x="304800" y="4610100"/>
            <a:ext cx="8610600" cy="762000"/>
          </a:xfrm>
          <a:prstGeom prst="rect">
            <a:avLst/>
          </a:prstGeom>
          <a:gradFill rotWithShape="0">
            <a:gsLst>
              <a:gs pos="0">
                <a:srgbClr val="FFE1FF"/>
              </a:gs>
              <a:gs pos="50000">
                <a:schemeClr val="bg1"/>
              </a:gs>
              <a:gs pos="100000">
                <a:srgbClr val="FFE1FF"/>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5" name="Rectangle 5"/>
          <p:cNvSpPr>
            <a:spLocks noChangeArrowheads="1"/>
          </p:cNvSpPr>
          <p:nvPr/>
        </p:nvSpPr>
        <p:spPr bwMode="auto">
          <a:xfrm>
            <a:off x="304800" y="3886200"/>
            <a:ext cx="8610600" cy="838200"/>
          </a:xfrm>
          <a:prstGeom prst="rect">
            <a:avLst/>
          </a:prstGeom>
          <a:gradFill rotWithShape="0">
            <a:gsLst>
              <a:gs pos="0">
                <a:srgbClr val="E8DDF3"/>
              </a:gs>
              <a:gs pos="50000">
                <a:schemeClr val="bg1"/>
              </a:gs>
              <a:gs pos="100000">
                <a:srgbClr val="E8DDF3"/>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6" name="Rectangle 6"/>
          <p:cNvSpPr>
            <a:spLocks noChangeArrowheads="1"/>
          </p:cNvSpPr>
          <p:nvPr/>
        </p:nvSpPr>
        <p:spPr bwMode="auto">
          <a:xfrm>
            <a:off x="304800" y="3181350"/>
            <a:ext cx="8610600" cy="762000"/>
          </a:xfrm>
          <a:prstGeom prst="rect">
            <a:avLst/>
          </a:prstGeom>
          <a:gradFill rotWithShape="0">
            <a:gsLst>
              <a:gs pos="0">
                <a:srgbClr val="CDEBFF"/>
              </a:gs>
              <a:gs pos="50000">
                <a:schemeClr val="bg1"/>
              </a:gs>
              <a:gs pos="100000">
                <a:srgbClr val="CDEBFF"/>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7" name="Rectangle 7"/>
          <p:cNvSpPr>
            <a:spLocks noChangeArrowheads="1"/>
          </p:cNvSpPr>
          <p:nvPr/>
        </p:nvSpPr>
        <p:spPr bwMode="auto">
          <a:xfrm>
            <a:off x="304800" y="2609850"/>
            <a:ext cx="8610600" cy="762000"/>
          </a:xfrm>
          <a:prstGeom prst="rect">
            <a:avLst/>
          </a:prstGeom>
          <a:gradFill rotWithShape="0">
            <a:gsLst>
              <a:gs pos="0">
                <a:srgbClr val="D1FFDD"/>
              </a:gs>
              <a:gs pos="50000">
                <a:schemeClr val="bg1"/>
              </a:gs>
              <a:gs pos="100000">
                <a:srgbClr val="D1FFDD"/>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8" name="Rectangle 8"/>
          <p:cNvSpPr>
            <a:spLocks noChangeArrowheads="1"/>
          </p:cNvSpPr>
          <p:nvPr/>
        </p:nvSpPr>
        <p:spPr bwMode="auto">
          <a:xfrm>
            <a:off x="304800" y="2076450"/>
            <a:ext cx="8610600" cy="762000"/>
          </a:xfrm>
          <a:prstGeom prst="rect">
            <a:avLst/>
          </a:prstGeom>
          <a:gradFill rotWithShape="0">
            <a:gsLst>
              <a:gs pos="0">
                <a:srgbClr val="FFFFB3"/>
              </a:gs>
              <a:gs pos="50000">
                <a:schemeClr val="bg1"/>
              </a:gs>
              <a:gs pos="100000">
                <a:srgbClr val="FFFFB3"/>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9" name="Rectangle 9"/>
          <p:cNvSpPr>
            <a:spLocks noChangeArrowheads="1"/>
          </p:cNvSpPr>
          <p:nvPr/>
        </p:nvSpPr>
        <p:spPr bwMode="auto">
          <a:xfrm>
            <a:off x="304800" y="1524000"/>
            <a:ext cx="8610600" cy="762000"/>
          </a:xfrm>
          <a:prstGeom prst="rect">
            <a:avLst/>
          </a:prstGeom>
          <a:gradFill rotWithShape="0">
            <a:gsLst>
              <a:gs pos="0">
                <a:srgbClr val="FFE6CD"/>
              </a:gs>
              <a:gs pos="50000">
                <a:schemeClr val="bg1"/>
              </a:gs>
              <a:gs pos="100000">
                <a:srgbClr val="FFE6CD"/>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70" name="Rectangle 10"/>
          <p:cNvSpPr>
            <a:spLocks noChangeArrowheads="1"/>
          </p:cNvSpPr>
          <p:nvPr/>
        </p:nvSpPr>
        <p:spPr bwMode="auto">
          <a:xfrm>
            <a:off x="304800" y="933450"/>
            <a:ext cx="8610600" cy="762000"/>
          </a:xfrm>
          <a:prstGeom prst="rect">
            <a:avLst/>
          </a:prstGeom>
          <a:gradFill rotWithShape="0">
            <a:gsLst>
              <a:gs pos="0">
                <a:srgbClr val="FFE1FF"/>
              </a:gs>
              <a:gs pos="50000">
                <a:schemeClr val="bg1"/>
              </a:gs>
              <a:gs pos="100000">
                <a:srgbClr val="FFE1FF"/>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19466" name="Rectangle 11"/>
          <p:cNvSpPr>
            <a:spLocks noChangeArrowheads="1"/>
          </p:cNvSpPr>
          <p:nvPr/>
        </p:nvSpPr>
        <p:spPr bwMode="auto">
          <a:xfrm>
            <a:off x="381000" y="914400"/>
            <a:ext cx="3657600" cy="513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lnSpc>
                <a:spcPct val="90000"/>
              </a:lnSpc>
            </a:pPr>
            <a:endParaRPr lang="en-US" sz="2400">
              <a:cs typeface="Times New Roman" pitchFamily="18" charset="0"/>
            </a:endParaRPr>
          </a:p>
          <a:p>
            <a:pPr eaLnBrk="0" hangingPunct="0">
              <a:lnSpc>
                <a:spcPct val="90000"/>
              </a:lnSpc>
            </a:pPr>
            <a:r>
              <a:rPr lang="en-US" sz="2400"/>
              <a:t>Meeting may focus on the student’s deficits or “can’t dos”</a:t>
            </a:r>
          </a:p>
          <a:p>
            <a:pPr eaLnBrk="0" hangingPunct="0">
              <a:lnSpc>
                <a:spcPct val="90000"/>
              </a:lnSpc>
            </a:pPr>
            <a:endParaRPr lang="en-US" sz="2400"/>
          </a:p>
          <a:p>
            <a:pPr eaLnBrk="0" hangingPunct="0">
              <a:lnSpc>
                <a:spcPct val="90000"/>
              </a:lnSpc>
            </a:pPr>
            <a:r>
              <a:rPr lang="en-US" sz="2400">
                <a:cs typeface="Times New Roman" pitchFamily="18" charset="0"/>
              </a:rPr>
              <a:t>IEP contains jargon &amp; “legal-ese”- not understood by student or parent</a:t>
            </a:r>
          </a:p>
          <a:p>
            <a:pPr eaLnBrk="0" hangingPunct="0">
              <a:lnSpc>
                <a:spcPct val="90000"/>
              </a:lnSpc>
            </a:pPr>
            <a:endParaRPr lang="en-US" sz="2400">
              <a:cs typeface="Times New Roman" pitchFamily="18" charset="0"/>
            </a:endParaRPr>
          </a:p>
          <a:p>
            <a:pPr eaLnBrk="0" hangingPunct="0">
              <a:lnSpc>
                <a:spcPct val="90000"/>
              </a:lnSpc>
            </a:pPr>
            <a:r>
              <a:rPr lang="en-US" sz="2400">
                <a:cs typeface="Times New Roman" pitchFamily="18" charset="0"/>
              </a:rPr>
              <a:t>Meetings might not be valued by students, general education teachers, and parents</a:t>
            </a:r>
          </a:p>
          <a:p>
            <a:pPr eaLnBrk="0" hangingPunct="0">
              <a:lnSpc>
                <a:spcPct val="90000"/>
              </a:lnSpc>
            </a:pPr>
            <a:endParaRPr lang="en-US" sz="2400">
              <a:cs typeface="Times New Roman" pitchFamily="18" charset="0"/>
            </a:endParaRPr>
          </a:p>
        </p:txBody>
      </p:sp>
      <p:sp>
        <p:nvSpPr>
          <p:cNvPr id="19467" name="Rectangle 12"/>
          <p:cNvSpPr>
            <a:spLocks noChangeArrowheads="1"/>
          </p:cNvSpPr>
          <p:nvPr/>
        </p:nvSpPr>
        <p:spPr bwMode="auto">
          <a:xfrm>
            <a:off x="4572000" y="1143000"/>
            <a:ext cx="4343400" cy="476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90000"/>
              </a:lnSpc>
            </a:pPr>
            <a:endParaRPr lang="en-US">
              <a:latin typeface="Maiandra GD" pitchFamily="34" charset="0"/>
              <a:cs typeface="Times New Roman" pitchFamily="18" charset="0"/>
            </a:endParaRPr>
          </a:p>
          <a:p>
            <a:pPr>
              <a:lnSpc>
                <a:spcPct val="90000"/>
              </a:lnSpc>
            </a:pPr>
            <a:r>
              <a:rPr lang="en-US" sz="2400"/>
              <a:t>Meeting emphasizes capabilities, student interests and plans for the future</a:t>
            </a:r>
          </a:p>
          <a:p>
            <a:pPr>
              <a:lnSpc>
                <a:spcPct val="90000"/>
              </a:lnSpc>
            </a:pPr>
            <a:endParaRPr lang="en-US" sz="2400"/>
          </a:p>
          <a:p>
            <a:pPr>
              <a:lnSpc>
                <a:spcPct val="90000"/>
              </a:lnSpc>
            </a:pPr>
            <a:r>
              <a:rPr lang="en-US" sz="2400">
                <a:cs typeface="Times New Roman" pitchFamily="18" charset="0"/>
              </a:rPr>
              <a:t>Wording of IEP document is user-friendly for all participants</a:t>
            </a:r>
          </a:p>
          <a:p>
            <a:pPr>
              <a:lnSpc>
                <a:spcPct val="90000"/>
              </a:lnSpc>
            </a:pPr>
            <a:endParaRPr lang="en-US" sz="2400">
              <a:cs typeface="Times New Roman" pitchFamily="18" charset="0"/>
            </a:endParaRPr>
          </a:p>
          <a:p>
            <a:pPr>
              <a:lnSpc>
                <a:spcPct val="90000"/>
              </a:lnSpc>
            </a:pPr>
            <a:endParaRPr lang="en-US" sz="2400">
              <a:cs typeface="Times New Roman" pitchFamily="18" charset="0"/>
            </a:endParaRPr>
          </a:p>
          <a:p>
            <a:pPr>
              <a:lnSpc>
                <a:spcPct val="90000"/>
              </a:lnSpc>
            </a:pPr>
            <a:endParaRPr lang="en-US" sz="2400">
              <a:cs typeface="Times New Roman" pitchFamily="18" charset="0"/>
            </a:endParaRPr>
          </a:p>
          <a:p>
            <a:pPr>
              <a:lnSpc>
                <a:spcPct val="90000"/>
              </a:lnSpc>
            </a:pPr>
            <a:r>
              <a:rPr lang="en-US" sz="2400">
                <a:cs typeface="Times New Roman" pitchFamily="18" charset="0"/>
              </a:rPr>
              <a:t>Meetings have improved participation as teachers and parents respond to invitations from student</a:t>
            </a:r>
          </a:p>
          <a:p>
            <a:pPr>
              <a:lnSpc>
                <a:spcPct val="90000"/>
              </a:lnSpc>
            </a:pPr>
            <a:endParaRPr lang="en-US" sz="2400">
              <a:cs typeface="Times New Roman" pitchFamily="18" charset="0"/>
            </a:endParaRPr>
          </a:p>
        </p:txBody>
      </p:sp>
      <p:sp>
        <p:nvSpPr>
          <p:cNvPr id="501773" name="AutoShape 13"/>
          <p:cNvSpPr>
            <a:spLocks noChangeArrowheads="1"/>
          </p:cNvSpPr>
          <p:nvPr/>
        </p:nvSpPr>
        <p:spPr bwMode="auto">
          <a:xfrm>
            <a:off x="4037013" y="1277938"/>
            <a:ext cx="304800" cy="228600"/>
          </a:xfrm>
          <a:prstGeom prst="homePlate">
            <a:avLst>
              <a:gd name="adj" fmla="val 33333"/>
            </a:avLst>
          </a:prstGeom>
          <a:gradFill rotWithShape="0">
            <a:gsLst>
              <a:gs pos="0">
                <a:srgbClr val="FF34CC"/>
              </a:gs>
              <a:gs pos="100000">
                <a:srgbClr val="66FF66"/>
              </a:gs>
            </a:gsLst>
            <a:lin ang="0" scaled="1"/>
          </a:gradFill>
          <a:ln w="9525">
            <a:solidFill>
              <a:schemeClr val="tx1"/>
            </a:solidFill>
            <a:miter lim="800000"/>
            <a:headEnd/>
            <a:tailEnd/>
          </a:ln>
          <a:effectLst>
            <a:outerShdw dist="45791" dir="2021404" algn="ctr" rotWithShape="0">
              <a:schemeClr val="bg2"/>
            </a:outerShdw>
          </a:effectLst>
        </p:spPr>
        <p:txBody>
          <a:bodyPr wrap="none" anchor="ctr"/>
          <a:lstStyle/>
          <a:p>
            <a:pPr>
              <a:defRPr/>
            </a:pPr>
            <a:endParaRPr lang="en-US" sz="2600" dirty="0">
              <a:latin typeface="Times New Roman" pitchFamily="18" charset="0"/>
            </a:endParaRPr>
          </a:p>
        </p:txBody>
      </p:sp>
      <p:sp>
        <p:nvSpPr>
          <p:cNvPr id="501774" name="AutoShape 14"/>
          <p:cNvSpPr>
            <a:spLocks noChangeArrowheads="1"/>
          </p:cNvSpPr>
          <p:nvPr/>
        </p:nvSpPr>
        <p:spPr bwMode="auto">
          <a:xfrm>
            <a:off x="4038600" y="2667000"/>
            <a:ext cx="304800" cy="228600"/>
          </a:xfrm>
          <a:prstGeom prst="homePlate">
            <a:avLst>
              <a:gd name="adj" fmla="val 33333"/>
            </a:avLst>
          </a:prstGeom>
          <a:gradFill rotWithShape="0">
            <a:gsLst>
              <a:gs pos="0">
                <a:srgbClr val="FF34CC"/>
              </a:gs>
              <a:gs pos="100000">
                <a:srgbClr val="66FF66"/>
              </a:gs>
            </a:gsLst>
            <a:lin ang="0" scaled="1"/>
          </a:gradFill>
          <a:ln w="9525">
            <a:solidFill>
              <a:schemeClr val="tx1"/>
            </a:solidFill>
            <a:miter lim="800000"/>
            <a:headEnd/>
            <a:tailEnd/>
          </a:ln>
          <a:effectLst>
            <a:outerShdw dist="45791" dir="2021404" algn="ctr" rotWithShape="0">
              <a:schemeClr val="bg2"/>
            </a:outerShdw>
          </a:effectLst>
        </p:spPr>
        <p:txBody>
          <a:bodyPr wrap="none" anchor="ctr"/>
          <a:lstStyle/>
          <a:p>
            <a:pPr>
              <a:defRPr/>
            </a:pPr>
            <a:endParaRPr lang="en-US" sz="2600" dirty="0">
              <a:latin typeface="Times New Roman" pitchFamily="18" charset="0"/>
            </a:endParaRPr>
          </a:p>
        </p:txBody>
      </p:sp>
      <p:sp>
        <p:nvSpPr>
          <p:cNvPr id="501776" name="AutoShape 16"/>
          <p:cNvSpPr>
            <a:spLocks noChangeArrowheads="1"/>
          </p:cNvSpPr>
          <p:nvPr/>
        </p:nvSpPr>
        <p:spPr bwMode="auto">
          <a:xfrm>
            <a:off x="3998913" y="4684713"/>
            <a:ext cx="304800" cy="228600"/>
          </a:xfrm>
          <a:prstGeom prst="homePlate">
            <a:avLst>
              <a:gd name="adj" fmla="val 33333"/>
            </a:avLst>
          </a:prstGeom>
          <a:gradFill rotWithShape="0">
            <a:gsLst>
              <a:gs pos="0">
                <a:srgbClr val="FF34CC"/>
              </a:gs>
              <a:gs pos="100000">
                <a:srgbClr val="66FF66"/>
              </a:gs>
            </a:gsLst>
            <a:lin ang="0" scaled="1"/>
          </a:gradFill>
          <a:ln w="9525">
            <a:solidFill>
              <a:schemeClr val="tx1"/>
            </a:solidFill>
            <a:miter lim="800000"/>
            <a:headEnd/>
            <a:tailEnd/>
          </a:ln>
          <a:effectLst>
            <a:outerShdw dist="45791" dir="2021404" algn="ctr" rotWithShape="0">
              <a:schemeClr val="bg2"/>
            </a:outerShdw>
          </a:effectLst>
        </p:spPr>
        <p:txBody>
          <a:bodyPr wrap="none" anchor="ctr"/>
          <a:lstStyle/>
          <a:p>
            <a:pPr>
              <a:defRPr/>
            </a:pPr>
            <a:endParaRPr lang="en-US" sz="2600" dirty="0">
              <a:latin typeface="Times New Roman" pitchFamily="18" charset="0"/>
            </a:endParaRPr>
          </a:p>
        </p:txBody>
      </p:sp>
      <p:sp>
        <p:nvSpPr>
          <p:cNvPr id="19471" name="WordArt 22"/>
          <p:cNvSpPr>
            <a:spLocks noChangeArrowheads="1" noChangeShapeType="1" noTextEdit="1"/>
          </p:cNvSpPr>
          <p:nvPr/>
        </p:nvSpPr>
        <p:spPr bwMode="auto">
          <a:xfrm>
            <a:off x="638175" y="266700"/>
            <a:ext cx="2943225" cy="4667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Maiandra GD"/>
              </a:rPr>
              <a:t>Traditional IEP</a:t>
            </a:r>
          </a:p>
        </p:txBody>
      </p:sp>
      <p:sp>
        <p:nvSpPr>
          <p:cNvPr id="19472" name="WordArt 23"/>
          <p:cNvSpPr>
            <a:spLocks noChangeArrowheads="1" noChangeShapeType="1" noTextEdit="1"/>
          </p:cNvSpPr>
          <p:nvPr/>
        </p:nvSpPr>
        <p:spPr bwMode="auto">
          <a:xfrm>
            <a:off x="3921125" y="457200"/>
            <a:ext cx="762000" cy="228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i="1" kern="10">
                <a:solidFill>
                  <a:srgbClr val="000000"/>
                </a:solidFill>
                <a:latin typeface="Maiandra GD"/>
              </a:rPr>
              <a:t>versus</a:t>
            </a:r>
          </a:p>
        </p:txBody>
      </p:sp>
      <p:sp>
        <p:nvSpPr>
          <p:cNvPr id="19473" name="WordArt 24"/>
          <p:cNvSpPr>
            <a:spLocks noChangeArrowheads="1" noChangeShapeType="1" noTextEdit="1"/>
          </p:cNvSpPr>
          <p:nvPr/>
        </p:nvSpPr>
        <p:spPr bwMode="auto">
          <a:xfrm>
            <a:off x="4935538" y="133350"/>
            <a:ext cx="3733800" cy="619125"/>
          </a:xfrm>
          <a:prstGeom prst="rect">
            <a:avLst/>
          </a:prstGeom>
        </p:spPr>
        <p:txBody>
          <a:bodyPr wrap="none" fromWordArt="1">
            <a:prstTxWarp prst="textPlain">
              <a:avLst>
                <a:gd name="adj" fmla="val 50000"/>
              </a:avLst>
            </a:prstTxWarp>
          </a:bodyPr>
          <a:lstStyle/>
          <a:p>
            <a:pPr algn="ctr"/>
            <a:r>
              <a:rPr lang="en-US" sz="3600" b="1" kern="10">
                <a:ln w="19050">
                  <a:solidFill>
                    <a:srgbClr val="000000"/>
                  </a:solidFill>
                  <a:round/>
                  <a:headEnd/>
                  <a:tailEnd/>
                </a:ln>
                <a:solidFill>
                  <a:srgbClr val="CE0098"/>
                </a:solidFill>
                <a:effectLst>
                  <a:outerShdw dist="35921" dir="2700000" algn="ctr" rotWithShape="0">
                    <a:srgbClr val="66FF66"/>
                  </a:outerShdw>
                </a:effectLst>
                <a:latin typeface="Maiandra GD"/>
              </a:rPr>
              <a:t>Student-Led IEP</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0" name="Rectangle 10"/>
          <p:cNvSpPr>
            <a:spLocks noChangeArrowheads="1"/>
          </p:cNvSpPr>
          <p:nvPr/>
        </p:nvSpPr>
        <p:spPr bwMode="auto">
          <a:xfrm>
            <a:off x="304800" y="933450"/>
            <a:ext cx="8610600" cy="762000"/>
          </a:xfrm>
          <a:prstGeom prst="rect">
            <a:avLst/>
          </a:prstGeom>
          <a:gradFill rotWithShape="0">
            <a:gsLst>
              <a:gs pos="0">
                <a:srgbClr val="FFE1FF"/>
              </a:gs>
              <a:gs pos="50000">
                <a:schemeClr val="bg1"/>
              </a:gs>
              <a:gs pos="100000">
                <a:srgbClr val="FFE1FF"/>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9" name="Rectangle 9"/>
          <p:cNvSpPr>
            <a:spLocks noChangeArrowheads="1"/>
          </p:cNvSpPr>
          <p:nvPr/>
        </p:nvSpPr>
        <p:spPr bwMode="auto">
          <a:xfrm>
            <a:off x="304800" y="1676400"/>
            <a:ext cx="8610600" cy="762000"/>
          </a:xfrm>
          <a:prstGeom prst="rect">
            <a:avLst/>
          </a:prstGeom>
          <a:gradFill rotWithShape="0">
            <a:gsLst>
              <a:gs pos="0">
                <a:srgbClr val="FFE6CD"/>
              </a:gs>
              <a:gs pos="50000">
                <a:schemeClr val="bg1"/>
              </a:gs>
              <a:gs pos="100000">
                <a:srgbClr val="FFE6CD"/>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8" name="Rectangle 8"/>
          <p:cNvSpPr>
            <a:spLocks noChangeArrowheads="1"/>
          </p:cNvSpPr>
          <p:nvPr/>
        </p:nvSpPr>
        <p:spPr bwMode="auto">
          <a:xfrm>
            <a:off x="304800" y="2438400"/>
            <a:ext cx="8610600" cy="762000"/>
          </a:xfrm>
          <a:prstGeom prst="rect">
            <a:avLst/>
          </a:prstGeom>
          <a:gradFill rotWithShape="0">
            <a:gsLst>
              <a:gs pos="0">
                <a:srgbClr val="FFFFB3"/>
              </a:gs>
              <a:gs pos="50000">
                <a:schemeClr val="bg1"/>
              </a:gs>
              <a:gs pos="100000">
                <a:srgbClr val="FFFFB3"/>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7" name="Rectangle 7"/>
          <p:cNvSpPr>
            <a:spLocks noChangeArrowheads="1"/>
          </p:cNvSpPr>
          <p:nvPr/>
        </p:nvSpPr>
        <p:spPr bwMode="auto">
          <a:xfrm>
            <a:off x="304800" y="3124200"/>
            <a:ext cx="8610600" cy="762000"/>
          </a:xfrm>
          <a:prstGeom prst="rect">
            <a:avLst/>
          </a:prstGeom>
          <a:gradFill rotWithShape="0">
            <a:gsLst>
              <a:gs pos="0">
                <a:srgbClr val="D1FFDD"/>
              </a:gs>
              <a:gs pos="50000">
                <a:schemeClr val="bg1"/>
              </a:gs>
              <a:gs pos="100000">
                <a:srgbClr val="D1FFDD"/>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5" name="Rectangle 5"/>
          <p:cNvSpPr>
            <a:spLocks noChangeArrowheads="1"/>
          </p:cNvSpPr>
          <p:nvPr/>
        </p:nvSpPr>
        <p:spPr bwMode="auto">
          <a:xfrm>
            <a:off x="304800" y="3886200"/>
            <a:ext cx="8610600" cy="838200"/>
          </a:xfrm>
          <a:prstGeom prst="rect">
            <a:avLst/>
          </a:prstGeom>
          <a:gradFill rotWithShape="0">
            <a:gsLst>
              <a:gs pos="0">
                <a:srgbClr val="E8DDF3"/>
              </a:gs>
              <a:gs pos="50000">
                <a:schemeClr val="bg1"/>
              </a:gs>
              <a:gs pos="100000">
                <a:srgbClr val="E8DDF3"/>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3" name="Rectangle 3"/>
          <p:cNvSpPr>
            <a:spLocks noChangeArrowheads="1"/>
          </p:cNvSpPr>
          <p:nvPr/>
        </p:nvSpPr>
        <p:spPr bwMode="auto">
          <a:xfrm>
            <a:off x="304800" y="4724400"/>
            <a:ext cx="8610600" cy="990600"/>
          </a:xfrm>
          <a:prstGeom prst="rect">
            <a:avLst/>
          </a:prstGeom>
          <a:gradFill rotWithShape="0">
            <a:gsLst>
              <a:gs pos="0">
                <a:srgbClr val="FFE6CD"/>
              </a:gs>
              <a:gs pos="50000">
                <a:schemeClr val="bg1"/>
              </a:gs>
              <a:gs pos="100000">
                <a:srgbClr val="FFE6CD"/>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501762" name="Rectangle 2"/>
          <p:cNvSpPr>
            <a:spLocks noChangeArrowheads="1"/>
          </p:cNvSpPr>
          <p:nvPr/>
        </p:nvSpPr>
        <p:spPr bwMode="auto">
          <a:xfrm>
            <a:off x="304800" y="5638800"/>
            <a:ext cx="8610600" cy="1066800"/>
          </a:xfrm>
          <a:prstGeom prst="rect">
            <a:avLst/>
          </a:prstGeom>
          <a:gradFill rotWithShape="0">
            <a:gsLst>
              <a:gs pos="0">
                <a:srgbClr val="FFFFB3"/>
              </a:gs>
              <a:gs pos="50000">
                <a:schemeClr val="bg1"/>
              </a:gs>
              <a:gs pos="100000">
                <a:srgbClr val="FFFFB3"/>
              </a:gs>
            </a:gsLst>
            <a:lin ang="0" scaled="1"/>
          </a:gradFill>
          <a:ln w="9525">
            <a:noFill/>
            <a:miter lim="800000"/>
            <a:headEnd/>
            <a:tailEnd/>
          </a:ln>
          <a:effectLst/>
        </p:spPr>
        <p:txBody>
          <a:bodyPr wrap="none" anchor="ctr"/>
          <a:lstStyle/>
          <a:p>
            <a:pPr>
              <a:defRPr/>
            </a:pPr>
            <a:endParaRPr lang="en-US" sz="2600" dirty="0">
              <a:latin typeface="Times New Roman" pitchFamily="18" charset="0"/>
            </a:endParaRPr>
          </a:p>
        </p:txBody>
      </p:sp>
      <p:sp>
        <p:nvSpPr>
          <p:cNvPr id="20489" name="Rectangle 3"/>
          <p:cNvSpPr>
            <a:spLocks noGrp="1" noChangeArrowheads="1"/>
          </p:cNvSpPr>
          <p:nvPr>
            <p:ph type="body" idx="1"/>
          </p:nvPr>
        </p:nvSpPr>
        <p:spPr>
          <a:xfrm>
            <a:off x="457200" y="1295400"/>
            <a:ext cx="3276600" cy="5257800"/>
          </a:xfrm>
        </p:spPr>
        <p:txBody>
          <a:bodyPr/>
          <a:lstStyle/>
          <a:p>
            <a:pPr eaLnBrk="1" hangingPunct="1">
              <a:lnSpc>
                <a:spcPct val="70000"/>
              </a:lnSpc>
              <a:buFontTx/>
              <a:buNone/>
            </a:pPr>
            <a:r>
              <a:rPr lang="en-US" sz="2400" smtClean="0"/>
              <a:t>Students and parents</a:t>
            </a:r>
          </a:p>
          <a:p>
            <a:pPr eaLnBrk="1" hangingPunct="1">
              <a:lnSpc>
                <a:spcPct val="70000"/>
              </a:lnSpc>
              <a:buFontTx/>
              <a:buNone/>
            </a:pPr>
            <a:r>
              <a:rPr lang="en-US" sz="2400" smtClean="0"/>
              <a:t>may not understand</a:t>
            </a:r>
          </a:p>
          <a:p>
            <a:pPr eaLnBrk="1" hangingPunct="1">
              <a:lnSpc>
                <a:spcPct val="70000"/>
              </a:lnSpc>
              <a:buFontTx/>
              <a:buNone/>
            </a:pPr>
            <a:r>
              <a:rPr lang="en-US" sz="2400" smtClean="0"/>
              <a:t>how the</a:t>
            </a:r>
          </a:p>
          <a:p>
            <a:pPr eaLnBrk="1" hangingPunct="1">
              <a:lnSpc>
                <a:spcPct val="70000"/>
              </a:lnSpc>
              <a:buFontTx/>
              <a:buNone/>
            </a:pPr>
            <a:r>
              <a:rPr lang="en-US" sz="2400" smtClean="0"/>
              <a:t>accommodations help</a:t>
            </a:r>
          </a:p>
          <a:p>
            <a:pPr eaLnBrk="1" hangingPunct="1">
              <a:lnSpc>
                <a:spcPct val="70000"/>
              </a:lnSpc>
              <a:buFontTx/>
              <a:buNone/>
            </a:pPr>
            <a:r>
              <a:rPr lang="en-US" sz="2400" smtClean="0"/>
              <a:t>instruction</a:t>
            </a:r>
          </a:p>
          <a:p>
            <a:pPr eaLnBrk="1" hangingPunct="1">
              <a:lnSpc>
                <a:spcPct val="80000"/>
              </a:lnSpc>
              <a:buFontTx/>
              <a:buNone/>
            </a:pPr>
            <a:endParaRPr lang="en-US" sz="2400" smtClean="0"/>
          </a:p>
          <a:p>
            <a:pPr eaLnBrk="1" hangingPunct="1">
              <a:lnSpc>
                <a:spcPct val="70000"/>
              </a:lnSpc>
              <a:buFontTx/>
              <a:buNone/>
            </a:pPr>
            <a:r>
              <a:rPr lang="en-US" sz="2400" smtClean="0"/>
              <a:t>IEP might not reflect</a:t>
            </a:r>
          </a:p>
          <a:p>
            <a:pPr eaLnBrk="1" hangingPunct="1">
              <a:lnSpc>
                <a:spcPct val="70000"/>
              </a:lnSpc>
              <a:buFontTx/>
              <a:buNone/>
            </a:pPr>
            <a:r>
              <a:rPr lang="en-US" sz="2400" smtClean="0"/>
              <a:t>the student’s interests </a:t>
            </a:r>
          </a:p>
          <a:p>
            <a:pPr eaLnBrk="1" hangingPunct="1">
              <a:lnSpc>
                <a:spcPct val="70000"/>
              </a:lnSpc>
              <a:buFontTx/>
              <a:buNone/>
            </a:pPr>
            <a:r>
              <a:rPr lang="en-US" sz="2400" smtClean="0"/>
              <a:t>or concerns</a:t>
            </a:r>
          </a:p>
          <a:p>
            <a:pPr eaLnBrk="1" hangingPunct="1">
              <a:lnSpc>
                <a:spcPct val="80000"/>
              </a:lnSpc>
              <a:buFontTx/>
              <a:buNone/>
            </a:pPr>
            <a:endParaRPr lang="en-US" sz="2400" smtClean="0"/>
          </a:p>
          <a:p>
            <a:pPr eaLnBrk="1" hangingPunct="1">
              <a:lnSpc>
                <a:spcPct val="80000"/>
              </a:lnSpc>
              <a:buFontTx/>
              <a:buNone/>
            </a:pPr>
            <a:endParaRPr lang="en-US" sz="2400" smtClean="0"/>
          </a:p>
          <a:p>
            <a:pPr eaLnBrk="1" hangingPunct="1">
              <a:lnSpc>
                <a:spcPct val="80000"/>
              </a:lnSpc>
              <a:buFontTx/>
              <a:buNone/>
            </a:pPr>
            <a:endParaRPr lang="en-US" sz="2400" smtClean="0"/>
          </a:p>
          <a:p>
            <a:pPr eaLnBrk="1" hangingPunct="1">
              <a:lnSpc>
                <a:spcPct val="70000"/>
              </a:lnSpc>
              <a:buFontTx/>
              <a:buNone/>
            </a:pPr>
            <a:r>
              <a:rPr lang="en-US" sz="2400" smtClean="0"/>
              <a:t>Meetings sometimes</a:t>
            </a:r>
          </a:p>
          <a:p>
            <a:pPr eaLnBrk="1" hangingPunct="1">
              <a:lnSpc>
                <a:spcPct val="70000"/>
              </a:lnSpc>
              <a:buFontTx/>
              <a:buNone/>
            </a:pPr>
            <a:r>
              <a:rPr lang="en-US" sz="2400" smtClean="0"/>
              <a:t>are not a collaborative</a:t>
            </a:r>
          </a:p>
          <a:p>
            <a:pPr eaLnBrk="1" hangingPunct="1">
              <a:lnSpc>
                <a:spcPct val="70000"/>
              </a:lnSpc>
              <a:buFontTx/>
              <a:buNone/>
            </a:pPr>
            <a:r>
              <a:rPr lang="en-US" sz="2400" smtClean="0"/>
              <a:t>effort</a:t>
            </a:r>
          </a:p>
          <a:p>
            <a:pPr eaLnBrk="1" hangingPunct="1">
              <a:lnSpc>
                <a:spcPct val="80000"/>
              </a:lnSpc>
              <a:buFontTx/>
              <a:buNone/>
            </a:pPr>
            <a:endParaRPr lang="en-US" sz="2400" b="1" i="1" u="sng" smtClean="0"/>
          </a:p>
          <a:p>
            <a:pPr eaLnBrk="1" hangingPunct="1">
              <a:lnSpc>
                <a:spcPct val="80000"/>
              </a:lnSpc>
            </a:pPr>
            <a:endParaRPr lang="en-US" sz="2000" smtClean="0"/>
          </a:p>
        </p:txBody>
      </p:sp>
      <p:sp>
        <p:nvSpPr>
          <p:cNvPr id="20490" name="Rectangle 4"/>
          <p:cNvSpPr>
            <a:spLocks noChangeArrowheads="1"/>
          </p:cNvSpPr>
          <p:nvPr/>
        </p:nvSpPr>
        <p:spPr bwMode="auto">
          <a:xfrm>
            <a:off x="4495800" y="1219200"/>
            <a:ext cx="44958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dirty="0"/>
              <a:t>Students and parents have a better understanding of student accommodations and their role in instruction</a:t>
            </a:r>
            <a:endParaRPr lang="en-US" sz="2400" b="1" i="1" u="sng" dirty="0"/>
          </a:p>
          <a:p>
            <a:endParaRPr lang="en-US" sz="2400" dirty="0"/>
          </a:p>
          <a:p>
            <a:r>
              <a:rPr lang="en-US" sz="2400" dirty="0"/>
              <a:t>IEP reflects intent to increase student voice in educational decisions, producing a dynamic document reflective of student’s personality</a:t>
            </a:r>
          </a:p>
          <a:p>
            <a:endParaRPr lang="en-US" sz="2400" dirty="0"/>
          </a:p>
          <a:p>
            <a:r>
              <a:rPr lang="en-US" sz="2400" dirty="0"/>
              <a:t>Meeting becomes a cooperative experience of working together to assist the student</a:t>
            </a:r>
          </a:p>
        </p:txBody>
      </p:sp>
      <p:sp>
        <p:nvSpPr>
          <p:cNvPr id="20491" name="WordArt 22"/>
          <p:cNvSpPr>
            <a:spLocks noChangeArrowheads="1" noChangeShapeType="1" noTextEdit="1"/>
          </p:cNvSpPr>
          <p:nvPr/>
        </p:nvSpPr>
        <p:spPr bwMode="auto">
          <a:xfrm>
            <a:off x="457200" y="457200"/>
            <a:ext cx="2895600" cy="5334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Maiandra GD"/>
              </a:rPr>
              <a:t>Traditional IEP</a:t>
            </a:r>
          </a:p>
        </p:txBody>
      </p:sp>
      <p:sp>
        <p:nvSpPr>
          <p:cNvPr id="20492" name="WordArt 24"/>
          <p:cNvSpPr>
            <a:spLocks noChangeArrowheads="1" noChangeShapeType="1" noTextEdit="1"/>
          </p:cNvSpPr>
          <p:nvPr/>
        </p:nvSpPr>
        <p:spPr bwMode="auto">
          <a:xfrm>
            <a:off x="5334000" y="304800"/>
            <a:ext cx="3429000" cy="685800"/>
          </a:xfrm>
          <a:prstGeom prst="rect">
            <a:avLst/>
          </a:prstGeom>
        </p:spPr>
        <p:txBody>
          <a:bodyPr wrap="none" fromWordArt="1">
            <a:prstTxWarp prst="textPlain">
              <a:avLst>
                <a:gd name="adj" fmla="val 50000"/>
              </a:avLst>
            </a:prstTxWarp>
          </a:bodyPr>
          <a:lstStyle/>
          <a:p>
            <a:pPr algn="ctr"/>
            <a:r>
              <a:rPr lang="en-US" sz="3600" b="1" kern="10">
                <a:ln w="19050">
                  <a:solidFill>
                    <a:srgbClr val="000000"/>
                  </a:solidFill>
                  <a:round/>
                  <a:headEnd/>
                  <a:tailEnd/>
                </a:ln>
                <a:solidFill>
                  <a:srgbClr val="CE0098"/>
                </a:solidFill>
                <a:effectLst>
                  <a:outerShdw dist="35921" dir="2700000" algn="ctr" rotWithShape="0">
                    <a:srgbClr val="66FF66"/>
                  </a:outerShdw>
                </a:effectLst>
                <a:latin typeface="Maiandra GD"/>
              </a:rPr>
              <a:t>Student-Led IEP</a:t>
            </a:r>
          </a:p>
        </p:txBody>
      </p:sp>
      <p:sp>
        <p:nvSpPr>
          <p:cNvPr id="20493" name="Text Box 14"/>
          <p:cNvSpPr txBox="1">
            <a:spLocks noChangeArrowheads="1"/>
          </p:cNvSpPr>
          <p:nvPr/>
        </p:nvSpPr>
        <p:spPr bwMode="auto">
          <a:xfrm>
            <a:off x="4267200" y="6096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endParaRPr lang="en-US" sz="1800"/>
          </a:p>
        </p:txBody>
      </p:sp>
      <p:sp>
        <p:nvSpPr>
          <p:cNvPr id="20494" name="WordArt 23"/>
          <p:cNvSpPr>
            <a:spLocks noChangeArrowheads="1" noChangeShapeType="1" noTextEdit="1"/>
          </p:cNvSpPr>
          <p:nvPr/>
        </p:nvSpPr>
        <p:spPr bwMode="auto">
          <a:xfrm>
            <a:off x="3962400" y="762000"/>
            <a:ext cx="762000" cy="228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i="1" kern="10">
                <a:solidFill>
                  <a:srgbClr val="000000"/>
                </a:solidFill>
                <a:latin typeface="Maiandra GD"/>
              </a:rPr>
              <a:t>versus</a:t>
            </a:r>
          </a:p>
        </p:txBody>
      </p:sp>
      <p:sp>
        <p:nvSpPr>
          <p:cNvPr id="501776" name="AutoShape 16"/>
          <p:cNvSpPr>
            <a:spLocks noChangeArrowheads="1"/>
          </p:cNvSpPr>
          <p:nvPr/>
        </p:nvSpPr>
        <p:spPr bwMode="auto">
          <a:xfrm>
            <a:off x="3962400" y="1905000"/>
            <a:ext cx="304800" cy="228600"/>
          </a:xfrm>
          <a:prstGeom prst="homePlate">
            <a:avLst>
              <a:gd name="adj" fmla="val 33333"/>
            </a:avLst>
          </a:prstGeom>
          <a:gradFill rotWithShape="0">
            <a:gsLst>
              <a:gs pos="0">
                <a:srgbClr val="FF34CC"/>
              </a:gs>
              <a:gs pos="100000">
                <a:srgbClr val="66FF66"/>
              </a:gs>
            </a:gsLst>
            <a:lin ang="0" scaled="1"/>
          </a:gradFill>
          <a:ln w="9525">
            <a:solidFill>
              <a:schemeClr val="tx1"/>
            </a:solidFill>
            <a:miter lim="800000"/>
            <a:headEnd/>
            <a:tailEnd/>
          </a:ln>
          <a:effectLst>
            <a:outerShdw dist="45791" dir="2021404" algn="ctr" rotWithShape="0">
              <a:schemeClr val="bg2"/>
            </a:outerShdw>
          </a:effectLst>
        </p:spPr>
        <p:txBody>
          <a:bodyPr wrap="none" anchor="ctr"/>
          <a:lstStyle/>
          <a:p>
            <a:pPr>
              <a:defRPr/>
            </a:pPr>
            <a:endParaRPr lang="en-US" sz="2600" dirty="0">
              <a:latin typeface="Times New Roman" pitchFamily="18" charset="0"/>
            </a:endParaRPr>
          </a:p>
        </p:txBody>
      </p:sp>
      <p:sp>
        <p:nvSpPr>
          <p:cNvPr id="2" name="AutoShape 16"/>
          <p:cNvSpPr>
            <a:spLocks noChangeArrowheads="1"/>
          </p:cNvSpPr>
          <p:nvPr/>
        </p:nvSpPr>
        <p:spPr bwMode="auto">
          <a:xfrm>
            <a:off x="3962400" y="3733800"/>
            <a:ext cx="304800" cy="228600"/>
          </a:xfrm>
          <a:prstGeom prst="homePlate">
            <a:avLst>
              <a:gd name="adj" fmla="val 33333"/>
            </a:avLst>
          </a:prstGeom>
          <a:gradFill rotWithShape="0">
            <a:gsLst>
              <a:gs pos="0">
                <a:srgbClr val="FF34CC"/>
              </a:gs>
              <a:gs pos="100000">
                <a:srgbClr val="66FF66"/>
              </a:gs>
            </a:gsLst>
            <a:lin ang="0" scaled="1"/>
          </a:gradFill>
          <a:ln w="9525">
            <a:solidFill>
              <a:schemeClr val="tx1"/>
            </a:solidFill>
            <a:miter lim="800000"/>
            <a:headEnd/>
            <a:tailEnd/>
          </a:ln>
          <a:effectLst>
            <a:outerShdw dist="45791" dir="2021404" algn="ctr" rotWithShape="0">
              <a:schemeClr val="bg2"/>
            </a:outerShdw>
          </a:effectLst>
        </p:spPr>
        <p:txBody>
          <a:bodyPr wrap="none" anchor="ctr"/>
          <a:lstStyle/>
          <a:p>
            <a:pPr>
              <a:defRPr/>
            </a:pPr>
            <a:endParaRPr lang="en-US" sz="2600" dirty="0">
              <a:latin typeface="Times New Roman" pitchFamily="18" charset="0"/>
            </a:endParaRPr>
          </a:p>
        </p:txBody>
      </p:sp>
      <p:sp>
        <p:nvSpPr>
          <p:cNvPr id="3" name="AutoShape 16"/>
          <p:cNvSpPr>
            <a:spLocks noChangeArrowheads="1"/>
          </p:cNvSpPr>
          <p:nvPr/>
        </p:nvSpPr>
        <p:spPr bwMode="auto">
          <a:xfrm>
            <a:off x="3962400" y="5943600"/>
            <a:ext cx="304800" cy="228600"/>
          </a:xfrm>
          <a:prstGeom prst="homePlate">
            <a:avLst>
              <a:gd name="adj" fmla="val 33333"/>
            </a:avLst>
          </a:prstGeom>
          <a:gradFill rotWithShape="0">
            <a:gsLst>
              <a:gs pos="0">
                <a:srgbClr val="FF34CC"/>
              </a:gs>
              <a:gs pos="100000">
                <a:srgbClr val="66FF66"/>
              </a:gs>
            </a:gsLst>
            <a:lin ang="0" scaled="1"/>
          </a:gradFill>
          <a:ln w="9525">
            <a:solidFill>
              <a:schemeClr val="tx1"/>
            </a:solidFill>
            <a:miter lim="800000"/>
            <a:headEnd/>
            <a:tailEnd/>
          </a:ln>
          <a:effectLst>
            <a:outerShdw dist="45791" dir="2021404" algn="ctr" rotWithShape="0">
              <a:schemeClr val="bg2"/>
            </a:outerShdw>
          </a:effectLst>
        </p:spPr>
        <p:txBody>
          <a:bodyPr wrap="none" anchor="ctr"/>
          <a:lstStyle/>
          <a:p>
            <a:pPr>
              <a:defRPr/>
            </a:pPr>
            <a:endParaRPr lang="en-US" sz="2600" dirty="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274638"/>
            <a:ext cx="9144000" cy="944562"/>
          </a:xfrm>
          <a:solidFill>
            <a:srgbClr val="99F5EA"/>
          </a:solidFill>
        </p:spPr>
        <p:txBody>
          <a:bodyPr/>
          <a:lstStyle/>
          <a:p>
            <a:pPr eaLnBrk="1" hangingPunct="1"/>
            <a:r>
              <a:rPr lang="en-US" b="1" smtClean="0">
                <a:solidFill>
                  <a:schemeClr val="tx1"/>
                </a:solidFill>
              </a:rPr>
              <a:t>ASPIRE</a:t>
            </a:r>
          </a:p>
        </p:txBody>
      </p:sp>
      <p:sp>
        <p:nvSpPr>
          <p:cNvPr id="10243" name="Rectangle 3"/>
          <p:cNvSpPr>
            <a:spLocks noGrp="1" noChangeArrowheads="1"/>
          </p:cNvSpPr>
          <p:nvPr>
            <p:ph type="body" idx="1"/>
          </p:nvPr>
        </p:nvSpPr>
        <p:spPr>
          <a:xfrm>
            <a:off x="152400" y="1600200"/>
            <a:ext cx="8686800" cy="4525963"/>
          </a:xfrm>
        </p:spPr>
        <p:txBody>
          <a:bodyPr/>
          <a:lstStyle/>
          <a:p>
            <a:pPr algn="ctr" eaLnBrk="1" hangingPunct="1">
              <a:buFontTx/>
              <a:buNone/>
              <a:defRPr/>
            </a:pPr>
            <a:r>
              <a:rPr lang="en-US" sz="2800" i="1" dirty="0" smtClean="0"/>
              <a:t>A Collaborative Initiative between</a:t>
            </a:r>
          </a:p>
          <a:p>
            <a:pPr algn="ctr" eaLnBrk="1" hangingPunct="1">
              <a:buFontTx/>
              <a:buNone/>
              <a:defRPr/>
            </a:pPr>
            <a:r>
              <a:rPr lang="en-US" sz="2800" i="1" dirty="0" smtClean="0"/>
              <a:t>The Georgia Department of Education, </a:t>
            </a:r>
          </a:p>
          <a:p>
            <a:pPr algn="ctr" eaLnBrk="1" hangingPunct="1">
              <a:buFontTx/>
              <a:buNone/>
              <a:defRPr/>
            </a:pPr>
            <a:r>
              <a:rPr lang="en-US" sz="2800" i="1" dirty="0" smtClean="0"/>
              <a:t>Division for Special Education and Student Services and</a:t>
            </a:r>
          </a:p>
          <a:p>
            <a:pPr algn="ctr" eaLnBrk="1" hangingPunct="1">
              <a:buFontTx/>
              <a:buNone/>
              <a:defRPr/>
            </a:pPr>
            <a:r>
              <a:rPr lang="en-US" sz="2800" i="1" dirty="0" smtClean="0"/>
              <a:t>The Georgia Council on Developmental Disabilities</a:t>
            </a:r>
          </a:p>
          <a:p>
            <a:pPr algn="ctr" eaLnBrk="1" hangingPunct="1">
              <a:buFontTx/>
              <a:buNone/>
              <a:defRPr/>
            </a:pPr>
            <a:endParaRPr lang="en-US" sz="1400" i="1" dirty="0" smtClean="0"/>
          </a:p>
          <a:p>
            <a:pPr>
              <a:buFontTx/>
              <a:buNone/>
              <a:defRPr/>
            </a:pPr>
            <a:r>
              <a:rPr lang="en-US" sz="1800" dirty="0" smtClean="0">
                <a:effectLst>
                  <a:outerShdw blurRad="38100" dist="38100" dir="2700000" algn="tl">
                    <a:srgbClr val="C0C0C0"/>
                  </a:outerShdw>
                </a:effectLst>
              </a:rPr>
              <a:t>	Funded </a:t>
            </a:r>
            <a:r>
              <a:rPr lang="bg-BG" sz="1800" dirty="0" smtClean="0">
                <a:effectLst>
                  <a:outerShdw blurRad="38100" dist="38100" dir="2700000" algn="tl">
                    <a:srgbClr val="C0C0C0"/>
                  </a:outerShdw>
                </a:effectLst>
              </a:rPr>
              <a:t>by the Georgia State Personnel Development Grant (SPDG), </a:t>
            </a:r>
            <a:r>
              <a:rPr lang="en-US" sz="1800" dirty="0" smtClean="0">
                <a:effectLst>
                  <a:outerShdw blurRad="38100" dist="38100" dir="2700000" algn="tl">
                    <a:srgbClr val="C0C0C0"/>
                  </a:outerShdw>
                </a:effectLst>
              </a:rPr>
              <a:t>Georgia Department of Education through a grant from the </a:t>
            </a:r>
            <a:r>
              <a:rPr lang="bg-BG" sz="1800" dirty="0" smtClean="0">
                <a:effectLst>
                  <a:outerShdw blurRad="38100" dist="38100" dir="2700000" algn="tl">
                    <a:srgbClr val="C0C0C0"/>
                  </a:outerShdw>
                </a:effectLst>
              </a:rPr>
              <a:t>Office of Special Education Programs, United States Department of Education and is a collaboration with the Georgia Council on Developmental Disabilities.</a:t>
            </a:r>
            <a:r>
              <a:rPr lang="bg-BG" sz="1800" dirty="0" smtClean="0"/>
              <a:t> </a:t>
            </a:r>
            <a:endParaRPr lang="en-US" sz="1800" dirty="0"/>
          </a:p>
        </p:txBody>
      </p:sp>
      <p:pic>
        <p:nvPicPr>
          <p:cNvPr id="3076" name="Picture 1"/>
          <p:cNvPicPr>
            <a:picLocks noChangeAspect="1" noChangeArrowheads="1"/>
          </p:cNvPicPr>
          <p:nvPr/>
        </p:nvPicPr>
        <p:blipFill>
          <a:blip r:embed="rId3">
            <a:extLst>
              <a:ext uri="{28A0092B-C50C-407E-A947-70E740481C1C}">
                <a14:useLocalDpi xmlns:a14="http://schemas.microsoft.com/office/drawing/2010/main" val="0"/>
              </a:ext>
            </a:extLst>
          </a:blip>
          <a:srcRect l="29041" t="3458" r="34933" b="25684"/>
          <a:stretch>
            <a:fillRect/>
          </a:stretch>
        </p:blipFill>
        <p:spPr bwMode="auto">
          <a:xfrm>
            <a:off x="7543800" y="5410200"/>
            <a:ext cx="12763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endParaRPr lang="en-US" sz="1400">
              <a:latin typeface="Times New Roman" pitchFamily="18" charset="0"/>
            </a:endParaRPr>
          </a:p>
        </p:txBody>
      </p:sp>
      <p:sp>
        <p:nvSpPr>
          <p:cNvPr id="52229" name="Text Box 3"/>
          <p:cNvSpPr txBox="1">
            <a:spLocks noChangeArrowheads="1"/>
          </p:cNvSpPr>
          <p:nvPr/>
        </p:nvSpPr>
        <p:spPr bwMode="auto">
          <a:xfrm>
            <a:off x="152400" y="1828800"/>
            <a:ext cx="8728075" cy="4862870"/>
          </a:xfrm>
          <a:prstGeom prst="rect">
            <a:avLst/>
          </a:prstGeom>
          <a:noFill/>
          <a:ln w="9525">
            <a:noFill/>
            <a:miter lim="800000"/>
            <a:headEnd/>
            <a:tailEnd/>
          </a:ln>
        </p:spPr>
        <p:txBody>
          <a:bodyPr>
            <a:spAutoFit/>
          </a:bodyPr>
          <a:lstStyle/>
          <a:p>
            <a:pPr>
              <a:defRPr/>
            </a:pPr>
            <a:r>
              <a:rPr lang="en-US" sz="2800" dirty="0">
                <a:latin typeface="+mn-lt"/>
                <a:cs typeface="Times New Roman" pitchFamily="18" charset="0"/>
              </a:rPr>
              <a:t>While the concept of involving students in developing their own IEPs may seem difficult at first, in fact, students have much to gain by being involved. </a:t>
            </a:r>
          </a:p>
          <a:p>
            <a:pPr>
              <a:defRPr/>
            </a:pPr>
            <a:endParaRPr lang="en-US" sz="2800" dirty="0">
              <a:latin typeface="+mn-lt"/>
              <a:cs typeface="Times New Roman" pitchFamily="18" charset="0"/>
            </a:endParaRPr>
          </a:p>
          <a:p>
            <a:pPr>
              <a:defRPr/>
            </a:pPr>
            <a:r>
              <a:rPr lang="en-US" sz="2800" dirty="0">
                <a:latin typeface="+mn-lt"/>
                <a:cs typeface="Times New Roman" pitchFamily="18" charset="0"/>
              </a:rPr>
              <a:t>During the process they can: </a:t>
            </a:r>
          </a:p>
          <a:p>
            <a:pPr>
              <a:defRPr/>
            </a:pPr>
            <a:endParaRPr lang="en-US" sz="1800" dirty="0">
              <a:latin typeface="+mn-lt"/>
              <a:cs typeface="Times New Roman" pitchFamily="18" charset="0"/>
            </a:endParaRPr>
          </a:p>
          <a:p>
            <a:pPr lvl="1">
              <a:buFont typeface="Wingdings" pitchFamily="2" charset="2"/>
              <a:buChar char="Ø"/>
              <a:defRPr/>
            </a:pPr>
            <a:r>
              <a:rPr lang="en-US" sz="2800" dirty="0">
                <a:latin typeface="+mn-lt"/>
                <a:cs typeface="Times New Roman" pitchFamily="18" charset="0"/>
              </a:rPr>
              <a:t> </a:t>
            </a:r>
            <a:r>
              <a:rPr lang="en-US" sz="2600" dirty="0">
                <a:latin typeface="+mn-lt"/>
                <a:cs typeface="Times New Roman" pitchFamily="18" charset="0"/>
              </a:rPr>
              <a:t>learn more about their disability, </a:t>
            </a:r>
          </a:p>
          <a:p>
            <a:pPr lvl="2">
              <a:buFont typeface="Wingdings" pitchFamily="2" charset="2"/>
              <a:buChar char="Ø"/>
              <a:defRPr/>
            </a:pPr>
            <a:r>
              <a:rPr lang="en-US" sz="2400" dirty="0">
                <a:latin typeface="+mn-lt"/>
                <a:cs typeface="Times New Roman" pitchFamily="18" charset="0"/>
              </a:rPr>
              <a:t>including how to talk about and explain the nature of their disability to others </a:t>
            </a:r>
          </a:p>
          <a:p>
            <a:pPr lvl="1">
              <a:buFont typeface="Wingdings" pitchFamily="2" charset="2"/>
              <a:buChar char="Ø"/>
              <a:defRPr/>
            </a:pPr>
            <a:endParaRPr lang="en-US" sz="2400" dirty="0">
              <a:latin typeface="+mn-lt"/>
              <a:cs typeface="Times New Roman" pitchFamily="18" charset="0"/>
            </a:endParaRPr>
          </a:p>
          <a:p>
            <a:pPr lvl="1">
              <a:buFont typeface="Wingdings" pitchFamily="2" charset="2"/>
              <a:buChar char="Ø"/>
              <a:defRPr/>
            </a:pPr>
            <a:r>
              <a:rPr lang="en-US" sz="2400" dirty="0">
                <a:latin typeface="+mn-lt"/>
                <a:cs typeface="Times New Roman" pitchFamily="18" charset="0"/>
              </a:rPr>
              <a:t> </a:t>
            </a:r>
            <a:r>
              <a:rPr lang="en-US" sz="2600" dirty="0">
                <a:latin typeface="+mn-lt"/>
                <a:cs typeface="Times New Roman" pitchFamily="18" charset="0"/>
              </a:rPr>
              <a:t>learn what accommodations are and what types of</a:t>
            </a:r>
          </a:p>
          <a:p>
            <a:pPr lvl="1">
              <a:defRPr/>
            </a:pPr>
            <a:r>
              <a:rPr lang="en-US" sz="2600" dirty="0">
                <a:latin typeface="+mn-lt"/>
                <a:cs typeface="Times New Roman" pitchFamily="18" charset="0"/>
              </a:rPr>
              <a:t>    accommodations might help them succeed  </a:t>
            </a:r>
            <a:endParaRPr lang="en-US" sz="2400" b="1" dirty="0">
              <a:latin typeface="Maiandra GD" pitchFamily="34" charset="0"/>
              <a:cs typeface="Times New Roman" pitchFamily="18" charset="0"/>
            </a:endParaRPr>
          </a:p>
        </p:txBody>
      </p:sp>
      <p:sp>
        <p:nvSpPr>
          <p:cNvPr id="6" name="Rectangle 2"/>
          <p:cNvSpPr txBox="1">
            <a:spLocks noChangeArrowheads="1"/>
          </p:cNvSpPr>
          <p:nvPr/>
        </p:nvSpPr>
        <p:spPr>
          <a:xfrm>
            <a:off x="0" y="274638"/>
            <a:ext cx="9144000" cy="1554162"/>
          </a:xfrm>
          <a:prstGeom prst="rect">
            <a:avLst/>
          </a:prstGeom>
          <a:solidFill>
            <a:srgbClr val="99F5EA"/>
          </a:solidFill>
          <a:ln>
            <a:solidFill>
              <a:srgbClr val="AFF7EE"/>
            </a:solidFill>
          </a:ln>
        </p:spPr>
        <p:txBody>
          <a:bodyPr/>
          <a:lstStyle/>
          <a:p>
            <a:pPr algn="ctr">
              <a:defRPr/>
            </a:pPr>
            <a:r>
              <a:rPr lang="en-US" sz="4400" b="1" kern="0" dirty="0">
                <a:solidFill>
                  <a:schemeClr val="tx2"/>
                </a:solidFill>
                <a:latin typeface="+mj-lt"/>
                <a:ea typeface="+mj-ea"/>
                <a:cs typeface="+mj-cs"/>
              </a:rPr>
              <a:t>Why are Student Led </a:t>
            </a:r>
          </a:p>
          <a:p>
            <a:pPr algn="ctr">
              <a:defRPr/>
            </a:pPr>
            <a:r>
              <a:rPr lang="en-US" sz="4400" b="1" kern="0" dirty="0">
                <a:solidFill>
                  <a:schemeClr val="tx2"/>
                </a:solidFill>
                <a:latin typeface="+mj-lt"/>
                <a:ea typeface="+mj-ea"/>
                <a:cs typeface="+mj-cs"/>
              </a:rPr>
              <a:t>IEPs Important?</a:t>
            </a:r>
            <a:endParaRPr lang="en-US" sz="1000" b="1" kern="0" dirty="0">
              <a:solidFill>
                <a:schemeClr val="tx2"/>
              </a:solidFill>
              <a:latin typeface="+mj-lt"/>
              <a:ea typeface="+mj-ea"/>
              <a:cs typeface="+mj-cs"/>
            </a:endParaRPr>
          </a:p>
          <a:p>
            <a:pPr algn="ctr">
              <a:defRPr/>
            </a:pPr>
            <a:r>
              <a:rPr lang="en-US" sz="1000" b="1" kern="0" dirty="0">
                <a:solidFill>
                  <a:schemeClr val="tx2"/>
                </a:solidFill>
                <a:latin typeface="+mj-lt"/>
                <a:ea typeface="+mj-ea"/>
                <a:cs typeface="+mj-cs"/>
              </a:rPr>
              <a:t>                                                                                                                                                                                      </a:t>
            </a:r>
            <a:r>
              <a:rPr lang="en-US" sz="1200" b="1" dirty="0">
                <a:solidFill>
                  <a:srgbClr val="000000"/>
                </a:solidFill>
              </a:rPr>
              <a:t> </a:t>
            </a:r>
            <a:r>
              <a:rPr lang="en-US" sz="1200" b="1" dirty="0" err="1">
                <a:solidFill>
                  <a:srgbClr val="000000"/>
                </a:solidFill>
              </a:rPr>
              <a:t>Kupper</a:t>
            </a:r>
            <a:r>
              <a:rPr lang="en-US" sz="1200" b="1" dirty="0">
                <a:solidFill>
                  <a:srgbClr val="000000"/>
                </a:solidFill>
              </a:rPr>
              <a:t>, </a:t>
            </a:r>
            <a:r>
              <a:rPr lang="en-US" sz="1000" b="1" dirty="0">
                <a:solidFill>
                  <a:srgbClr val="000000"/>
                </a:solidFill>
              </a:rPr>
              <a:t>1995</a:t>
            </a:r>
            <a:r>
              <a:rPr lang="en-US" sz="1000" b="1" kern="0" dirty="0">
                <a:solidFill>
                  <a:schemeClr val="tx2"/>
                </a:solidFill>
                <a:latin typeface="+mj-lt"/>
                <a:ea typeface="+mj-ea"/>
                <a:cs typeface="+mj-cs"/>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endParaRPr lang="en-US" sz="1400">
              <a:latin typeface="Times New Roman" pitchFamily="18" charset="0"/>
            </a:endParaRPr>
          </a:p>
        </p:txBody>
      </p:sp>
      <p:sp>
        <p:nvSpPr>
          <p:cNvPr id="52229" name="Text Box 3"/>
          <p:cNvSpPr txBox="1">
            <a:spLocks noChangeArrowheads="1"/>
          </p:cNvSpPr>
          <p:nvPr/>
        </p:nvSpPr>
        <p:spPr bwMode="auto">
          <a:xfrm>
            <a:off x="228600" y="1676400"/>
            <a:ext cx="8728075" cy="4973669"/>
          </a:xfrm>
          <a:prstGeom prst="rect">
            <a:avLst/>
          </a:prstGeom>
          <a:noFill/>
          <a:ln w="9525">
            <a:noFill/>
            <a:miter lim="800000"/>
            <a:headEnd/>
            <a:tailEnd/>
          </a:ln>
        </p:spPr>
        <p:txBody>
          <a:bodyPr>
            <a:spAutoFit/>
          </a:bodyPr>
          <a:lstStyle/>
          <a:p>
            <a:pPr>
              <a:defRPr/>
            </a:pPr>
            <a:endParaRPr lang="en-US" sz="2800" dirty="0">
              <a:latin typeface="+mn-lt"/>
              <a:cs typeface="Times New Roman" pitchFamily="18" charset="0"/>
            </a:endParaRPr>
          </a:p>
          <a:p>
            <a:pPr>
              <a:defRPr/>
            </a:pPr>
            <a:r>
              <a:rPr lang="en-US" sz="2800" dirty="0">
                <a:latin typeface="+mn-lt"/>
                <a:cs typeface="Times New Roman" pitchFamily="18" charset="0"/>
              </a:rPr>
              <a:t>During the process they can: </a:t>
            </a:r>
          </a:p>
          <a:p>
            <a:pPr>
              <a:defRPr/>
            </a:pPr>
            <a:endParaRPr lang="en-US" sz="2600" dirty="0">
              <a:latin typeface="+mn-lt"/>
              <a:cs typeface="Times New Roman" pitchFamily="18" charset="0"/>
            </a:endParaRPr>
          </a:p>
          <a:p>
            <a:pPr lvl="1">
              <a:lnSpc>
                <a:spcPct val="90000"/>
              </a:lnSpc>
              <a:buFont typeface="Wingdings" pitchFamily="2" charset="2"/>
              <a:buChar char="Ø"/>
              <a:defRPr/>
            </a:pPr>
            <a:r>
              <a:rPr lang="en-US" sz="2600" dirty="0">
                <a:latin typeface="+mn-lt"/>
                <a:cs typeface="Times New Roman" pitchFamily="18" charset="0"/>
              </a:rPr>
              <a:t>learn how to speak for themselves…</a:t>
            </a:r>
            <a:endParaRPr lang="en-US" sz="2600" dirty="0">
              <a:latin typeface="+mn-lt"/>
            </a:endParaRPr>
          </a:p>
          <a:p>
            <a:pPr lvl="1">
              <a:lnSpc>
                <a:spcPct val="90000"/>
              </a:lnSpc>
              <a:buFont typeface="Wingdings" pitchFamily="2" charset="2"/>
              <a:buChar char="Ø"/>
              <a:defRPr/>
            </a:pPr>
            <a:endParaRPr lang="en-US" sz="2600" dirty="0">
              <a:latin typeface="+mn-lt"/>
            </a:endParaRPr>
          </a:p>
          <a:p>
            <a:pPr lvl="1">
              <a:lnSpc>
                <a:spcPct val="90000"/>
              </a:lnSpc>
              <a:buFont typeface="Wingdings" pitchFamily="2" charset="2"/>
              <a:buChar char="Ø"/>
              <a:defRPr/>
            </a:pPr>
            <a:r>
              <a:rPr lang="en-US" sz="2600" dirty="0">
                <a:latin typeface="+mn-lt"/>
              </a:rPr>
              <a:t>learn about goals and objectives that form the basis</a:t>
            </a:r>
          </a:p>
          <a:p>
            <a:pPr lvl="1">
              <a:lnSpc>
                <a:spcPct val="90000"/>
              </a:lnSpc>
              <a:defRPr/>
            </a:pPr>
            <a:r>
              <a:rPr lang="en-US" sz="2600" dirty="0">
                <a:latin typeface="+mn-lt"/>
              </a:rPr>
              <a:t>   of their education and why these goals and </a:t>
            </a:r>
          </a:p>
          <a:p>
            <a:pPr lvl="1">
              <a:lnSpc>
                <a:spcPct val="90000"/>
              </a:lnSpc>
              <a:defRPr/>
            </a:pPr>
            <a:r>
              <a:rPr lang="en-US" sz="2600" dirty="0">
                <a:latin typeface="+mn-lt"/>
              </a:rPr>
              <a:t>   objectives are important for them; and </a:t>
            </a:r>
          </a:p>
          <a:p>
            <a:pPr lvl="1">
              <a:lnSpc>
                <a:spcPct val="90000"/>
              </a:lnSpc>
              <a:buFont typeface="Wingdings" pitchFamily="2" charset="2"/>
              <a:buChar char="Ø"/>
              <a:defRPr/>
            </a:pPr>
            <a:endParaRPr lang="en-US" sz="2600" dirty="0">
              <a:latin typeface="+mn-lt"/>
            </a:endParaRPr>
          </a:p>
          <a:p>
            <a:pPr lvl="1">
              <a:lnSpc>
                <a:spcPct val="90000"/>
              </a:lnSpc>
              <a:buFont typeface="Wingdings" pitchFamily="2" charset="2"/>
              <a:buChar char="Ø"/>
              <a:defRPr/>
            </a:pPr>
            <a:r>
              <a:rPr lang="en-US" sz="2600" dirty="0">
                <a:latin typeface="+mn-lt"/>
              </a:rPr>
              <a:t>ultimately, become more involved in their own</a:t>
            </a:r>
          </a:p>
          <a:p>
            <a:pPr lvl="1">
              <a:lnSpc>
                <a:spcPct val="90000"/>
              </a:lnSpc>
              <a:defRPr/>
            </a:pPr>
            <a:r>
              <a:rPr lang="en-US" sz="2600" dirty="0">
                <a:latin typeface="+mn-lt"/>
              </a:rPr>
              <a:t>   education</a:t>
            </a:r>
            <a:r>
              <a:rPr lang="en-US" sz="2600" dirty="0" smtClean="0">
                <a:latin typeface="+mn-lt"/>
              </a:rPr>
              <a:t>.</a:t>
            </a:r>
            <a:r>
              <a:rPr lang="en-US" sz="2600" dirty="0">
                <a:latin typeface="+mn-lt"/>
              </a:rPr>
              <a:t>	</a:t>
            </a:r>
            <a:r>
              <a:rPr lang="en-US" sz="2400" b="1" dirty="0"/>
              <a:t>			</a:t>
            </a:r>
            <a:endParaRPr lang="en-US" sz="2000" b="1" dirty="0"/>
          </a:p>
          <a:p>
            <a:pPr lvl="1">
              <a:buFont typeface="Wingdings" pitchFamily="2" charset="2"/>
              <a:buChar char="Ø"/>
              <a:defRPr/>
            </a:pPr>
            <a:endParaRPr lang="en-US" sz="2400" dirty="0">
              <a:latin typeface="+mn-lt"/>
              <a:cs typeface="Times New Roman" pitchFamily="18" charset="0"/>
            </a:endParaRPr>
          </a:p>
          <a:p>
            <a:pPr lvl="1">
              <a:buFontTx/>
              <a:buChar char="•"/>
              <a:defRPr/>
            </a:pPr>
            <a:endParaRPr lang="en-US" sz="2400" b="1" dirty="0">
              <a:latin typeface="Maiandra GD" pitchFamily="34" charset="0"/>
              <a:cs typeface="Times New Roman" pitchFamily="18" charset="0"/>
            </a:endParaRPr>
          </a:p>
        </p:txBody>
      </p:sp>
      <p:sp>
        <p:nvSpPr>
          <p:cNvPr id="6" name="Rectangle 2"/>
          <p:cNvSpPr txBox="1">
            <a:spLocks noChangeArrowheads="1"/>
          </p:cNvSpPr>
          <p:nvPr/>
        </p:nvSpPr>
        <p:spPr>
          <a:xfrm>
            <a:off x="0" y="274638"/>
            <a:ext cx="9144000" cy="1630362"/>
          </a:xfrm>
          <a:prstGeom prst="rect">
            <a:avLst/>
          </a:prstGeom>
          <a:solidFill>
            <a:srgbClr val="99F5EA"/>
          </a:solidFill>
          <a:ln>
            <a:solidFill>
              <a:srgbClr val="AFF7EE"/>
            </a:solidFill>
          </a:ln>
        </p:spPr>
        <p:txBody>
          <a:bodyPr/>
          <a:lstStyle/>
          <a:p>
            <a:pPr algn="ctr">
              <a:defRPr/>
            </a:pPr>
            <a:r>
              <a:rPr lang="en-US" sz="4400" b="1" kern="0" dirty="0">
                <a:solidFill>
                  <a:schemeClr val="tx2"/>
                </a:solidFill>
                <a:latin typeface="+mj-lt"/>
                <a:ea typeface="+mj-ea"/>
                <a:cs typeface="+mj-cs"/>
              </a:rPr>
              <a:t>Why are Student Led </a:t>
            </a:r>
          </a:p>
          <a:p>
            <a:pPr algn="ctr">
              <a:defRPr/>
            </a:pPr>
            <a:r>
              <a:rPr lang="en-US" sz="4400" b="1" kern="0" dirty="0">
                <a:solidFill>
                  <a:schemeClr val="tx2"/>
                </a:solidFill>
                <a:latin typeface="+mj-lt"/>
                <a:ea typeface="+mj-ea"/>
                <a:cs typeface="+mj-cs"/>
              </a:rPr>
              <a:t>IEPs Important? </a:t>
            </a:r>
          </a:p>
          <a:p>
            <a:pPr algn="ctr">
              <a:defRPr/>
            </a:pPr>
            <a:r>
              <a:rPr lang="en-US" sz="1200" b="1" dirty="0"/>
              <a:t>                                                                                                                                                  </a:t>
            </a:r>
            <a:r>
              <a:rPr lang="en-US" sz="1200" b="1" dirty="0" err="1"/>
              <a:t>Kupper</a:t>
            </a:r>
            <a:r>
              <a:rPr lang="en-US" sz="1200" b="1" dirty="0"/>
              <a:t>, 1995</a:t>
            </a:r>
            <a:endParaRPr lang="en-US" sz="1200" b="1"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endParaRPr lang="en-US" sz="1400">
              <a:latin typeface="Times New Roman" pitchFamily="18" charset="0"/>
            </a:endParaRPr>
          </a:p>
        </p:txBody>
      </p:sp>
      <p:sp>
        <p:nvSpPr>
          <p:cNvPr id="52229" name="Text Box 3"/>
          <p:cNvSpPr txBox="1">
            <a:spLocks noChangeArrowheads="1"/>
          </p:cNvSpPr>
          <p:nvPr/>
        </p:nvSpPr>
        <p:spPr bwMode="auto">
          <a:xfrm>
            <a:off x="152400" y="1066800"/>
            <a:ext cx="8728075" cy="5724644"/>
          </a:xfrm>
          <a:prstGeom prst="rect">
            <a:avLst/>
          </a:prstGeom>
          <a:noFill/>
          <a:ln w="9525">
            <a:noFill/>
            <a:miter lim="800000"/>
            <a:headEnd/>
            <a:tailEnd/>
          </a:ln>
        </p:spPr>
        <p:txBody>
          <a:bodyPr>
            <a:spAutoFit/>
          </a:bodyPr>
          <a:lstStyle/>
          <a:p>
            <a:pPr>
              <a:defRPr/>
            </a:pPr>
            <a:r>
              <a:rPr lang="en-US" sz="2600" b="1" dirty="0">
                <a:latin typeface="+mn-lt"/>
                <a:cs typeface="Times New Roman" pitchFamily="18" charset="0"/>
              </a:rPr>
              <a:t>Students of all ages</a:t>
            </a:r>
          </a:p>
          <a:p>
            <a:pPr lvl="1">
              <a:buFont typeface="Wingdings" pitchFamily="2" charset="2"/>
              <a:buChar char="Ø"/>
              <a:defRPr/>
            </a:pPr>
            <a:r>
              <a:rPr lang="en-US" sz="2400" i="1" dirty="0">
                <a:latin typeface="+mn-lt"/>
              </a:rPr>
              <a:t>Kindergarten through age 22</a:t>
            </a:r>
            <a:endParaRPr lang="en-US" sz="2400" dirty="0">
              <a:latin typeface="+mn-lt"/>
              <a:cs typeface="Times New Roman" pitchFamily="18" charset="0"/>
            </a:endParaRPr>
          </a:p>
          <a:p>
            <a:pPr>
              <a:defRPr/>
            </a:pPr>
            <a:r>
              <a:rPr lang="en-US" sz="2600" b="1" dirty="0">
                <a:latin typeface="+mn-lt"/>
                <a:cs typeface="Times New Roman" pitchFamily="18" charset="0"/>
              </a:rPr>
              <a:t>Students with all disabilities</a:t>
            </a:r>
          </a:p>
          <a:p>
            <a:pPr lvl="1">
              <a:buFont typeface="Wingdings" pitchFamily="2" charset="2"/>
              <a:buChar char="Ø"/>
              <a:defRPr/>
            </a:pPr>
            <a:r>
              <a:rPr lang="en-US" sz="2400" i="1" dirty="0"/>
              <a:t>Mild, moderate or severe cognitive disabilities</a:t>
            </a:r>
          </a:p>
          <a:p>
            <a:pPr lvl="1">
              <a:buFont typeface="Wingdings" pitchFamily="2" charset="2"/>
              <a:buChar char="Ø"/>
              <a:defRPr/>
            </a:pPr>
            <a:r>
              <a:rPr lang="en-US" sz="2400" i="1" dirty="0"/>
              <a:t>Physical impairments</a:t>
            </a:r>
          </a:p>
          <a:p>
            <a:pPr lvl="1">
              <a:buFont typeface="Wingdings" pitchFamily="2" charset="2"/>
              <a:buChar char="Ø"/>
              <a:defRPr/>
            </a:pPr>
            <a:r>
              <a:rPr lang="en-US" sz="2400" i="1" dirty="0"/>
              <a:t>Visual impairments</a:t>
            </a:r>
          </a:p>
          <a:p>
            <a:pPr lvl="1">
              <a:buFont typeface="Wingdings" pitchFamily="2" charset="2"/>
              <a:buChar char="Ø"/>
              <a:defRPr/>
            </a:pPr>
            <a:r>
              <a:rPr lang="en-US" sz="2400" i="1" dirty="0"/>
              <a:t>Hearing impairments </a:t>
            </a:r>
          </a:p>
          <a:p>
            <a:pPr lvl="1">
              <a:buFont typeface="Wingdings" pitchFamily="2" charset="2"/>
              <a:buChar char="Ø"/>
              <a:defRPr/>
            </a:pPr>
            <a:r>
              <a:rPr lang="en-US" sz="2400" i="1" dirty="0"/>
              <a:t>Other health impairments</a:t>
            </a:r>
          </a:p>
          <a:p>
            <a:pPr lvl="1">
              <a:buFont typeface="Wingdings" pitchFamily="2" charset="2"/>
              <a:buChar char="Ø"/>
              <a:defRPr/>
            </a:pPr>
            <a:r>
              <a:rPr lang="en-US" sz="2400" i="1" dirty="0"/>
              <a:t>Speech and/or language impairments</a:t>
            </a:r>
            <a:endParaRPr lang="en-US" sz="2400" b="1" dirty="0">
              <a:latin typeface="+mn-lt"/>
              <a:cs typeface="Times New Roman" pitchFamily="18" charset="0"/>
            </a:endParaRPr>
          </a:p>
          <a:p>
            <a:pPr>
              <a:defRPr/>
            </a:pPr>
            <a:r>
              <a:rPr lang="en-US" sz="2600" b="1" dirty="0">
                <a:latin typeface="+mn-lt"/>
                <a:cs typeface="Times New Roman" pitchFamily="18" charset="0"/>
              </a:rPr>
              <a:t>Students in any instructional setting</a:t>
            </a:r>
          </a:p>
          <a:p>
            <a:pPr lvl="1">
              <a:buFont typeface="Wingdings" pitchFamily="2" charset="2"/>
              <a:buChar char="Ø"/>
              <a:defRPr/>
            </a:pPr>
            <a:r>
              <a:rPr lang="en-US" sz="2400" i="1" dirty="0"/>
              <a:t>General Education Classroom</a:t>
            </a:r>
          </a:p>
          <a:p>
            <a:pPr lvl="1">
              <a:buFont typeface="Wingdings" pitchFamily="2" charset="2"/>
              <a:buChar char="Ø"/>
              <a:defRPr/>
            </a:pPr>
            <a:r>
              <a:rPr lang="en-US" sz="2400" i="1" dirty="0"/>
              <a:t>Collaborative Classroom</a:t>
            </a:r>
          </a:p>
          <a:p>
            <a:pPr lvl="1">
              <a:buFont typeface="Wingdings" pitchFamily="2" charset="2"/>
              <a:buChar char="Ø"/>
              <a:defRPr/>
            </a:pPr>
            <a:r>
              <a:rPr lang="en-US" sz="2400" i="1" dirty="0"/>
              <a:t>Co-Taught Class</a:t>
            </a:r>
          </a:p>
          <a:p>
            <a:pPr lvl="1">
              <a:buFont typeface="Wingdings" pitchFamily="2" charset="2"/>
              <a:buChar char="Ø"/>
              <a:defRPr/>
            </a:pPr>
            <a:r>
              <a:rPr lang="en-US" sz="2400" i="1" dirty="0"/>
              <a:t>Part Day Separate Class</a:t>
            </a:r>
          </a:p>
          <a:p>
            <a:pPr lvl="1">
              <a:buFont typeface="Wingdings" pitchFamily="2" charset="2"/>
              <a:buChar char="Ø"/>
              <a:defRPr/>
            </a:pPr>
            <a:r>
              <a:rPr lang="en-US" sz="2400" i="1" dirty="0"/>
              <a:t>Full Day Separate </a:t>
            </a:r>
            <a:r>
              <a:rPr lang="en-US" sz="2400" i="1" dirty="0" smtClean="0"/>
              <a:t>Class</a:t>
            </a:r>
            <a:endParaRPr lang="en-US" sz="2400" b="1" dirty="0">
              <a:latin typeface="Maiandra GD" pitchFamily="34" charset="0"/>
              <a:cs typeface="Times New Roman" pitchFamily="18" charset="0"/>
            </a:endParaRPr>
          </a:p>
        </p:txBody>
      </p:sp>
      <p:sp>
        <p:nvSpPr>
          <p:cNvPr id="5" name="Rectangle 2"/>
          <p:cNvSpPr txBox="1">
            <a:spLocks noChangeArrowheads="1"/>
          </p:cNvSpPr>
          <p:nvPr/>
        </p:nvSpPr>
        <p:spPr>
          <a:xfrm>
            <a:off x="0" y="304800"/>
            <a:ext cx="9144000" cy="685800"/>
          </a:xfrm>
          <a:prstGeom prst="rect">
            <a:avLst/>
          </a:prstGeom>
          <a:solidFill>
            <a:srgbClr val="99F5EA"/>
          </a:solidFill>
          <a:ln>
            <a:solidFill>
              <a:srgbClr val="AFF7EE"/>
            </a:solidFill>
          </a:ln>
        </p:spPr>
        <p:txBody>
          <a:bodyPr/>
          <a:lstStyle/>
          <a:p>
            <a:pPr algn="ctr">
              <a:defRPr/>
            </a:pPr>
            <a:r>
              <a:rPr lang="en-US" sz="4400" b="1" kern="0" dirty="0">
                <a:solidFill>
                  <a:schemeClr val="tx2"/>
                </a:solidFill>
                <a:latin typeface="+mj-lt"/>
                <a:ea typeface="+mj-ea"/>
                <a:cs typeface="+mj-cs"/>
              </a:rPr>
              <a:t>Implemented with ALL Students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228600"/>
            <a:ext cx="9144000" cy="1295400"/>
          </a:xfrm>
          <a:solidFill>
            <a:srgbClr val="99F5EA"/>
          </a:solidFill>
        </p:spPr>
        <p:txBody>
          <a:bodyPr/>
          <a:lstStyle/>
          <a:p>
            <a:pPr eaLnBrk="1" hangingPunct="1"/>
            <a:r>
              <a:rPr lang="en-US" b="1" smtClean="0"/>
              <a:t>A Different Degree of Participation </a:t>
            </a:r>
          </a:p>
        </p:txBody>
      </p:sp>
      <p:sp>
        <p:nvSpPr>
          <p:cNvPr id="24579" name="Rectangle 3"/>
          <p:cNvSpPr>
            <a:spLocks noGrp="1" noChangeArrowheads="1"/>
          </p:cNvSpPr>
          <p:nvPr>
            <p:ph type="body" idx="1"/>
          </p:nvPr>
        </p:nvSpPr>
        <p:spPr>
          <a:xfrm>
            <a:off x="457200" y="1600200"/>
            <a:ext cx="8229600" cy="4800600"/>
          </a:xfrm>
        </p:spPr>
        <p:txBody>
          <a:bodyPr/>
          <a:lstStyle/>
          <a:p>
            <a:pPr eaLnBrk="1" hangingPunct="1">
              <a:buFontTx/>
              <a:buNone/>
            </a:pPr>
            <a:r>
              <a:rPr lang="en-US" smtClean="0">
                <a:solidFill>
                  <a:schemeClr val="tx2"/>
                </a:solidFill>
              </a:rPr>
              <a:t>The vocabulary and degree of participation</a:t>
            </a:r>
          </a:p>
          <a:p>
            <a:pPr eaLnBrk="1" hangingPunct="1">
              <a:buFontTx/>
              <a:buNone/>
            </a:pPr>
            <a:r>
              <a:rPr lang="en-US" smtClean="0">
                <a:solidFill>
                  <a:schemeClr val="tx2"/>
                </a:solidFill>
              </a:rPr>
              <a:t>will vary from student-to-student. However,</a:t>
            </a:r>
          </a:p>
          <a:p>
            <a:pPr eaLnBrk="1" hangingPunct="1">
              <a:buFontTx/>
              <a:buNone/>
            </a:pPr>
            <a:r>
              <a:rPr lang="en-US" smtClean="0">
                <a:solidFill>
                  <a:schemeClr val="tx2"/>
                </a:solidFill>
              </a:rPr>
              <a:t>the emphasis remains on the student, what</a:t>
            </a:r>
          </a:p>
          <a:p>
            <a:pPr eaLnBrk="1" hangingPunct="1">
              <a:buFontTx/>
              <a:buNone/>
            </a:pPr>
            <a:r>
              <a:rPr lang="en-US" smtClean="0">
                <a:solidFill>
                  <a:schemeClr val="tx2"/>
                </a:solidFill>
              </a:rPr>
              <a:t>is important to them and using that</a:t>
            </a:r>
          </a:p>
          <a:p>
            <a:pPr eaLnBrk="1" hangingPunct="1">
              <a:buFontTx/>
              <a:buNone/>
            </a:pPr>
            <a:r>
              <a:rPr lang="en-US" smtClean="0">
                <a:solidFill>
                  <a:schemeClr val="tx2"/>
                </a:solidFill>
              </a:rPr>
              <a:t>information in planning. </a:t>
            </a:r>
          </a:p>
          <a:p>
            <a:pPr eaLnBrk="1" hangingPunct="1">
              <a:buFontTx/>
              <a:buNone/>
            </a:pPr>
            <a:r>
              <a:rPr lang="en-US" smtClean="0">
                <a:solidFill>
                  <a:schemeClr val="tx2"/>
                </a:solidFill>
              </a:rPr>
              <a:t> </a:t>
            </a:r>
            <a:r>
              <a:rPr lang="en-US" sz="2800" smtClean="0">
                <a:solidFill>
                  <a:schemeClr val="tx2"/>
                </a:solidFill>
              </a:rPr>
              <a:t>	</a:t>
            </a:r>
          </a:p>
          <a:p>
            <a:pPr eaLnBrk="1" hangingPunct="1">
              <a:buFontTx/>
              <a:buNone/>
            </a:pPr>
            <a:r>
              <a:rPr lang="en-US" smtClean="0"/>
              <a:t>What does a student led IEP look like for </a:t>
            </a:r>
          </a:p>
          <a:p>
            <a:pPr eaLnBrk="1" hangingPunct="1">
              <a:buFontTx/>
              <a:buNone/>
            </a:pPr>
            <a:r>
              <a:rPr lang="en-US" smtClean="0"/>
              <a:t>students in general education classes?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228600"/>
            <a:ext cx="9144000" cy="1295400"/>
          </a:xfrm>
          <a:solidFill>
            <a:srgbClr val="99F5EA"/>
          </a:solidFill>
        </p:spPr>
        <p:txBody>
          <a:bodyPr/>
          <a:lstStyle/>
          <a:p>
            <a:pPr eaLnBrk="1" hangingPunct="1"/>
            <a:r>
              <a:rPr lang="en-US" b="1" smtClean="0"/>
              <a:t>A Different Degree of Participation </a:t>
            </a:r>
          </a:p>
        </p:txBody>
      </p:sp>
      <p:sp>
        <p:nvSpPr>
          <p:cNvPr id="25603" name="Rectangle 3"/>
          <p:cNvSpPr>
            <a:spLocks noGrp="1" noChangeArrowheads="1"/>
          </p:cNvSpPr>
          <p:nvPr>
            <p:ph type="body" idx="1"/>
          </p:nvPr>
        </p:nvSpPr>
        <p:spPr/>
        <p:txBody>
          <a:bodyPr/>
          <a:lstStyle/>
          <a:p>
            <a:pPr eaLnBrk="1" hangingPunct="1">
              <a:buFontTx/>
              <a:buNone/>
            </a:pPr>
            <a:r>
              <a:rPr lang="en-US" sz="2800" smtClean="0">
                <a:solidFill>
                  <a:schemeClr val="tx2"/>
                </a:solidFill>
              </a:rPr>
              <a:t>	</a:t>
            </a:r>
          </a:p>
          <a:p>
            <a:pPr eaLnBrk="1" hangingPunct="1">
              <a:buFontTx/>
              <a:buNone/>
            </a:pPr>
            <a:endParaRPr lang="en-US" sz="2800" smtClean="0">
              <a:solidFill>
                <a:schemeClr val="tx2"/>
              </a:solidFill>
            </a:endParaRPr>
          </a:p>
          <a:p>
            <a:pPr algn="ctr" eaLnBrk="1" hangingPunct="1">
              <a:buFontTx/>
              <a:buNone/>
            </a:pPr>
            <a:r>
              <a:rPr lang="en-US" smtClean="0"/>
              <a:t>What does a student led IEP look like for </a:t>
            </a:r>
          </a:p>
          <a:p>
            <a:pPr algn="ctr" eaLnBrk="1" hangingPunct="1">
              <a:buFontTx/>
              <a:buNone/>
            </a:pPr>
            <a:r>
              <a:rPr lang="en-US" smtClean="0"/>
              <a:t>higher functioning students?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274638"/>
            <a:ext cx="9144000" cy="868362"/>
          </a:xfrm>
          <a:solidFill>
            <a:srgbClr val="99F5EA"/>
          </a:solidFill>
        </p:spPr>
        <p:txBody>
          <a:bodyPr/>
          <a:lstStyle/>
          <a:p>
            <a:pPr eaLnBrk="1" hangingPunct="1"/>
            <a:r>
              <a:rPr lang="en-US" b="1" smtClean="0"/>
              <a:t>Benefits for Your School </a:t>
            </a:r>
          </a:p>
        </p:txBody>
      </p:sp>
      <p:sp>
        <p:nvSpPr>
          <p:cNvPr id="26627" name="Rectangle 3"/>
          <p:cNvSpPr>
            <a:spLocks noGrp="1" noChangeArrowheads="1"/>
          </p:cNvSpPr>
          <p:nvPr>
            <p:ph type="body" idx="1"/>
          </p:nvPr>
        </p:nvSpPr>
        <p:spPr/>
        <p:txBody>
          <a:bodyPr/>
          <a:lstStyle/>
          <a:p>
            <a:pPr algn="ctr" eaLnBrk="1" hangingPunct="1">
              <a:lnSpc>
                <a:spcPct val="90000"/>
              </a:lnSpc>
              <a:buFontTx/>
              <a:buNone/>
            </a:pPr>
            <a:endParaRPr lang="en-US" smtClean="0"/>
          </a:p>
          <a:p>
            <a:pPr algn="ctr" eaLnBrk="1" hangingPunct="1">
              <a:lnSpc>
                <a:spcPct val="90000"/>
              </a:lnSpc>
              <a:buFontTx/>
              <a:buNone/>
            </a:pPr>
            <a:endParaRPr lang="en-US" smtClean="0"/>
          </a:p>
          <a:p>
            <a:pPr algn="ctr" eaLnBrk="1" hangingPunct="1">
              <a:lnSpc>
                <a:spcPct val="90000"/>
              </a:lnSpc>
              <a:buFontTx/>
              <a:buNone/>
            </a:pPr>
            <a:r>
              <a:rPr lang="en-US" smtClean="0"/>
              <a:t>How do student led IEPs relate to your school/system improvement plan?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228600" y="1295400"/>
            <a:ext cx="8686800" cy="5181600"/>
          </a:xfrm>
        </p:spPr>
        <p:txBody>
          <a:bodyPr>
            <a:normAutofit/>
          </a:bodyPr>
          <a:lstStyle/>
          <a:p>
            <a:pPr>
              <a:buFont typeface="Wingdings" pitchFamily="2" charset="2"/>
              <a:buChar char="Ø"/>
              <a:defRPr/>
            </a:pPr>
            <a:endParaRPr lang="en-US" sz="2800" dirty="0" smtClean="0"/>
          </a:p>
          <a:p>
            <a:pPr>
              <a:buFont typeface="Wingdings" pitchFamily="2" charset="2"/>
              <a:buChar char="Ø"/>
              <a:defRPr/>
            </a:pPr>
            <a:r>
              <a:rPr lang="en-US" sz="2800" dirty="0" smtClean="0"/>
              <a:t>Ability to define their strengths and challenges </a:t>
            </a:r>
          </a:p>
          <a:p>
            <a:pPr>
              <a:buFontTx/>
              <a:buNone/>
              <a:defRPr/>
            </a:pPr>
            <a:endParaRPr lang="en-US" sz="2800" dirty="0" smtClean="0"/>
          </a:p>
          <a:p>
            <a:pPr>
              <a:buFont typeface="Wingdings" pitchFamily="2" charset="2"/>
              <a:buChar char="Ø"/>
              <a:defRPr/>
            </a:pPr>
            <a:r>
              <a:rPr lang="en-US" sz="2800" dirty="0" smtClean="0"/>
              <a:t>Express interests, likes, and dislikes</a:t>
            </a:r>
          </a:p>
          <a:p>
            <a:pPr>
              <a:buFont typeface="Wingdings" pitchFamily="2" charset="2"/>
              <a:buChar char="Ø"/>
              <a:defRPr/>
            </a:pPr>
            <a:endParaRPr lang="en-US" sz="2800" dirty="0" smtClean="0"/>
          </a:p>
          <a:p>
            <a:pPr>
              <a:buFont typeface="Wingdings" pitchFamily="2" charset="2"/>
              <a:buChar char="Ø"/>
              <a:defRPr/>
            </a:pPr>
            <a:r>
              <a:rPr lang="en-US" sz="2800" dirty="0" smtClean="0"/>
              <a:t>Practice communication and negotiation skills, such as talking with teachers about accommodations, classroom progress and needs</a:t>
            </a:r>
          </a:p>
          <a:p>
            <a:pPr>
              <a:buFont typeface="Wingdings" pitchFamily="2" charset="2"/>
              <a:buChar char="Ø"/>
              <a:defRPr/>
            </a:pPr>
            <a:endParaRPr lang="en-US" sz="5100" dirty="0" smtClean="0"/>
          </a:p>
          <a:p>
            <a:pPr marL="547688" indent="-411163" eaLnBrk="1" hangingPunct="1">
              <a:lnSpc>
                <a:spcPct val="80000"/>
              </a:lnSpc>
              <a:defRPr/>
            </a:pPr>
            <a:endParaRPr lang="en-US" sz="2700" dirty="0" smtClean="0"/>
          </a:p>
        </p:txBody>
      </p:sp>
      <p:sp>
        <p:nvSpPr>
          <p:cNvPr id="27651" name="Text Box 3"/>
          <p:cNvSpPr txBox="1">
            <a:spLocks noChangeArrowheads="1"/>
          </p:cNvSpPr>
          <p:nvPr/>
        </p:nvSpPr>
        <p:spPr bwMode="auto">
          <a:xfrm>
            <a:off x="0" y="381000"/>
            <a:ext cx="9144000" cy="769938"/>
          </a:xfrm>
          <a:prstGeom prst="rect">
            <a:avLst/>
          </a:prstGeom>
          <a:solidFill>
            <a:srgbClr val="99F5E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eaLnBrk="1" hangingPunct="1"/>
            <a:r>
              <a:rPr lang="en-US" sz="4400" b="1">
                <a:cs typeface="Arial" charset="0"/>
              </a:rPr>
              <a:t>Benefits for the Student </a:t>
            </a:r>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228600" y="1295400"/>
            <a:ext cx="8686800" cy="5181600"/>
          </a:xfrm>
        </p:spPr>
        <p:txBody>
          <a:bodyPr>
            <a:normAutofit/>
          </a:bodyPr>
          <a:lstStyle/>
          <a:p>
            <a:pPr>
              <a:buFontTx/>
              <a:buNone/>
              <a:defRPr/>
            </a:pPr>
            <a:endParaRPr lang="en-US" sz="5100" dirty="0" smtClean="0"/>
          </a:p>
          <a:p>
            <a:pPr>
              <a:buFont typeface="Wingdings" pitchFamily="2" charset="2"/>
              <a:buChar char="Ø"/>
              <a:defRPr/>
            </a:pPr>
            <a:r>
              <a:rPr lang="en-US" sz="2800" dirty="0" smtClean="0"/>
              <a:t>Students see it is important for them to attend and people care about their opinions and their success </a:t>
            </a:r>
          </a:p>
          <a:p>
            <a:pPr>
              <a:buFont typeface="Wingdings" pitchFamily="2" charset="2"/>
              <a:buChar char="Ø"/>
              <a:defRPr/>
            </a:pPr>
            <a:endParaRPr lang="en-US" sz="2800" dirty="0" smtClean="0"/>
          </a:p>
          <a:p>
            <a:pPr>
              <a:buFont typeface="Wingdings" pitchFamily="2" charset="2"/>
              <a:buChar char="Ø"/>
              <a:defRPr/>
            </a:pPr>
            <a:r>
              <a:rPr lang="en-US" sz="2800" dirty="0" smtClean="0"/>
              <a:t>Students become engaged in their own education and transition planning</a:t>
            </a:r>
          </a:p>
          <a:p>
            <a:pPr>
              <a:buFont typeface="Wingdings" pitchFamily="2" charset="2"/>
              <a:buChar char="Ø"/>
              <a:defRPr/>
            </a:pPr>
            <a:endParaRPr lang="en-US" sz="2800" dirty="0" smtClean="0"/>
          </a:p>
          <a:p>
            <a:pPr>
              <a:buFont typeface="Wingdings" pitchFamily="2" charset="2"/>
              <a:buChar char="Ø"/>
              <a:defRPr/>
            </a:pPr>
            <a:r>
              <a:rPr lang="en-US" sz="2800" dirty="0" smtClean="0"/>
              <a:t>Participate in team situations and understand compromise</a:t>
            </a:r>
          </a:p>
          <a:p>
            <a:pPr marL="547688" indent="-411163" eaLnBrk="1" hangingPunct="1">
              <a:lnSpc>
                <a:spcPct val="80000"/>
              </a:lnSpc>
              <a:buFontTx/>
              <a:buNone/>
              <a:defRPr/>
            </a:pPr>
            <a:endParaRPr lang="en-US" sz="2700" dirty="0" smtClean="0"/>
          </a:p>
        </p:txBody>
      </p:sp>
      <p:sp>
        <p:nvSpPr>
          <p:cNvPr id="28675" name="Text Box 3"/>
          <p:cNvSpPr txBox="1">
            <a:spLocks noChangeArrowheads="1"/>
          </p:cNvSpPr>
          <p:nvPr/>
        </p:nvSpPr>
        <p:spPr bwMode="auto">
          <a:xfrm>
            <a:off x="0" y="381000"/>
            <a:ext cx="9144000" cy="769938"/>
          </a:xfrm>
          <a:prstGeom prst="rect">
            <a:avLst/>
          </a:prstGeom>
          <a:solidFill>
            <a:srgbClr val="99F5E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eaLnBrk="1" hangingPunct="1"/>
            <a:r>
              <a:rPr lang="en-US" sz="4400" b="1">
                <a:cs typeface="Arial" charset="0"/>
              </a:rPr>
              <a:t>Benefits for the Student </a:t>
            </a:r>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274638"/>
            <a:ext cx="9144000" cy="792162"/>
          </a:xfrm>
          <a:solidFill>
            <a:srgbClr val="99F5EA"/>
          </a:solidFill>
        </p:spPr>
        <p:txBody>
          <a:bodyPr/>
          <a:lstStyle/>
          <a:p>
            <a:pPr eaLnBrk="1" hangingPunct="1"/>
            <a:r>
              <a:rPr lang="en-US" b="1" smtClean="0"/>
              <a:t>Benefits for the Families </a:t>
            </a:r>
          </a:p>
        </p:txBody>
      </p:sp>
      <p:sp>
        <p:nvSpPr>
          <p:cNvPr id="29699" name="Rectangle 3"/>
          <p:cNvSpPr>
            <a:spLocks noGrp="1" noChangeArrowheads="1"/>
          </p:cNvSpPr>
          <p:nvPr>
            <p:ph type="body" idx="1"/>
          </p:nvPr>
        </p:nvSpPr>
        <p:spPr/>
        <p:txBody>
          <a:bodyPr/>
          <a:lstStyle/>
          <a:p>
            <a:pPr eaLnBrk="1" hangingPunct="1">
              <a:buFont typeface="Wingdings" pitchFamily="2" charset="2"/>
              <a:buChar char="Ø"/>
            </a:pPr>
            <a:r>
              <a:rPr lang="en-US" sz="2800" smtClean="0"/>
              <a:t>Studies show that students who included self-determination goals in their Individualized Education Programs (IEPs) were more likely to earn a higher income one year after graduation.</a:t>
            </a:r>
            <a:r>
              <a:rPr lang="en-US" sz="1600" smtClean="0"/>
              <a:t>     						(Wehmeyer, 2004) </a:t>
            </a:r>
          </a:p>
          <a:p>
            <a:pPr eaLnBrk="1" hangingPunct="1">
              <a:lnSpc>
                <a:spcPct val="150000"/>
              </a:lnSpc>
              <a:buFont typeface="Wingdings" pitchFamily="2" charset="2"/>
              <a:buChar char="Ø"/>
            </a:pPr>
            <a:r>
              <a:rPr lang="en-US" sz="2800" smtClean="0"/>
              <a:t>Improved communication with teacher</a:t>
            </a:r>
          </a:p>
          <a:p>
            <a:pPr eaLnBrk="1" hangingPunct="1">
              <a:lnSpc>
                <a:spcPct val="150000"/>
              </a:lnSpc>
              <a:buFont typeface="Wingdings" pitchFamily="2" charset="2"/>
              <a:buChar char="Ø"/>
            </a:pPr>
            <a:r>
              <a:rPr lang="en-US" sz="2800" smtClean="0"/>
              <a:t>More self-determined child</a:t>
            </a:r>
          </a:p>
          <a:p>
            <a:pPr eaLnBrk="1" hangingPunct="1">
              <a:lnSpc>
                <a:spcPct val="150000"/>
              </a:lnSpc>
              <a:buFont typeface="Wingdings" pitchFamily="2" charset="2"/>
              <a:buChar char="Ø"/>
            </a:pPr>
            <a:r>
              <a:rPr lang="en-US" sz="2800" smtClean="0"/>
              <a:t>Positive interaction with school personnel</a:t>
            </a:r>
          </a:p>
          <a:p>
            <a:pPr eaLnBrk="1" hangingPunct="1"/>
            <a:endParaRPr lang="en-US" sz="28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3"/>
          <p:cNvSpPr txBox="1">
            <a:spLocks noChangeArrowheads="1"/>
          </p:cNvSpPr>
          <p:nvPr/>
        </p:nvSpPr>
        <p:spPr bwMode="auto">
          <a:xfrm>
            <a:off x="0" y="381000"/>
            <a:ext cx="9144000" cy="646113"/>
          </a:xfrm>
          <a:prstGeom prst="rect">
            <a:avLst/>
          </a:prstGeom>
          <a:solidFill>
            <a:srgbClr val="99F5E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eaLnBrk="1" hangingPunct="1"/>
            <a:r>
              <a:rPr lang="en-US" sz="3600" b="1">
                <a:cs typeface="Arial" charset="0"/>
              </a:rPr>
              <a:t>The Ultimate Benefit</a:t>
            </a:r>
          </a:p>
        </p:txBody>
      </p:sp>
      <p:sp>
        <p:nvSpPr>
          <p:cNvPr id="4" name="Rectangle 3"/>
          <p:cNvSpPr/>
          <p:nvPr/>
        </p:nvSpPr>
        <p:spPr>
          <a:xfrm>
            <a:off x="457200" y="2133600"/>
            <a:ext cx="8305800" cy="3108325"/>
          </a:xfrm>
          <a:prstGeom prst="rect">
            <a:avLst/>
          </a:prstGeom>
        </p:spPr>
        <p:txBody>
          <a:bodyPr>
            <a:spAutoFit/>
          </a:bodyPr>
          <a:lstStyle/>
          <a:p>
            <a:pPr marL="0" lvl="1" algn="ctr" eaLnBrk="0" hangingPunct="0">
              <a:defRPr/>
            </a:pPr>
            <a:r>
              <a:rPr lang="en-US" sz="2800" b="1" dirty="0">
                <a:latin typeface="+mn-lt"/>
              </a:rPr>
              <a:t>Students develop self-determination skills: </a:t>
            </a:r>
          </a:p>
          <a:p>
            <a:pPr marL="1371600" lvl="4" eaLnBrk="0" hangingPunct="0">
              <a:buFont typeface="Wingdings" pitchFamily="2" charset="2"/>
              <a:buChar char="Ø"/>
              <a:defRPr/>
            </a:pPr>
            <a:r>
              <a:rPr lang="en-US" sz="2800" dirty="0">
                <a:latin typeface="+mn-lt"/>
              </a:rPr>
              <a:t>problem solving, </a:t>
            </a:r>
          </a:p>
          <a:p>
            <a:pPr marL="1371600" lvl="4" eaLnBrk="0" hangingPunct="0">
              <a:buFont typeface="Wingdings" pitchFamily="2" charset="2"/>
              <a:buChar char="Ø"/>
              <a:defRPr/>
            </a:pPr>
            <a:r>
              <a:rPr lang="en-US" sz="2800" dirty="0">
                <a:latin typeface="+mn-lt"/>
              </a:rPr>
              <a:t>self-evaluation, </a:t>
            </a:r>
          </a:p>
          <a:p>
            <a:pPr marL="1371600" lvl="4" eaLnBrk="0" hangingPunct="0">
              <a:buFont typeface="Wingdings" pitchFamily="2" charset="2"/>
              <a:buChar char="Ø"/>
              <a:defRPr/>
            </a:pPr>
            <a:r>
              <a:rPr lang="en-US" sz="2800" dirty="0">
                <a:latin typeface="+mn-lt"/>
              </a:rPr>
              <a:t>choice-making,</a:t>
            </a:r>
          </a:p>
          <a:p>
            <a:pPr marL="1371600" lvl="4" eaLnBrk="0" hangingPunct="0">
              <a:buFont typeface="Wingdings" pitchFamily="2" charset="2"/>
              <a:buChar char="Ø"/>
              <a:defRPr/>
            </a:pPr>
            <a:r>
              <a:rPr lang="en-US" sz="2800" dirty="0">
                <a:latin typeface="+mn-lt"/>
              </a:rPr>
              <a:t>decision-making</a:t>
            </a:r>
          </a:p>
          <a:p>
            <a:pPr algn="ctr" eaLnBrk="0" hangingPunct="0">
              <a:defRPr/>
            </a:pPr>
            <a:r>
              <a:rPr lang="en-US" sz="2800" i="1" dirty="0">
                <a:latin typeface="+mn-lt"/>
              </a:rPr>
              <a:t>  </a:t>
            </a:r>
            <a:endParaRPr lang="en-US" sz="2800" dirty="0">
              <a:latin typeface="+mn-lt"/>
            </a:endParaRPr>
          </a:p>
          <a:p>
            <a:pPr algn="ctr" eaLnBrk="0" hangingPunct="0">
              <a:defRPr/>
            </a:pPr>
            <a:r>
              <a:rPr lang="en-US" sz="2800" b="1" i="1" dirty="0">
                <a:latin typeface="+mn-lt"/>
              </a:rPr>
              <a:t>Increases Student and Family Engagement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228600"/>
            <a:ext cx="9144000" cy="868363"/>
          </a:xfrm>
          <a:solidFill>
            <a:srgbClr val="99F5EA"/>
          </a:solidFill>
        </p:spPr>
        <p:txBody>
          <a:bodyPr/>
          <a:lstStyle/>
          <a:p>
            <a:r>
              <a:rPr lang="en-US" b="1" smtClean="0"/>
              <a:t>Expectations</a:t>
            </a:r>
          </a:p>
        </p:txBody>
      </p:sp>
      <p:sp>
        <p:nvSpPr>
          <p:cNvPr id="4099" name="Content Placeholder 2"/>
          <p:cNvSpPr>
            <a:spLocks noGrp="1"/>
          </p:cNvSpPr>
          <p:nvPr>
            <p:ph idx="1"/>
          </p:nvPr>
        </p:nvSpPr>
        <p:spPr>
          <a:xfrm>
            <a:off x="304800" y="1143000"/>
            <a:ext cx="8229600" cy="5562600"/>
          </a:xfrm>
        </p:spPr>
        <p:txBody>
          <a:bodyPr/>
          <a:lstStyle/>
          <a:p>
            <a:pPr>
              <a:buFont typeface="Wingdings" pitchFamily="2" charset="2"/>
              <a:buChar char="Ø"/>
            </a:pPr>
            <a:r>
              <a:rPr lang="en-US" sz="2400" smtClean="0"/>
              <a:t>No fewer than 3 teachers</a:t>
            </a:r>
          </a:p>
          <a:p>
            <a:pPr>
              <a:buFontTx/>
              <a:buNone/>
            </a:pPr>
            <a:endParaRPr lang="en-US" sz="2400" smtClean="0"/>
          </a:p>
          <a:p>
            <a:pPr>
              <a:buFont typeface="Wingdings" pitchFamily="2" charset="2"/>
              <a:buChar char="Ø"/>
            </a:pPr>
            <a:r>
              <a:rPr lang="en-US" sz="2400" smtClean="0"/>
              <a:t>No fewer than 9 students</a:t>
            </a:r>
          </a:p>
          <a:p>
            <a:pPr>
              <a:buFontTx/>
              <a:buNone/>
            </a:pPr>
            <a:endParaRPr lang="en-US" sz="2400" smtClean="0"/>
          </a:p>
          <a:p>
            <a:pPr>
              <a:buFont typeface="Wingdings" pitchFamily="2" charset="2"/>
              <a:buChar char="Ø"/>
            </a:pPr>
            <a:r>
              <a:rPr lang="en-US" sz="2400" smtClean="0"/>
              <a:t>Appoint Team Leader</a:t>
            </a:r>
          </a:p>
          <a:p>
            <a:pPr>
              <a:buFontTx/>
              <a:buNone/>
            </a:pPr>
            <a:endParaRPr lang="en-US" sz="2400" smtClean="0"/>
          </a:p>
          <a:p>
            <a:pPr>
              <a:buFont typeface="Wingdings" pitchFamily="2" charset="2"/>
              <a:buChar char="Ø"/>
            </a:pPr>
            <a:r>
              <a:rPr lang="en-US" sz="2400" smtClean="0"/>
              <a:t>Appoint Parent Representative</a:t>
            </a:r>
          </a:p>
          <a:p>
            <a:pPr>
              <a:buFontTx/>
              <a:buNone/>
            </a:pPr>
            <a:endParaRPr lang="en-US" sz="2400" smtClean="0"/>
          </a:p>
          <a:p>
            <a:pPr>
              <a:buFont typeface="Wingdings" pitchFamily="2" charset="2"/>
              <a:buChar char="Ø"/>
            </a:pPr>
            <a:r>
              <a:rPr lang="en-US" sz="2400" smtClean="0"/>
              <a:t>Four hour training to include parents </a:t>
            </a:r>
          </a:p>
          <a:p>
            <a:pPr lvl="1">
              <a:buFont typeface="Wingdings" pitchFamily="2" charset="2"/>
              <a:buChar char="Ø"/>
            </a:pPr>
            <a:r>
              <a:rPr lang="en-US" sz="2000" smtClean="0"/>
              <a:t>or re-deliver information to parents</a:t>
            </a:r>
          </a:p>
          <a:p>
            <a:pPr>
              <a:buFontTx/>
              <a:buNone/>
            </a:pPr>
            <a:endParaRPr lang="en-US" sz="2400" smtClean="0"/>
          </a:p>
          <a:p>
            <a:pPr>
              <a:buFont typeface="Wingdings" pitchFamily="2" charset="2"/>
              <a:buChar char="Ø"/>
            </a:pPr>
            <a:r>
              <a:rPr lang="en-US" sz="2400" smtClean="0"/>
              <a:t>Completion of assessments, surveys and data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304800" y="1219200"/>
            <a:ext cx="8610600" cy="5638800"/>
          </a:xfrm>
        </p:spPr>
        <p:txBody>
          <a:bodyPr/>
          <a:lstStyle/>
          <a:p>
            <a:pPr>
              <a:buFont typeface="Wingdings" pitchFamily="2" charset="2"/>
              <a:buChar char="Ø"/>
            </a:pPr>
            <a:r>
              <a:rPr lang="en-US" sz="2000" dirty="0" smtClean="0">
                <a:cs typeface="Arial" charset="0"/>
              </a:rPr>
              <a:t>Helps students see relevance of school work to their lives</a:t>
            </a:r>
          </a:p>
          <a:p>
            <a:pPr>
              <a:buFontTx/>
              <a:buNone/>
            </a:pPr>
            <a:endParaRPr lang="en-US" sz="2000" dirty="0" smtClean="0">
              <a:cs typeface="Arial" charset="0"/>
            </a:endParaRPr>
          </a:p>
          <a:p>
            <a:pPr>
              <a:buFont typeface="Wingdings" pitchFamily="2" charset="2"/>
              <a:buChar char="Ø"/>
            </a:pPr>
            <a:r>
              <a:rPr lang="en-US" sz="2000" dirty="0" smtClean="0">
                <a:cs typeface="Arial" charset="0"/>
              </a:rPr>
              <a:t>Provides structure for goal setting and attainment</a:t>
            </a:r>
          </a:p>
          <a:p>
            <a:pPr>
              <a:buFont typeface="Wingdings" pitchFamily="2" charset="2"/>
              <a:buChar char="Ø"/>
            </a:pPr>
            <a:endParaRPr lang="en-US" sz="2000" dirty="0" smtClean="0">
              <a:cs typeface="Arial" charset="0"/>
            </a:endParaRPr>
          </a:p>
          <a:p>
            <a:pPr>
              <a:buFont typeface="Wingdings" pitchFamily="2" charset="2"/>
              <a:buChar char="Ø"/>
            </a:pPr>
            <a:r>
              <a:rPr lang="en-US" sz="2000" dirty="0" smtClean="0">
                <a:cs typeface="Arial" charset="0"/>
              </a:rPr>
              <a:t>Allows students to learn new skills which can lead to a decrease in paperwork</a:t>
            </a:r>
          </a:p>
          <a:p>
            <a:pPr>
              <a:buFont typeface="Wingdings" pitchFamily="2" charset="2"/>
              <a:buChar char="Ø"/>
            </a:pPr>
            <a:endParaRPr lang="en-US" sz="2000" dirty="0" smtClean="0">
              <a:cs typeface="Arial" charset="0"/>
            </a:endParaRPr>
          </a:p>
          <a:p>
            <a:pPr>
              <a:buFont typeface="Wingdings" pitchFamily="2" charset="2"/>
              <a:buChar char="Ø"/>
            </a:pPr>
            <a:r>
              <a:rPr lang="en-US" sz="2000" dirty="0" smtClean="0">
                <a:cs typeface="Arial" charset="0"/>
              </a:rPr>
              <a:t>Increased parental involvement and improved communications with teacher</a:t>
            </a:r>
          </a:p>
          <a:p>
            <a:pPr>
              <a:buFont typeface="Wingdings" pitchFamily="2" charset="2"/>
              <a:buChar char="Ø"/>
            </a:pPr>
            <a:endParaRPr lang="en-US" sz="2000" dirty="0" smtClean="0">
              <a:cs typeface="Arial" charset="0"/>
            </a:endParaRPr>
          </a:p>
          <a:p>
            <a:pPr>
              <a:buFont typeface="Wingdings" pitchFamily="2" charset="2"/>
              <a:buChar char="Ø"/>
            </a:pPr>
            <a:r>
              <a:rPr lang="en-US" sz="2000" dirty="0" smtClean="0">
                <a:cs typeface="Arial" charset="0"/>
              </a:rPr>
              <a:t>More focused, motivated youth</a:t>
            </a:r>
          </a:p>
          <a:p>
            <a:pPr>
              <a:buFont typeface="Wingdings" pitchFamily="2" charset="2"/>
              <a:buChar char="Ø"/>
            </a:pPr>
            <a:endParaRPr lang="en-US" sz="2000" dirty="0" smtClean="0">
              <a:cs typeface="Arial" charset="0"/>
            </a:endParaRPr>
          </a:p>
          <a:p>
            <a:pPr marL="0" lvl="1">
              <a:lnSpc>
                <a:spcPct val="150000"/>
              </a:lnSpc>
              <a:buFont typeface="Wingdings" pitchFamily="2" charset="2"/>
              <a:buChar char="Ø"/>
            </a:pPr>
            <a:r>
              <a:rPr lang="en-US" sz="2000" dirty="0" smtClean="0">
                <a:cs typeface="Arial" charset="0"/>
              </a:rPr>
              <a:t>The IEP process makes sense to everyone involved…  </a:t>
            </a:r>
          </a:p>
          <a:p>
            <a:pPr marL="0" lvl="1">
              <a:buFontTx/>
              <a:buNone/>
            </a:pPr>
            <a:r>
              <a:rPr lang="en-US" sz="2000" i="1" dirty="0" smtClean="0">
                <a:cs typeface="Arial" charset="0"/>
              </a:rPr>
              <a:t>   “It’s not just paperwork anymore” </a:t>
            </a:r>
            <a:endParaRPr lang="en-US" sz="2400" dirty="0" smtClean="0">
              <a:cs typeface="Arial" charset="0"/>
            </a:endParaRPr>
          </a:p>
          <a:p>
            <a:pPr>
              <a:buFont typeface="Wingdings" pitchFamily="2" charset="2"/>
              <a:buChar char="Ø"/>
            </a:pPr>
            <a:endParaRPr lang="en-US" sz="2400" dirty="0" smtClean="0"/>
          </a:p>
        </p:txBody>
      </p:sp>
      <p:sp>
        <p:nvSpPr>
          <p:cNvPr id="31747" name="Rectangle 2"/>
          <p:cNvSpPr>
            <a:spLocks noGrp="1" noChangeArrowheads="1"/>
          </p:cNvSpPr>
          <p:nvPr>
            <p:ph type="title"/>
          </p:nvPr>
        </p:nvSpPr>
        <p:spPr>
          <a:xfrm>
            <a:off x="0" y="152400"/>
            <a:ext cx="9144000" cy="914400"/>
          </a:xfrm>
          <a:solidFill>
            <a:srgbClr val="99F5EA"/>
          </a:solidFill>
          <a:ln>
            <a:solidFill>
              <a:srgbClr val="AFF7EE"/>
            </a:solidFill>
            <a:miter lim="800000"/>
            <a:headEnd/>
            <a:tailEnd/>
          </a:ln>
        </p:spPr>
        <p:txBody>
          <a:bodyPr/>
          <a:lstStyle/>
          <a:p>
            <a:pPr eaLnBrk="1" hangingPunct="1"/>
            <a:r>
              <a:rPr lang="en-US" b="1" smtClean="0"/>
              <a:t>Results of Participation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274638"/>
            <a:ext cx="9144000" cy="944562"/>
          </a:xfrm>
          <a:solidFill>
            <a:srgbClr val="99F5EA"/>
          </a:solidFill>
        </p:spPr>
        <p:txBody>
          <a:bodyPr/>
          <a:lstStyle/>
          <a:p>
            <a:pPr eaLnBrk="1" hangingPunct="1"/>
            <a:r>
              <a:rPr lang="en-US" b="1" smtClean="0"/>
              <a:t>What’s the Mystery? </a:t>
            </a:r>
          </a:p>
        </p:txBody>
      </p:sp>
      <p:pic>
        <p:nvPicPr>
          <p:cNvPr id="32771" name="Picture 5" descr="MCj0434859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133600"/>
            <a:ext cx="315753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9F5EA"/>
          </a:solidFill>
        </p:spPr>
        <p:txBody>
          <a:bodyPr/>
          <a:lstStyle/>
          <a:p>
            <a:r>
              <a:rPr lang="en-US" b="1" dirty="0" smtClean="0"/>
              <a:t>Assessments and Evaluations</a:t>
            </a:r>
            <a:endParaRPr lang="en-US" b="1" dirty="0"/>
          </a:p>
        </p:txBody>
      </p:sp>
      <p:sp>
        <p:nvSpPr>
          <p:cNvPr id="3" name="Content Placeholder 2"/>
          <p:cNvSpPr>
            <a:spLocks noGrp="1"/>
          </p:cNvSpPr>
          <p:nvPr>
            <p:ph sz="half" idx="1"/>
          </p:nvPr>
        </p:nvSpPr>
        <p:spPr/>
        <p:txBody>
          <a:bodyPr/>
          <a:lstStyle/>
          <a:p>
            <a:pPr marL="0" indent="0" eaLnBrk="1" hangingPunct="1">
              <a:lnSpc>
                <a:spcPct val="90000"/>
              </a:lnSpc>
              <a:buNone/>
              <a:defRPr/>
            </a:pPr>
            <a:r>
              <a:rPr lang="en-US" dirty="0"/>
              <a:t>Pre-Survey</a:t>
            </a:r>
          </a:p>
          <a:p>
            <a:pPr lvl="1" eaLnBrk="1" hangingPunct="1">
              <a:lnSpc>
                <a:spcPct val="90000"/>
              </a:lnSpc>
              <a:buFont typeface="Arial" pitchFamily="34" charset="0"/>
              <a:buChar char="•"/>
              <a:defRPr/>
            </a:pPr>
            <a:r>
              <a:rPr lang="en-US" sz="2600" dirty="0"/>
              <a:t>Perception of IEP involvement</a:t>
            </a:r>
            <a:endParaRPr lang="en-US" dirty="0"/>
          </a:p>
          <a:p>
            <a:pPr lvl="1" eaLnBrk="1" hangingPunct="1">
              <a:lnSpc>
                <a:spcPct val="90000"/>
              </a:lnSpc>
              <a:buFontTx/>
              <a:buNone/>
              <a:defRPr/>
            </a:pPr>
            <a:endParaRPr lang="en-US" sz="2600" dirty="0"/>
          </a:p>
          <a:p>
            <a:pPr marL="0" indent="0" eaLnBrk="1" hangingPunct="1">
              <a:lnSpc>
                <a:spcPct val="90000"/>
              </a:lnSpc>
              <a:buNone/>
              <a:defRPr/>
            </a:pPr>
            <a:r>
              <a:rPr lang="en-US" dirty="0"/>
              <a:t>Fidelity Checks</a:t>
            </a:r>
          </a:p>
          <a:p>
            <a:pPr eaLnBrk="1" hangingPunct="1">
              <a:lnSpc>
                <a:spcPct val="90000"/>
              </a:lnSpc>
              <a:buFontTx/>
              <a:buNone/>
              <a:defRPr/>
            </a:pPr>
            <a:endParaRPr lang="en-US" dirty="0"/>
          </a:p>
          <a:p>
            <a:pPr marL="0" indent="0" eaLnBrk="1" hangingPunct="1">
              <a:lnSpc>
                <a:spcPct val="90000"/>
              </a:lnSpc>
              <a:buNone/>
              <a:defRPr/>
            </a:pPr>
            <a:r>
              <a:rPr lang="en-US" dirty="0"/>
              <a:t>Post Survey</a:t>
            </a:r>
          </a:p>
          <a:p>
            <a:pPr marL="857250" lvl="2" indent="-457200" eaLnBrk="1" hangingPunct="1">
              <a:lnSpc>
                <a:spcPct val="90000"/>
              </a:lnSpc>
              <a:buFont typeface="Arial" pitchFamily="34" charset="0"/>
              <a:buChar char="•"/>
              <a:defRPr/>
            </a:pPr>
            <a:r>
              <a:rPr lang="en-US" sz="2600" dirty="0"/>
              <a:t>Participation level and evaluation</a:t>
            </a:r>
          </a:p>
          <a:p>
            <a:pPr marL="0" indent="0">
              <a:buNone/>
            </a:pPr>
            <a:r>
              <a:rPr lang="en-US" dirty="0" smtClean="0"/>
              <a:t>Exit Checklists</a:t>
            </a:r>
            <a:endParaRPr lang="en-US" dirty="0"/>
          </a:p>
        </p:txBody>
      </p:sp>
      <p:sp>
        <p:nvSpPr>
          <p:cNvPr id="4" name="Content Placeholder 3"/>
          <p:cNvSpPr>
            <a:spLocks noGrp="1"/>
          </p:cNvSpPr>
          <p:nvPr>
            <p:ph sz="half" idx="2"/>
          </p:nvPr>
        </p:nvSpPr>
        <p:spPr/>
        <p:txBody>
          <a:bodyPr/>
          <a:lstStyle/>
          <a:p>
            <a:pPr marL="0" indent="0">
              <a:buNone/>
            </a:pPr>
            <a:r>
              <a:rPr lang="en-US" dirty="0" smtClean="0"/>
              <a:t>Only for students new to ASPIRE</a:t>
            </a:r>
          </a:p>
          <a:p>
            <a:pPr marL="0" indent="0">
              <a:buNone/>
            </a:pPr>
            <a:endParaRPr lang="en-US" sz="3600" dirty="0"/>
          </a:p>
          <a:p>
            <a:pPr marL="0" indent="0">
              <a:buNone/>
            </a:pPr>
            <a:r>
              <a:rPr lang="en-US" dirty="0" smtClean="0"/>
              <a:t>OPTIONAL but useful</a:t>
            </a:r>
          </a:p>
          <a:p>
            <a:pPr>
              <a:buFont typeface="Wingdings" pitchFamily="2" charset="2"/>
              <a:buChar char="Ø"/>
            </a:pPr>
            <a:endParaRPr lang="en-US" dirty="0"/>
          </a:p>
          <a:p>
            <a:pPr marL="0" indent="0">
              <a:buNone/>
            </a:pPr>
            <a:r>
              <a:rPr lang="en-US" dirty="0" smtClean="0"/>
              <a:t>For </a:t>
            </a:r>
            <a:r>
              <a:rPr lang="en-US" b="1" u="sng" dirty="0" smtClean="0"/>
              <a:t>all </a:t>
            </a:r>
            <a:r>
              <a:rPr lang="en-US" dirty="0" smtClean="0"/>
              <a:t>ASPIRE </a:t>
            </a:r>
            <a:r>
              <a:rPr lang="en-US" sz="2600" dirty="0" smtClean="0"/>
              <a:t>students, educators and family members</a:t>
            </a:r>
            <a:endParaRPr lang="en-US" sz="2600" dirty="0"/>
          </a:p>
          <a:p>
            <a:pPr marL="0" indent="0">
              <a:buNone/>
            </a:pPr>
            <a:r>
              <a:rPr lang="en-US" dirty="0" smtClean="0"/>
              <a:t>OPTIONAL but useful</a:t>
            </a:r>
          </a:p>
          <a:p>
            <a:endParaRPr lang="en-US" dirty="0"/>
          </a:p>
          <a:p>
            <a:endParaRPr lang="en-US" sz="2600" dirty="0" smtClean="0"/>
          </a:p>
          <a:p>
            <a:endParaRPr lang="en-US" dirty="0"/>
          </a:p>
        </p:txBody>
      </p:sp>
      <p:sp>
        <p:nvSpPr>
          <p:cNvPr id="6" name="Right Arrow 5"/>
          <p:cNvSpPr/>
          <p:nvPr/>
        </p:nvSpPr>
        <p:spPr>
          <a:xfrm>
            <a:off x="3886200" y="1828800"/>
            <a:ext cx="641604" cy="484632"/>
          </a:xfrm>
          <a:prstGeom prst="rightArrow">
            <a:avLst/>
          </a:prstGeom>
          <a:solidFill>
            <a:srgbClr val="99F5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886200" y="3228109"/>
            <a:ext cx="657119" cy="484632"/>
          </a:xfrm>
          <a:prstGeom prst="rightArrow">
            <a:avLst/>
          </a:prstGeom>
          <a:solidFill>
            <a:srgbClr val="99F5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886199" y="4184073"/>
            <a:ext cx="657119" cy="484632"/>
          </a:xfrm>
          <a:prstGeom prst="rightArrow">
            <a:avLst/>
          </a:prstGeom>
          <a:solidFill>
            <a:srgbClr val="99F5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886199" y="5569527"/>
            <a:ext cx="669314" cy="484632"/>
          </a:xfrm>
          <a:prstGeom prst="rightArrow">
            <a:avLst/>
          </a:prstGeom>
          <a:solidFill>
            <a:srgbClr val="99F5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4296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2540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2600">
              <a:latin typeface="Times New Roman" pitchFamily="18" charset="0"/>
              <a:cs typeface="Arial" charset="0"/>
            </a:endParaRPr>
          </a:p>
        </p:txBody>
      </p:sp>
      <p:sp>
        <p:nvSpPr>
          <p:cNvPr id="20488" name="Text Box 6"/>
          <p:cNvSpPr txBox="1">
            <a:spLocks noChangeArrowheads="1"/>
          </p:cNvSpPr>
          <p:nvPr/>
        </p:nvSpPr>
        <p:spPr bwMode="auto">
          <a:xfrm>
            <a:off x="457200" y="838200"/>
            <a:ext cx="8318500" cy="5539978"/>
          </a:xfrm>
          <a:prstGeom prst="rect">
            <a:avLst/>
          </a:prstGeom>
          <a:noFill/>
          <a:ln w="9525">
            <a:noFill/>
            <a:miter lim="800000"/>
            <a:headEnd/>
            <a:tailEnd/>
          </a:ln>
        </p:spPr>
        <p:txBody>
          <a:bodyPr>
            <a:spAutoFit/>
          </a:bodyPr>
          <a:lstStyle/>
          <a:p>
            <a:pPr>
              <a:defRPr/>
            </a:pPr>
            <a:endParaRPr lang="en-US" sz="2800" b="1" dirty="0">
              <a:effectLst>
                <a:outerShdw blurRad="38100" dist="38100" dir="2700000" algn="tl">
                  <a:srgbClr val="C0C0C0"/>
                </a:outerShdw>
              </a:effectLst>
              <a:latin typeface="Garamond" pitchFamily="18" charset="0"/>
              <a:cs typeface="Arial" charset="0"/>
            </a:endParaRPr>
          </a:p>
          <a:p>
            <a:pPr>
              <a:defRPr/>
            </a:pPr>
            <a:endParaRPr lang="en-US" sz="2800" b="1" dirty="0">
              <a:effectLst>
                <a:outerShdw blurRad="38100" dist="38100" dir="2700000" algn="tl">
                  <a:srgbClr val="C0C0C0"/>
                </a:outerShdw>
              </a:effectLst>
              <a:cs typeface="Arial" charset="0"/>
            </a:endParaRPr>
          </a:p>
          <a:p>
            <a:pPr>
              <a:buFont typeface="Wingdings" pitchFamily="2" charset="2"/>
              <a:buChar char="Ø"/>
              <a:defRPr/>
            </a:pPr>
            <a:r>
              <a:rPr lang="en-US" sz="2800" dirty="0">
                <a:cs typeface="Arial" charset="0"/>
              </a:rPr>
              <a:t> </a:t>
            </a:r>
            <a:r>
              <a:rPr lang="en-US" sz="2800" dirty="0" smtClean="0">
                <a:cs typeface="Arial" charset="0"/>
              </a:rPr>
              <a:t>Identify Students</a:t>
            </a:r>
          </a:p>
          <a:p>
            <a:pPr>
              <a:defRPr/>
            </a:pPr>
            <a:endParaRPr lang="en-US" sz="2600" dirty="0" smtClean="0">
              <a:cs typeface="Arial" charset="0"/>
            </a:endParaRPr>
          </a:p>
          <a:p>
            <a:pPr>
              <a:buFont typeface="Wingdings" pitchFamily="2" charset="2"/>
              <a:buChar char="Ø"/>
              <a:defRPr/>
            </a:pPr>
            <a:r>
              <a:rPr lang="en-US" sz="2800" dirty="0" smtClean="0">
                <a:cs typeface="Arial" charset="0"/>
              </a:rPr>
              <a:t>Notify Parents – Address questions and concerns</a:t>
            </a:r>
          </a:p>
          <a:p>
            <a:pPr>
              <a:defRPr/>
            </a:pPr>
            <a:endParaRPr lang="en-US" sz="2600" dirty="0">
              <a:cs typeface="Arial" charset="0"/>
            </a:endParaRPr>
          </a:p>
          <a:p>
            <a:pPr>
              <a:buFont typeface="Wingdings" pitchFamily="2" charset="2"/>
              <a:buChar char="Ø"/>
              <a:defRPr/>
            </a:pPr>
            <a:r>
              <a:rPr lang="en-US" sz="2800" dirty="0" smtClean="0">
                <a:cs typeface="Arial" charset="0"/>
              </a:rPr>
              <a:t>Take Pre-Survey – Student, Educator, Parent</a:t>
            </a:r>
          </a:p>
          <a:p>
            <a:pPr>
              <a:buFont typeface="Wingdings" pitchFamily="2" charset="2"/>
              <a:buChar char="Ø"/>
              <a:defRPr/>
            </a:pPr>
            <a:endParaRPr lang="en-US" sz="2600" dirty="0">
              <a:cs typeface="Arial" charset="0"/>
            </a:endParaRPr>
          </a:p>
          <a:p>
            <a:pPr>
              <a:buFont typeface="Wingdings" pitchFamily="2" charset="2"/>
              <a:buChar char="Ø"/>
              <a:defRPr/>
            </a:pPr>
            <a:r>
              <a:rPr lang="en-US" sz="2800" dirty="0" smtClean="0">
                <a:cs typeface="Arial" charset="0"/>
              </a:rPr>
              <a:t>Talk to Student about ASPIRE</a:t>
            </a:r>
          </a:p>
          <a:p>
            <a:pPr>
              <a:buFont typeface="Wingdings" pitchFamily="2" charset="2"/>
              <a:buChar char="Ø"/>
              <a:defRPr/>
            </a:pPr>
            <a:endParaRPr lang="en-US" sz="2600" dirty="0">
              <a:cs typeface="Arial" charset="0"/>
            </a:endParaRPr>
          </a:p>
          <a:p>
            <a:pPr>
              <a:buFont typeface="Wingdings" pitchFamily="2" charset="2"/>
              <a:buChar char="Ø"/>
              <a:defRPr/>
            </a:pPr>
            <a:r>
              <a:rPr lang="en-US" sz="2800" dirty="0" smtClean="0">
                <a:cs typeface="Arial" charset="0"/>
              </a:rPr>
              <a:t>Evaluate Pre-Survey and determine which skills </a:t>
            </a:r>
          </a:p>
          <a:p>
            <a:pPr>
              <a:defRPr/>
            </a:pPr>
            <a:r>
              <a:rPr lang="en-US" sz="2800" dirty="0">
                <a:cs typeface="Arial" charset="0"/>
              </a:rPr>
              <a:t> </a:t>
            </a:r>
            <a:r>
              <a:rPr lang="en-US" sz="2800" dirty="0" smtClean="0">
                <a:cs typeface="Arial" charset="0"/>
              </a:rPr>
              <a:t>  to teach</a:t>
            </a:r>
          </a:p>
          <a:p>
            <a:pPr>
              <a:defRPr/>
            </a:pPr>
            <a:endParaRPr lang="en-US" sz="2600" dirty="0">
              <a:cs typeface="Arial" charset="0"/>
            </a:endParaRPr>
          </a:p>
        </p:txBody>
      </p:sp>
      <p:sp>
        <p:nvSpPr>
          <p:cNvPr id="33796" name="Rectangle 2"/>
          <p:cNvSpPr txBox="1">
            <a:spLocks noChangeArrowheads="1"/>
          </p:cNvSpPr>
          <p:nvPr/>
        </p:nvSpPr>
        <p:spPr bwMode="auto">
          <a:xfrm>
            <a:off x="0" y="228600"/>
            <a:ext cx="9144000" cy="838200"/>
          </a:xfrm>
          <a:prstGeom prst="rect">
            <a:avLst/>
          </a:prstGeom>
          <a:solidFill>
            <a:srgbClr val="99F5E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eaLnBrk="1" hangingPunct="1"/>
            <a:r>
              <a:rPr lang="en-US" sz="4400" b="1" dirty="0">
                <a:cs typeface="Arial" charset="0"/>
              </a:rPr>
              <a:t>Getting </a:t>
            </a:r>
            <a:r>
              <a:rPr lang="en-US" sz="4400" b="1" dirty="0" smtClean="0">
                <a:cs typeface="Arial" charset="0"/>
              </a:rPr>
              <a:t>Started</a:t>
            </a:r>
            <a:endParaRPr lang="en-US" sz="4400" b="1" dirty="0">
              <a:cs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idx="4294967295"/>
          </p:nvPr>
        </p:nvSpPr>
        <p:spPr>
          <a:xfrm>
            <a:off x="0" y="304800"/>
            <a:ext cx="9144000" cy="762000"/>
          </a:xfrm>
          <a:solidFill>
            <a:srgbClr val="99F5EA"/>
          </a:solidFill>
        </p:spPr>
        <p:txBody>
          <a:bodyPr anchor="b"/>
          <a:lstStyle/>
          <a:p>
            <a:pPr eaLnBrk="1" hangingPunct="1">
              <a:defRPr/>
            </a:pPr>
            <a:r>
              <a:rPr lang="en-US" b="1" dirty="0" smtClean="0">
                <a:latin typeface="+mn-lt"/>
              </a:rPr>
              <a:t>Getting Started</a:t>
            </a:r>
          </a:p>
        </p:txBody>
      </p:sp>
      <p:sp>
        <p:nvSpPr>
          <p:cNvPr id="35843" name="Rectangle 3"/>
          <p:cNvSpPr>
            <a:spLocks noGrp="1" noChangeArrowheads="1"/>
          </p:cNvSpPr>
          <p:nvPr>
            <p:ph type="body" sz="half" idx="4294967295"/>
          </p:nvPr>
        </p:nvSpPr>
        <p:spPr>
          <a:xfrm>
            <a:off x="228600" y="1600200"/>
            <a:ext cx="8534400" cy="4525963"/>
          </a:xfrm>
        </p:spPr>
        <p:txBody>
          <a:bodyPr/>
          <a:lstStyle/>
          <a:p>
            <a:pPr eaLnBrk="1" hangingPunct="1">
              <a:lnSpc>
                <a:spcPct val="90000"/>
              </a:lnSpc>
              <a:buFont typeface="Wingdings" pitchFamily="2" charset="2"/>
              <a:buChar char="Ø"/>
            </a:pPr>
            <a:r>
              <a:rPr lang="en-US" sz="2800" dirty="0" smtClean="0"/>
              <a:t>Determine tools that will best fit your classroom </a:t>
            </a:r>
          </a:p>
          <a:p>
            <a:pPr marL="0" indent="0" eaLnBrk="1" hangingPunct="1">
              <a:lnSpc>
                <a:spcPct val="90000"/>
              </a:lnSpc>
              <a:buNone/>
            </a:pPr>
            <a:r>
              <a:rPr lang="en-US" sz="2800" dirty="0"/>
              <a:t> </a:t>
            </a:r>
            <a:r>
              <a:rPr lang="en-US" sz="2800" dirty="0" smtClean="0"/>
              <a:t>   style and your students abilities.</a:t>
            </a:r>
          </a:p>
          <a:p>
            <a:pPr lvl="2" eaLnBrk="1" hangingPunct="1">
              <a:lnSpc>
                <a:spcPct val="90000"/>
              </a:lnSpc>
              <a:buFont typeface="Wingdings" pitchFamily="2" charset="2"/>
              <a:buChar char="Ø"/>
            </a:pPr>
            <a:r>
              <a:rPr lang="en-US" sz="2600" dirty="0" smtClean="0"/>
              <a:t>Invitations</a:t>
            </a:r>
          </a:p>
          <a:p>
            <a:pPr lvl="2" eaLnBrk="1" hangingPunct="1">
              <a:lnSpc>
                <a:spcPct val="90000"/>
              </a:lnSpc>
              <a:buFont typeface="Wingdings" pitchFamily="2" charset="2"/>
              <a:buChar char="Ø"/>
            </a:pPr>
            <a:r>
              <a:rPr lang="en-US" sz="2600" dirty="0" smtClean="0"/>
              <a:t>Lesson </a:t>
            </a:r>
            <a:r>
              <a:rPr lang="en-US" sz="2600" dirty="0"/>
              <a:t>plans </a:t>
            </a:r>
          </a:p>
          <a:p>
            <a:pPr lvl="2" eaLnBrk="1" hangingPunct="1">
              <a:lnSpc>
                <a:spcPct val="90000"/>
              </a:lnSpc>
              <a:buFont typeface="Wingdings" pitchFamily="2" charset="2"/>
              <a:buChar char="Ø"/>
            </a:pPr>
            <a:r>
              <a:rPr lang="en-US" sz="2600" dirty="0"/>
              <a:t>Power </a:t>
            </a:r>
            <a:r>
              <a:rPr lang="en-US" sz="2600" dirty="0" smtClean="0"/>
              <a:t>Point</a:t>
            </a:r>
          </a:p>
          <a:p>
            <a:pPr lvl="2" eaLnBrk="1" hangingPunct="1">
              <a:lnSpc>
                <a:spcPct val="90000"/>
              </a:lnSpc>
              <a:buFont typeface="Wingdings" pitchFamily="2" charset="2"/>
              <a:buChar char="Ø"/>
            </a:pPr>
            <a:r>
              <a:rPr lang="en-US" sz="2600" dirty="0" smtClean="0"/>
              <a:t>Poster</a:t>
            </a:r>
          </a:p>
          <a:p>
            <a:pPr lvl="0" eaLnBrk="1" hangingPunct="1">
              <a:buFont typeface="Wingdings" pitchFamily="2" charset="2"/>
              <a:buChar char="Ø"/>
            </a:pPr>
            <a:r>
              <a:rPr lang="en-US" sz="2800" dirty="0" smtClean="0">
                <a:solidFill>
                  <a:srgbClr val="000000"/>
                </a:solidFill>
              </a:rPr>
              <a:t>Individualize </a:t>
            </a:r>
            <a:r>
              <a:rPr lang="en-US" sz="2800" dirty="0">
                <a:solidFill>
                  <a:srgbClr val="000000"/>
                </a:solidFill>
              </a:rPr>
              <a:t>instruction about IEP meeting to increase familiarity of terms, documents and the process.</a:t>
            </a:r>
          </a:p>
          <a:p>
            <a:pPr marL="914400" lvl="2" indent="0" eaLnBrk="1" hangingPunct="1">
              <a:lnSpc>
                <a:spcPct val="90000"/>
              </a:lnSpc>
              <a:buNone/>
            </a:pPr>
            <a:endParaRPr lang="en-US" sz="2600" dirty="0" smtClean="0"/>
          </a:p>
          <a:p>
            <a:pPr marL="914400" lvl="2" indent="0" eaLnBrk="1" hangingPunct="1">
              <a:lnSpc>
                <a:spcPct val="90000"/>
              </a:lnSpc>
              <a:buNone/>
            </a:pPr>
            <a:endParaRPr lang="en-US" sz="2600" dirty="0" smtClean="0"/>
          </a:p>
          <a:p>
            <a:pPr lvl="2" eaLnBrk="1" hangingPunct="1">
              <a:lnSpc>
                <a:spcPct val="90000"/>
              </a:lnSpc>
              <a:buFont typeface="Wingdings" pitchFamily="2" charset="2"/>
              <a:buChar char="Ø"/>
            </a:pPr>
            <a:endParaRPr lang="en-US" sz="2600" dirty="0"/>
          </a:p>
          <a:p>
            <a:pPr lvl="1" eaLnBrk="1" hangingPunct="1">
              <a:lnSpc>
                <a:spcPct val="90000"/>
              </a:lnSpc>
              <a:buFont typeface="Wingdings" pitchFamily="2" charset="2"/>
              <a:buChar char="Ø"/>
            </a:pPr>
            <a:endParaRPr lang="en-US" sz="2600" dirty="0" smtClean="0"/>
          </a:p>
        </p:txBody>
      </p:sp>
      <p:pic>
        <p:nvPicPr>
          <p:cNvPr id="35844" name="Picture 5" descr="FAMILY_CLIP_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8509" y="2362200"/>
            <a:ext cx="241935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0" y="274638"/>
            <a:ext cx="9144000" cy="792162"/>
          </a:xfrm>
          <a:solidFill>
            <a:srgbClr val="99F5EA"/>
          </a:solidFill>
        </p:spPr>
        <p:txBody>
          <a:bodyPr anchor="t"/>
          <a:lstStyle/>
          <a:p>
            <a:pPr eaLnBrk="1" hangingPunct="1">
              <a:defRPr/>
            </a:pPr>
            <a:r>
              <a:rPr lang="en-US" b="1" dirty="0" smtClean="0">
                <a:latin typeface="+mn-lt"/>
              </a:rPr>
              <a:t>Instruction and Preparation</a:t>
            </a:r>
          </a:p>
        </p:txBody>
      </p:sp>
      <p:sp>
        <p:nvSpPr>
          <p:cNvPr id="36867" name="Rectangle 3"/>
          <p:cNvSpPr>
            <a:spLocks noGrp="1" noChangeArrowheads="1"/>
          </p:cNvSpPr>
          <p:nvPr>
            <p:ph type="body" idx="4294967295"/>
          </p:nvPr>
        </p:nvSpPr>
        <p:spPr/>
        <p:txBody>
          <a:bodyPr/>
          <a:lstStyle/>
          <a:p>
            <a:pPr eaLnBrk="1" hangingPunct="1">
              <a:buFont typeface="Wingdings" pitchFamily="2" charset="2"/>
              <a:buChar char="Ø"/>
            </a:pPr>
            <a:r>
              <a:rPr lang="en-US" sz="2800" dirty="0" smtClean="0"/>
              <a:t>Determine level of participation.</a:t>
            </a:r>
          </a:p>
          <a:p>
            <a:pPr marL="0" indent="0" eaLnBrk="1" hangingPunct="1">
              <a:buNone/>
            </a:pPr>
            <a:endParaRPr lang="en-US" sz="2600" dirty="0" smtClean="0"/>
          </a:p>
          <a:p>
            <a:pPr eaLnBrk="1" hangingPunct="1">
              <a:buFont typeface="Wingdings" pitchFamily="2" charset="2"/>
              <a:buChar char="Ø"/>
            </a:pPr>
            <a:r>
              <a:rPr lang="en-US" sz="2800" dirty="0" smtClean="0"/>
              <a:t>Inform the IEP team</a:t>
            </a:r>
          </a:p>
          <a:p>
            <a:pPr eaLnBrk="1" hangingPunct="1">
              <a:buFont typeface="Wingdings" pitchFamily="2" charset="2"/>
              <a:buChar char="Ø"/>
            </a:pPr>
            <a:endParaRPr lang="en-US" sz="2800" dirty="0"/>
          </a:p>
          <a:p>
            <a:pPr eaLnBrk="1" hangingPunct="1">
              <a:buFont typeface="Wingdings" pitchFamily="2" charset="2"/>
              <a:buChar char="Ø"/>
            </a:pPr>
            <a:r>
              <a:rPr lang="en-US" sz="2800" dirty="0" smtClean="0"/>
              <a:t>Conduct the meeting with the student’s active participation</a:t>
            </a:r>
          </a:p>
          <a:p>
            <a:pPr eaLnBrk="1" hangingPunct="1">
              <a:buFont typeface="Wingdings" pitchFamily="2" charset="2"/>
              <a:buChar char="Ø"/>
            </a:pPr>
            <a:endParaRPr lang="en-US" sz="2800" dirty="0"/>
          </a:p>
          <a:p>
            <a:pPr eaLnBrk="1" hangingPunct="1">
              <a:buFont typeface="Wingdings" pitchFamily="2" charset="2"/>
              <a:buChar char="Ø"/>
            </a:pPr>
            <a:r>
              <a:rPr lang="en-US" sz="2800" dirty="0" smtClean="0"/>
              <a:t>Complete the Post Survey </a:t>
            </a:r>
            <a:endParaRPr lang="en-US" sz="2800" dirty="0"/>
          </a:p>
          <a:p>
            <a:pPr eaLnBrk="1" hangingPunct="1">
              <a:buFont typeface="Wingdings" pitchFamily="2" charset="2"/>
              <a:buChar char="Ø"/>
            </a:pPr>
            <a:endParaRPr lang="en-US" sz="2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descr="Blue tissue paper"/>
          <p:cNvSpPr>
            <a:spLocks noGrp="1" noChangeArrowheads="1"/>
          </p:cNvSpPr>
          <p:nvPr>
            <p:ph type="title"/>
          </p:nvPr>
        </p:nvSpPr>
        <p:spPr>
          <a:xfrm>
            <a:off x="0" y="152400"/>
            <a:ext cx="9144000" cy="715963"/>
          </a:xfrm>
          <a:solidFill>
            <a:srgbClr val="99F5EA"/>
          </a:solidFill>
        </p:spPr>
        <p:txBody>
          <a:bodyPr/>
          <a:lstStyle/>
          <a:p>
            <a:pPr eaLnBrk="1" hangingPunct="1"/>
            <a:r>
              <a:rPr lang="en-US" b="1" smtClean="0">
                <a:solidFill>
                  <a:schemeClr val="tx1"/>
                </a:solidFill>
              </a:rPr>
              <a:t>Sample Lesson Plan</a:t>
            </a:r>
          </a:p>
        </p:txBody>
      </p:sp>
      <p:sp>
        <p:nvSpPr>
          <p:cNvPr id="37891" name="Rectangle 3"/>
          <p:cNvSpPr>
            <a:spLocks noGrp="1" noChangeArrowheads="1"/>
          </p:cNvSpPr>
          <p:nvPr>
            <p:ph type="body" idx="1"/>
          </p:nvPr>
        </p:nvSpPr>
        <p:spPr/>
        <p:txBody>
          <a:bodyPr/>
          <a:lstStyle/>
          <a:p>
            <a:pPr eaLnBrk="1" hangingPunct="1">
              <a:lnSpc>
                <a:spcPct val="90000"/>
              </a:lnSpc>
              <a:buFont typeface="Wingdings" pitchFamily="2" charset="2"/>
              <a:buChar char="Ø"/>
            </a:pPr>
            <a:r>
              <a:rPr lang="en-US" smtClean="0"/>
              <a:t>Self-awareness</a:t>
            </a:r>
          </a:p>
          <a:p>
            <a:pPr eaLnBrk="1" hangingPunct="1">
              <a:lnSpc>
                <a:spcPct val="90000"/>
              </a:lnSpc>
              <a:buFontTx/>
              <a:buNone/>
            </a:pPr>
            <a:endParaRPr lang="en-US" smtClean="0"/>
          </a:p>
          <a:p>
            <a:pPr eaLnBrk="1" hangingPunct="1">
              <a:lnSpc>
                <a:spcPct val="90000"/>
              </a:lnSpc>
              <a:buFont typeface="Wingdings" pitchFamily="2" charset="2"/>
              <a:buChar char="Ø"/>
            </a:pPr>
            <a:r>
              <a:rPr lang="en-US" smtClean="0"/>
              <a:t>Goal Setting</a:t>
            </a:r>
          </a:p>
          <a:p>
            <a:pPr eaLnBrk="1" hangingPunct="1">
              <a:lnSpc>
                <a:spcPct val="90000"/>
              </a:lnSpc>
              <a:buFont typeface="Wingdings" pitchFamily="2" charset="2"/>
              <a:buChar char="Ø"/>
            </a:pPr>
            <a:endParaRPr lang="en-US" smtClean="0"/>
          </a:p>
          <a:p>
            <a:pPr eaLnBrk="1" hangingPunct="1">
              <a:lnSpc>
                <a:spcPct val="90000"/>
              </a:lnSpc>
              <a:buFont typeface="Wingdings" pitchFamily="2" charset="2"/>
              <a:buChar char="Ø"/>
            </a:pPr>
            <a:r>
              <a:rPr lang="en-US" smtClean="0"/>
              <a:t>Terminology</a:t>
            </a:r>
          </a:p>
          <a:p>
            <a:pPr eaLnBrk="1" hangingPunct="1">
              <a:lnSpc>
                <a:spcPct val="90000"/>
              </a:lnSpc>
              <a:buFont typeface="Wingdings" pitchFamily="2" charset="2"/>
              <a:buChar char="Ø"/>
            </a:pPr>
            <a:endParaRPr lang="en-US" smtClean="0"/>
          </a:p>
          <a:p>
            <a:pPr eaLnBrk="1" hangingPunct="1">
              <a:lnSpc>
                <a:spcPct val="90000"/>
              </a:lnSpc>
              <a:buFont typeface="Wingdings" pitchFamily="2" charset="2"/>
              <a:buChar char="Ø"/>
            </a:pPr>
            <a:r>
              <a:rPr lang="en-US" smtClean="0"/>
              <a:t>Social and communication skills</a:t>
            </a:r>
          </a:p>
          <a:p>
            <a:pPr eaLnBrk="1" hangingPunct="1">
              <a:lnSpc>
                <a:spcPct val="90000"/>
              </a:lnSpc>
              <a:buFontTx/>
              <a:buNone/>
            </a:pPr>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descr="Blue tissue paper"/>
          <p:cNvSpPr>
            <a:spLocks noGrp="1" noChangeArrowheads="1"/>
          </p:cNvSpPr>
          <p:nvPr>
            <p:ph type="title"/>
          </p:nvPr>
        </p:nvSpPr>
        <p:spPr>
          <a:xfrm>
            <a:off x="0" y="304800"/>
            <a:ext cx="9144000" cy="715963"/>
          </a:xfrm>
          <a:solidFill>
            <a:srgbClr val="99F5EA"/>
          </a:solidFill>
        </p:spPr>
        <p:txBody>
          <a:bodyPr/>
          <a:lstStyle/>
          <a:p>
            <a:pPr eaLnBrk="1" hangingPunct="1">
              <a:defRPr/>
            </a:pPr>
            <a:r>
              <a:rPr lang="en-US" b="1" dirty="0" smtClean="0">
                <a:solidFill>
                  <a:schemeClr val="tx1"/>
                </a:solidFill>
              </a:rPr>
              <a:t>Steps for Student Participation</a:t>
            </a:r>
            <a:endParaRPr lang="en-US" b="1" dirty="0" smtClean="0">
              <a:solidFill>
                <a:srgbClr val="FF0000"/>
              </a:solidFill>
              <a:effectLst>
                <a:outerShdw blurRad="38100" dist="38100" dir="2700000" algn="tl">
                  <a:srgbClr val="000000"/>
                </a:outerShdw>
              </a:effectLst>
            </a:endParaRPr>
          </a:p>
        </p:txBody>
      </p:sp>
      <p:sp>
        <p:nvSpPr>
          <p:cNvPr id="38915" name="Rectangle 3"/>
          <p:cNvSpPr>
            <a:spLocks noGrp="1" noChangeArrowheads="1"/>
          </p:cNvSpPr>
          <p:nvPr>
            <p:ph type="body" idx="1"/>
          </p:nvPr>
        </p:nvSpPr>
        <p:spPr>
          <a:xfrm>
            <a:off x="457200" y="1371600"/>
            <a:ext cx="8229600" cy="4754563"/>
          </a:xfrm>
        </p:spPr>
        <p:txBody>
          <a:bodyPr/>
          <a:lstStyle/>
          <a:p>
            <a:pPr marL="514350" indent="-514350" eaLnBrk="1" hangingPunct="1">
              <a:lnSpc>
                <a:spcPct val="90000"/>
              </a:lnSpc>
              <a:buFontTx/>
              <a:buAutoNum type="arabicPeriod"/>
            </a:pPr>
            <a:r>
              <a:rPr lang="en-US" sz="2800" smtClean="0"/>
              <a:t>Attend meeting and observe; prepare invitations.</a:t>
            </a:r>
          </a:p>
          <a:p>
            <a:pPr marL="514350" indent="-514350" eaLnBrk="1" hangingPunct="1">
              <a:lnSpc>
                <a:spcPct val="90000"/>
              </a:lnSpc>
              <a:buFontTx/>
              <a:buAutoNum type="arabicPeriod"/>
            </a:pPr>
            <a:r>
              <a:rPr lang="en-US" sz="2800" smtClean="0"/>
              <a:t>Introductions, likes and dislikes.</a:t>
            </a:r>
          </a:p>
          <a:p>
            <a:pPr marL="514350" indent="-514350" eaLnBrk="1" hangingPunct="1">
              <a:lnSpc>
                <a:spcPct val="90000"/>
              </a:lnSpc>
              <a:buFontTx/>
              <a:buAutoNum type="arabicPeriod"/>
            </a:pPr>
            <a:r>
              <a:rPr lang="en-US" sz="2800" smtClean="0"/>
              <a:t>Explain strengths and weaknesses; explain current accommodations.</a:t>
            </a:r>
          </a:p>
          <a:p>
            <a:pPr marL="514350" indent="-514350" eaLnBrk="1" hangingPunct="1">
              <a:lnSpc>
                <a:spcPct val="90000"/>
              </a:lnSpc>
              <a:buFontTx/>
              <a:buAutoNum type="arabicPeriod"/>
            </a:pPr>
            <a:r>
              <a:rPr lang="en-US" sz="2800" smtClean="0"/>
              <a:t>Assist teacher to identify goals for new school year and share them at meeting. Discuss accommodations needed.</a:t>
            </a:r>
          </a:p>
          <a:p>
            <a:pPr marL="514350" indent="-514350" eaLnBrk="1" hangingPunct="1">
              <a:lnSpc>
                <a:spcPct val="90000"/>
              </a:lnSpc>
              <a:buFontTx/>
              <a:buAutoNum type="arabicPeriod"/>
            </a:pPr>
            <a:r>
              <a:rPr lang="en-US" sz="2800" smtClean="0"/>
              <a:t>Present actual portions of the IEP at a meeting.</a:t>
            </a:r>
          </a:p>
          <a:p>
            <a:pPr marL="514350" indent="-514350" eaLnBrk="1" hangingPunct="1">
              <a:lnSpc>
                <a:spcPct val="90000"/>
              </a:lnSpc>
              <a:buFontTx/>
              <a:buAutoNum type="arabicPeriod"/>
            </a:pPr>
            <a:r>
              <a:rPr lang="en-US" sz="2800" smtClean="0"/>
              <a:t>Contribute to the IEP meeting using the skills and activities learned.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538" name="Rectangle 2" descr="Blue tissue paper"/>
          <p:cNvSpPr>
            <a:spLocks noGrp="1" noChangeArrowheads="1"/>
          </p:cNvSpPr>
          <p:nvPr>
            <p:ph type="title" idx="4294967295"/>
          </p:nvPr>
        </p:nvSpPr>
        <p:spPr>
          <a:xfrm>
            <a:off x="0" y="274638"/>
            <a:ext cx="9144000" cy="715962"/>
          </a:xfrm>
          <a:solidFill>
            <a:srgbClr val="99F5EA"/>
          </a:solidFill>
        </p:spPr>
        <p:txBody>
          <a:bodyPr anchor="b"/>
          <a:lstStyle/>
          <a:p>
            <a:pPr eaLnBrk="1" hangingPunct="1">
              <a:defRPr/>
            </a:pPr>
            <a:r>
              <a:rPr lang="en-US" sz="4000" b="1" dirty="0" smtClean="0">
                <a:solidFill>
                  <a:schemeClr val="tx1"/>
                </a:solidFill>
                <a:latin typeface="+mn-lt"/>
              </a:rPr>
              <a:t>Preparing students for the Meeting</a:t>
            </a:r>
          </a:p>
        </p:txBody>
      </p:sp>
      <p:sp>
        <p:nvSpPr>
          <p:cNvPr id="105475" name="Rectangle 3"/>
          <p:cNvSpPr>
            <a:spLocks noGrp="1" noChangeArrowheads="1"/>
          </p:cNvSpPr>
          <p:nvPr>
            <p:ph type="body" idx="4294967295"/>
          </p:nvPr>
        </p:nvSpPr>
        <p:spPr>
          <a:xfrm>
            <a:off x="0" y="1219200"/>
            <a:ext cx="8497888" cy="4913313"/>
          </a:xfrm>
        </p:spPr>
        <p:txBody>
          <a:bodyPr/>
          <a:lstStyle/>
          <a:p>
            <a:pPr marL="669925" lvl="1" indent="-325438" eaLnBrk="1" hangingPunct="1">
              <a:buFont typeface="Wingdings" pitchFamily="2" charset="2"/>
              <a:buChar char="Ø"/>
            </a:pPr>
            <a:r>
              <a:rPr lang="en-US" sz="3000" dirty="0" smtClean="0"/>
              <a:t>Create an agenda</a:t>
            </a:r>
          </a:p>
          <a:p>
            <a:pPr marL="669925" lvl="1" indent="-325438" eaLnBrk="1" hangingPunct="1">
              <a:buFont typeface="Wingdings" pitchFamily="2" charset="2"/>
              <a:buChar char="Ø"/>
            </a:pPr>
            <a:endParaRPr lang="en-US" sz="3000" dirty="0" smtClean="0"/>
          </a:p>
          <a:p>
            <a:pPr marL="669925" lvl="1" indent="-325438" eaLnBrk="1" hangingPunct="1">
              <a:buFont typeface="Wingdings" pitchFamily="2" charset="2"/>
              <a:buChar char="Ø"/>
            </a:pPr>
            <a:r>
              <a:rPr lang="en-US" sz="3000" dirty="0" smtClean="0"/>
              <a:t>Help student create prompts</a:t>
            </a:r>
          </a:p>
          <a:p>
            <a:pPr marL="669925" lvl="1" indent="-325438" eaLnBrk="1" hangingPunct="1">
              <a:buFont typeface="Wingdings" pitchFamily="2" charset="2"/>
              <a:buChar char="Ø"/>
            </a:pPr>
            <a:endParaRPr lang="en-US" sz="3000" dirty="0" smtClean="0"/>
          </a:p>
          <a:p>
            <a:pPr marL="669925" lvl="1" indent="-325438" eaLnBrk="1" hangingPunct="1">
              <a:buFont typeface="Wingdings" pitchFamily="2" charset="2"/>
              <a:buChar char="Ø"/>
            </a:pPr>
            <a:r>
              <a:rPr lang="en-US" sz="3000" dirty="0" smtClean="0"/>
              <a:t>Discuss relaxation techniques</a:t>
            </a:r>
          </a:p>
          <a:p>
            <a:pPr marL="669925" lvl="1" indent="-325438" eaLnBrk="1" hangingPunct="1">
              <a:buFont typeface="Wingdings" pitchFamily="2" charset="2"/>
              <a:buChar char="Ø"/>
            </a:pPr>
            <a:endParaRPr lang="en-US" sz="3000" dirty="0" smtClean="0"/>
          </a:p>
          <a:p>
            <a:pPr marL="669925" lvl="1" indent="-325438" eaLnBrk="1" hangingPunct="1">
              <a:buFont typeface="Wingdings" pitchFamily="2" charset="2"/>
              <a:buChar char="Ø"/>
            </a:pPr>
            <a:r>
              <a:rPr lang="en-US" sz="3000" dirty="0" smtClean="0"/>
              <a:t>Hold mock meetings - - PRACTICE!</a:t>
            </a:r>
          </a:p>
          <a:p>
            <a:pPr marL="669925" lvl="1" indent="-325438" eaLnBrk="1" hangingPunct="1">
              <a:buClr>
                <a:srgbClr val="FF0066"/>
              </a:buClr>
              <a:buFont typeface="Wingdings" pitchFamily="2" charset="2"/>
              <a:buChar char="Ø"/>
            </a:pPr>
            <a:endParaRPr lang="en-US" sz="3000" dirty="0" smtClean="0">
              <a:latin typeface="Maiandra GD" pitchFamily="34" charset="0"/>
            </a:endParaRPr>
          </a:p>
          <a:p>
            <a:pPr eaLnBrk="1" hangingPunct="1">
              <a:buClr>
                <a:srgbClr val="FF0066"/>
              </a:buClr>
              <a:buFont typeface="Wingdings" pitchFamily="2" charset="2"/>
              <a:buNone/>
            </a:pPr>
            <a:endParaRPr lang="en-US" sz="3600" dirty="0" smtClean="0">
              <a:solidFill>
                <a:srgbClr val="71824E"/>
              </a:solidFill>
            </a:endParaRPr>
          </a:p>
        </p:txBody>
      </p:sp>
      <p:pic>
        <p:nvPicPr>
          <p:cNvPr id="39940" name="Picture 4" descr="MCj0078825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5094288"/>
            <a:ext cx="3090863" cy="176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93538"/>
                                        </p:tgtEl>
                                        <p:attrNameLst>
                                          <p:attrName>style.visibility</p:attrName>
                                        </p:attrNameLst>
                                      </p:cBhvr>
                                      <p:to>
                                        <p:strVal val="visible"/>
                                      </p:to>
                                    </p:set>
                                    <p:anim calcmode="lin" valueType="num">
                                      <p:cBhvr>
                                        <p:cTn id="7" dur="1000" fill="hold"/>
                                        <p:tgtEl>
                                          <p:spTgt spid="193538"/>
                                        </p:tgtEl>
                                        <p:attrNameLst>
                                          <p:attrName>ppt_x</p:attrName>
                                        </p:attrNameLst>
                                      </p:cBhvr>
                                      <p:tavLst>
                                        <p:tav tm="0">
                                          <p:val>
                                            <p:strVal val="#ppt_x-.2"/>
                                          </p:val>
                                        </p:tav>
                                        <p:tav tm="100000">
                                          <p:val>
                                            <p:strVal val="#ppt_x"/>
                                          </p:val>
                                        </p:tav>
                                      </p:tavLst>
                                    </p:anim>
                                    <p:anim calcmode="lin" valueType="num">
                                      <p:cBhvr>
                                        <p:cTn id="8" dur="1000" fill="hold"/>
                                        <p:tgtEl>
                                          <p:spTgt spid="1935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35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05475">
                                            <p:txEl>
                                              <p:pRg st="0" end="0"/>
                                            </p:txEl>
                                          </p:spTgt>
                                        </p:tgtEl>
                                        <p:attrNameLst>
                                          <p:attrName>style.visibility</p:attrName>
                                        </p:attrNameLst>
                                      </p:cBhvr>
                                      <p:to>
                                        <p:strVal val="visible"/>
                                      </p:to>
                                    </p:set>
                                    <p:animEffect transition="in" filter="fade">
                                      <p:cBhvr>
                                        <p:cTn id="14" dur="500"/>
                                        <p:tgtEl>
                                          <p:spTgt spid="105475">
                                            <p:txEl>
                                              <p:pRg st="0" end="0"/>
                                            </p:txEl>
                                          </p:spTgt>
                                        </p:tgtEl>
                                      </p:cBhvr>
                                    </p:animEffect>
                                    <p:anim calcmode="lin" valueType="num">
                                      <p:cBhvr>
                                        <p:cTn id="15" dur="500" fill="hold"/>
                                        <p:tgtEl>
                                          <p:spTgt spid="1054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5475">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105475">
                                            <p:txEl>
                                              <p:pRg st="2" end="2"/>
                                            </p:txEl>
                                          </p:spTgt>
                                        </p:tgtEl>
                                        <p:attrNameLst>
                                          <p:attrName>style.visibility</p:attrName>
                                        </p:attrNameLst>
                                      </p:cBhvr>
                                      <p:to>
                                        <p:strVal val="visible"/>
                                      </p:to>
                                    </p:set>
                                    <p:animEffect transition="in" filter="fade">
                                      <p:cBhvr>
                                        <p:cTn id="19" dur="500"/>
                                        <p:tgtEl>
                                          <p:spTgt spid="105475">
                                            <p:txEl>
                                              <p:pRg st="2" end="2"/>
                                            </p:txEl>
                                          </p:spTgt>
                                        </p:tgtEl>
                                      </p:cBhvr>
                                    </p:animEffect>
                                    <p:anim calcmode="lin" valueType="num">
                                      <p:cBhvr>
                                        <p:cTn id="20" dur="500" fill="hold"/>
                                        <p:tgtEl>
                                          <p:spTgt spid="105475">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105475">
                                            <p:txEl>
                                              <p:pRg st="2" end="2"/>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105475">
                                            <p:txEl>
                                              <p:pRg st="4" end="4"/>
                                            </p:txEl>
                                          </p:spTgt>
                                        </p:tgtEl>
                                        <p:attrNameLst>
                                          <p:attrName>style.visibility</p:attrName>
                                        </p:attrNameLst>
                                      </p:cBhvr>
                                      <p:to>
                                        <p:strVal val="visible"/>
                                      </p:to>
                                    </p:set>
                                    <p:animEffect transition="in" filter="fade">
                                      <p:cBhvr>
                                        <p:cTn id="24" dur="500"/>
                                        <p:tgtEl>
                                          <p:spTgt spid="105475">
                                            <p:txEl>
                                              <p:pRg st="4" end="4"/>
                                            </p:txEl>
                                          </p:spTgt>
                                        </p:tgtEl>
                                      </p:cBhvr>
                                    </p:animEffect>
                                    <p:anim calcmode="lin" valueType="num">
                                      <p:cBhvr>
                                        <p:cTn id="25" dur="500" fill="hold"/>
                                        <p:tgtEl>
                                          <p:spTgt spid="105475">
                                            <p:txEl>
                                              <p:pRg st="4" end="4"/>
                                            </p:txEl>
                                          </p:spTgt>
                                        </p:tgtEl>
                                        <p:attrNameLst>
                                          <p:attrName>ppt_x</p:attrName>
                                        </p:attrNameLst>
                                      </p:cBhvr>
                                      <p:tavLst>
                                        <p:tav tm="0">
                                          <p:val>
                                            <p:strVal val="#ppt_x"/>
                                          </p:val>
                                        </p:tav>
                                        <p:tav tm="100000">
                                          <p:val>
                                            <p:strVal val="#ppt_x"/>
                                          </p:val>
                                        </p:tav>
                                      </p:tavLst>
                                    </p:anim>
                                    <p:anim calcmode="lin" valueType="num">
                                      <p:cBhvr>
                                        <p:cTn id="26" dur="500" fill="hold"/>
                                        <p:tgtEl>
                                          <p:spTgt spid="105475">
                                            <p:txEl>
                                              <p:pRg st="4" end="4"/>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105475">
                                            <p:txEl>
                                              <p:pRg st="6" end="6"/>
                                            </p:txEl>
                                          </p:spTgt>
                                        </p:tgtEl>
                                        <p:attrNameLst>
                                          <p:attrName>style.visibility</p:attrName>
                                        </p:attrNameLst>
                                      </p:cBhvr>
                                      <p:to>
                                        <p:strVal val="visible"/>
                                      </p:to>
                                    </p:set>
                                    <p:animEffect transition="in" filter="fade">
                                      <p:cBhvr>
                                        <p:cTn id="29" dur="500"/>
                                        <p:tgtEl>
                                          <p:spTgt spid="105475">
                                            <p:txEl>
                                              <p:pRg st="6" end="6"/>
                                            </p:txEl>
                                          </p:spTgt>
                                        </p:tgtEl>
                                      </p:cBhvr>
                                    </p:animEffect>
                                    <p:anim calcmode="lin" valueType="num">
                                      <p:cBhvr>
                                        <p:cTn id="30" dur="500" fill="hold"/>
                                        <p:tgtEl>
                                          <p:spTgt spid="105475">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05475">
                                            <p:txEl>
                                              <p:pRg st="6" end="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8" grpId="0" animBg="1"/>
      <p:bldP spid="10547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descr="Blue tissue paper"/>
          <p:cNvSpPr>
            <a:spLocks noGrp="1" noChangeArrowheads="1"/>
          </p:cNvSpPr>
          <p:nvPr>
            <p:ph type="title" idx="4294967295"/>
          </p:nvPr>
        </p:nvSpPr>
        <p:spPr>
          <a:xfrm>
            <a:off x="0" y="152400"/>
            <a:ext cx="9144000" cy="838200"/>
          </a:xfrm>
          <a:solidFill>
            <a:srgbClr val="99F5EA"/>
          </a:solidFill>
        </p:spPr>
        <p:txBody>
          <a:bodyPr anchor="t"/>
          <a:lstStyle/>
          <a:p>
            <a:pPr eaLnBrk="1" hangingPunct="1"/>
            <a:r>
              <a:rPr lang="en-US" sz="3600" b="1" dirty="0" smtClean="0">
                <a:solidFill>
                  <a:srgbClr val="663300"/>
                </a:solidFill>
              </a:rPr>
              <a:t> </a:t>
            </a:r>
            <a:r>
              <a:rPr lang="en-US" sz="3600" b="1" dirty="0" smtClean="0">
                <a:solidFill>
                  <a:schemeClr val="tx1"/>
                </a:solidFill>
              </a:rPr>
              <a:t>Guidelines for a Successful Meeting</a:t>
            </a:r>
          </a:p>
        </p:txBody>
      </p:sp>
      <p:sp>
        <p:nvSpPr>
          <p:cNvPr id="40963" name="Rectangle 3"/>
          <p:cNvSpPr>
            <a:spLocks noGrp="1" noChangeArrowheads="1"/>
          </p:cNvSpPr>
          <p:nvPr>
            <p:ph type="body" idx="4294967295"/>
          </p:nvPr>
        </p:nvSpPr>
        <p:spPr>
          <a:xfrm>
            <a:off x="228600" y="1447800"/>
            <a:ext cx="8915400" cy="4876800"/>
          </a:xfrm>
        </p:spPr>
        <p:txBody>
          <a:bodyPr/>
          <a:lstStyle/>
          <a:p>
            <a:pPr eaLnBrk="1" hangingPunct="1">
              <a:lnSpc>
                <a:spcPct val="80000"/>
              </a:lnSpc>
              <a:buFont typeface="Wingdings" pitchFamily="2" charset="2"/>
              <a:buChar char="Ø"/>
            </a:pPr>
            <a:r>
              <a:rPr lang="en-US" sz="2800" smtClean="0"/>
              <a:t>Start on time</a:t>
            </a:r>
          </a:p>
          <a:p>
            <a:pPr eaLnBrk="1" hangingPunct="1">
              <a:lnSpc>
                <a:spcPct val="80000"/>
              </a:lnSpc>
              <a:buFontTx/>
              <a:buNone/>
            </a:pPr>
            <a:endParaRPr lang="en-US" sz="2800" smtClean="0"/>
          </a:p>
          <a:p>
            <a:pPr eaLnBrk="1" hangingPunct="1">
              <a:lnSpc>
                <a:spcPct val="80000"/>
              </a:lnSpc>
              <a:buFont typeface="Wingdings" pitchFamily="2" charset="2"/>
              <a:buChar char="Ø"/>
            </a:pPr>
            <a:r>
              <a:rPr lang="en-US" sz="2800" smtClean="0"/>
              <a:t>Don’t interrupt when another person "has the floor" (This includes no “sidebar” conversations)</a:t>
            </a:r>
          </a:p>
          <a:p>
            <a:pPr eaLnBrk="1" hangingPunct="1">
              <a:lnSpc>
                <a:spcPct val="80000"/>
              </a:lnSpc>
              <a:buFontTx/>
              <a:buNone/>
            </a:pPr>
            <a:endParaRPr lang="en-US" sz="2800" smtClean="0"/>
          </a:p>
          <a:p>
            <a:pPr eaLnBrk="1" hangingPunct="1">
              <a:lnSpc>
                <a:spcPct val="80000"/>
              </a:lnSpc>
              <a:buFont typeface="Wingdings" pitchFamily="2" charset="2"/>
              <a:buChar char="Ø"/>
            </a:pPr>
            <a:r>
              <a:rPr lang="en-US" sz="2800" smtClean="0"/>
              <a:t>Remain open-minded and non-judgmental</a:t>
            </a:r>
          </a:p>
          <a:p>
            <a:pPr eaLnBrk="1" hangingPunct="1">
              <a:lnSpc>
                <a:spcPct val="80000"/>
              </a:lnSpc>
              <a:buFontTx/>
              <a:buNone/>
            </a:pPr>
            <a:endParaRPr lang="en-US" sz="2800" smtClean="0"/>
          </a:p>
          <a:p>
            <a:pPr eaLnBrk="1" hangingPunct="1">
              <a:lnSpc>
                <a:spcPct val="80000"/>
              </a:lnSpc>
              <a:buFont typeface="Wingdings" pitchFamily="2" charset="2"/>
              <a:buChar char="Ø"/>
            </a:pPr>
            <a:r>
              <a:rPr lang="en-US" sz="2800" smtClean="0"/>
              <a:t>Respect the ideas of others </a:t>
            </a:r>
          </a:p>
          <a:p>
            <a:pPr eaLnBrk="1" hangingPunct="1">
              <a:lnSpc>
                <a:spcPct val="80000"/>
              </a:lnSpc>
              <a:buFontTx/>
              <a:buNone/>
            </a:pPr>
            <a:endParaRPr lang="en-US" sz="2800" smtClean="0"/>
          </a:p>
          <a:p>
            <a:pPr eaLnBrk="1" hangingPunct="1">
              <a:lnSpc>
                <a:spcPct val="80000"/>
              </a:lnSpc>
              <a:buFont typeface="Wingdings" pitchFamily="2" charset="2"/>
              <a:buChar char="Ø"/>
            </a:pPr>
            <a:r>
              <a:rPr lang="en-US" sz="2800" smtClean="0"/>
              <a:t>Expand on ideas shared by others</a:t>
            </a:r>
          </a:p>
          <a:p>
            <a:pPr eaLnBrk="1" hangingPunct="1">
              <a:lnSpc>
                <a:spcPct val="80000"/>
              </a:lnSpc>
              <a:buFontTx/>
              <a:buNone/>
            </a:pPr>
            <a:endParaRPr lang="en-US" sz="2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600200"/>
            <a:ext cx="8229600" cy="5029200"/>
          </a:xfrm>
        </p:spPr>
        <p:txBody>
          <a:bodyPr/>
          <a:lstStyle/>
          <a:p>
            <a:pPr>
              <a:buFontTx/>
              <a:buNone/>
            </a:pPr>
            <a:r>
              <a:rPr lang="en-US" smtClean="0"/>
              <a:t>	</a:t>
            </a:r>
            <a:r>
              <a:rPr lang="en-US" sz="2800" smtClean="0"/>
              <a:t>School engagement</a:t>
            </a:r>
          </a:p>
          <a:p>
            <a:pPr lvl="1" eaLnBrk="1" hangingPunct="1">
              <a:lnSpc>
                <a:spcPct val="90000"/>
              </a:lnSpc>
              <a:buFont typeface="Wingdings" pitchFamily="2" charset="2"/>
              <a:buChar char="Ø"/>
            </a:pPr>
            <a:r>
              <a:rPr lang="en-US" sz="2600" smtClean="0"/>
              <a:t>meaningful, challenging curriculum </a:t>
            </a:r>
          </a:p>
          <a:p>
            <a:pPr lvl="1" eaLnBrk="1" hangingPunct="1">
              <a:lnSpc>
                <a:spcPct val="90000"/>
              </a:lnSpc>
              <a:buFont typeface="Wingdings" pitchFamily="2" charset="2"/>
              <a:buChar char="Ø"/>
            </a:pPr>
            <a:r>
              <a:rPr lang="en-US" sz="2600" smtClean="0"/>
              <a:t>connecting school to personal goals</a:t>
            </a:r>
          </a:p>
          <a:p>
            <a:pPr lvl="1" eaLnBrk="1" hangingPunct="1">
              <a:lnSpc>
                <a:spcPct val="90000"/>
              </a:lnSpc>
              <a:buFont typeface="Wingdings" pitchFamily="2" charset="2"/>
              <a:buChar char="Ø"/>
            </a:pPr>
            <a:r>
              <a:rPr lang="en-US" sz="2600" smtClean="0"/>
              <a:t>perceiving adults care</a:t>
            </a:r>
          </a:p>
          <a:p>
            <a:pPr lvl="1" eaLnBrk="1" hangingPunct="1">
              <a:lnSpc>
                <a:spcPct val="90000"/>
              </a:lnSpc>
              <a:buFontTx/>
              <a:buNone/>
            </a:pPr>
            <a:endParaRPr lang="en-US" smtClean="0"/>
          </a:p>
          <a:p>
            <a:pPr lvl="1" eaLnBrk="1" hangingPunct="1">
              <a:lnSpc>
                <a:spcPct val="90000"/>
              </a:lnSpc>
              <a:buFontTx/>
              <a:buNone/>
            </a:pPr>
            <a:r>
              <a:rPr lang="en-US" smtClean="0"/>
              <a:t>Family involvement</a:t>
            </a:r>
          </a:p>
          <a:p>
            <a:pPr lvl="1" eaLnBrk="1" hangingPunct="1">
              <a:lnSpc>
                <a:spcPct val="90000"/>
              </a:lnSpc>
              <a:buFontTx/>
              <a:buNone/>
            </a:pPr>
            <a:endParaRPr lang="en-US" smtClean="0"/>
          </a:p>
          <a:p>
            <a:pPr lvl="1" eaLnBrk="1" hangingPunct="1">
              <a:lnSpc>
                <a:spcPct val="90000"/>
              </a:lnSpc>
              <a:buFontTx/>
              <a:buNone/>
            </a:pPr>
            <a:r>
              <a:rPr lang="en-US" smtClean="0"/>
              <a:t>Development of basic personal skills</a:t>
            </a:r>
          </a:p>
          <a:p>
            <a:pPr lvl="1" eaLnBrk="1" hangingPunct="1">
              <a:lnSpc>
                <a:spcPct val="90000"/>
              </a:lnSpc>
              <a:buFont typeface="Wingdings" pitchFamily="2" charset="2"/>
              <a:buChar char="Ø"/>
            </a:pPr>
            <a:r>
              <a:rPr lang="en-US" sz="2600" smtClean="0"/>
              <a:t>functional and social</a:t>
            </a:r>
          </a:p>
          <a:p>
            <a:pPr lvl="1" eaLnBrk="1" hangingPunct="1">
              <a:lnSpc>
                <a:spcPct val="90000"/>
              </a:lnSpc>
              <a:buFont typeface="Wingdings" pitchFamily="2" charset="2"/>
              <a:buChar char="Ø"/>
            </a:pPr>
            <a:r>
              <a:rPr lang="en-US" sz="2600" b="1" i="1" smtClean="0"/>
              <a:t>self-determination </a:t>
            </a:r>
            <a:endParaRPr lang="en-US" sz="2600" smtClean="0"/>
          </a:p>
          <a:p>
            <a:pPr lvl="1" eaLnBrk="1" hangingPunct="1">
              <a:lnSpc>
                <a:spcPct val="90000"/>
              </a:lnSpc>
              <a:buFontTx/>
              <a:buNone/>
            </a:pPr>
            <a:endParaRPr lang="en-US" sz="2400" smtClean="0"/>
          </a:p>
          <a:p>
            <a:pPr lvl="1" eaLnBrk="1" hangingPunct="1">
              <a:lnSpc>
                <a:spcPct val="90000"/>
              </a:lnSpc>
              <a:buFontTx/>
              <a:buNone/>
            </a:pPr>
            <a:endParaRPr lang="en-US" sz="2400" smtClean="0"/>
          </a:p>
          <a:p>
            <a:pPr>
              <a:buFontTx/>
              <a:buNone/>
            </a:pPr>
            <a:endParaRPr lang="en-US" smtClean="0"/>
          </a:p>
        </p:txBody>
      </p:sp>
      <p:sp>
        <p:nvSpPr>
          <p:cNvPr id="5123" name="Rectangle 2"/>
          <p:cNvSpPr>
            <a:spLocks noGrp="1" noChangeArrowheads="1"/>
          </p:cNvSpPr>
          <p:nvPr>
            <p:ph type="title"/>
          </p:nvPr>
        </p:nvSpPr>
        <p:spPr>
          <a:xfrm>
            <a:off x="0" y="274638"/>
            <a:ext cx="9144000" cy="944562"/>
          </a:xfrm>
          <a:solidFill>
            <a:srgbClr val="99F5EA"/>
          </a:solidFill>
        </p:spPr>
        <p:txBody>
          <a:bodyPr/>
          <a:lstStyle/>
          <a:p>
            <a:pPr eaLnBrk="1" hangingPunct="1"/>
            <a:r>
              <a:rPr lang="en-US" sz="4000" smtClean="0">
                <a:solidFill>
                  <a:schemeClr val="tx1"/>
                </a:solidFill>
              </a:rPr>
              <a:t> </a:t>
            </a:r>
            <a:r>
              <a:rPr lang="en-US" sz="4000" b="1" smtClean="0">
                <a:solidFill>
                  <a:schemeClr val="tx1"/>
                </a:solidFill>
              </a:rPr>
              <a:t>Factors That Help Create Success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descr="Blue tissue paper"/>
          <p:cNvSpPr txBox="1">
            <a:spLocks noChangeArrowheads="1"/>
          </p:cNvSpPr>
          <p:nvPr/>
        </p:nvSpPr>
        <p:spPr bwMode="auto">
          <a:xfrm>
            <a:off x="0" y="304800"/>
            <a:ext cx="9144000" cy="762000"/>
          </a:xfrm>
          <a:prstGeom prst="rect">
            <a:avLst/>
          </a:prstGeom>
          <a:solidFill>
            <a:srgbClr val="99F5EA"/>
          </a:solidFill>
          <a:ln w="9525">
            <a:noFill/>
            <a:miter lim="800000"/>
            <a:headEnd/>
            <a:tailEnd/>
          </a:ln>
        </p:spPr>
        <p:txBody>
          <a:bodyPr/>
          <a:lstStyle/>
          <a:p>
            <a:pPr algn="ctr">
              <a:defRPr/>
            </a:pPr>
            <a:r>
              <a:rPr lang="en-US" sz="3600" b="1" kern="0" dirty="0" smtClean="0">
                <a:solidFill>
                  <a:srgbClr val="663300"/>
                </a:solidFill>
                <a:latin typeface="+mj-lt"/>
                <a:ea typeface="+mj-ea"/>
                <a:cs typeface="+mj-cs"/>
              </a:rPr>
              <a:t> </a:t>
            </a:r>
            <a:r>
              <a:rPr lang="en-US" sz="3600" b="1" kern="0" dirty="0">
                <a:latin typeface="+mj-lt"/>
                <a:ea typeface="+mj-ea"/>
                <a:cs typeface="+mj-cs"/>
              </a:rPr>
              <a:t>Guidelines </a:t>
            </a:r>
            <a:r>
              <a:rPr lang="en-US" sz="3600" b="1" kern="0" dirty="0" smtClean="0">
                <a:latin typeface="+mj-lt"/>
                <a:ea typeface="+mj-ea"/>
                <a:cs typeface="+mj-cs"/>
              </a:rPr>
              <a:t>for a Successful Meeting</a:t>
            </a:r>
            <a:endParaRPr lang="en-US" sz="3600" b="1" kern="0" dirty="0">
              <a:latin typeface="+mj-lt"/>
              <a:ea typeface="+mj-ea"/>
              <a:cs typeface="+mj-cs"/>
            </a:endParaRPr>
          </a:p>
        </p:txBody>
      </p:sp>
      <p:sp>
        <p:nvSpPr>
          <p:cNvPr id="41987" name="Rectangle 2"/>
          <p:cNvSpPr>
            <a:spLocks noChangeArrowheads="1"/>
          </p:cNvSpPr>
          <p:nvPr/>
        </p:nvSpPr>
        <p:spPr bwMode="auto">
          <a:xfrm>
            <a:off x="152400" y="1524000"/>
            <a:ext cx="8001000" cy="388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buFont typeface="Wingdings" pitchFamily="2" charset="2"/>
              <a:buChar char="Ø"/>
            </a:pPr>
            <a:endParaRPr lang="en-US" sz="2800" dirty="0"/>
          </a:p>
          <a:p>
            <a:pPr>
              <a:lnSpc>
                <a:spcPct val="80000"/>
              </a:lnSpc>
              <a:buFont typeface="Wingdings" pitchFamily="2" charset="2"/>
              <a:buChar char="Ø"/>
            </a:pPr>
            <a:r>
              <a:rPr lang="en-US" sz="2800" dirty="0"/>
              <a:t>No person may dominate the meeting</a:t>
            </a:r>
          </a:p>
          <a:p>
            <a:pPr>
              <a:lnSpc>
                <a:spcPct val="80000"/>
              </a:lnSpc>
            </a:pPr>
            <a:endParaRPr lang="en-US" sz="2800" dirty="0"/>
          </a:p>
          <a:p>
            <a:pPr>
              <a:lnSpc>
                <a:spcPct val="80000"/>
              </a:lnSpc>
            </a:pPr>
            <a:endParaRPr lang="en-US" sz="2800" dirty="0"/>
          </a:p>
          <a:p>
            <a:pPr>
              <a:lnSpc>
                <a:spcPct val="80000"/>
              </a:lnSpc>
              <a:buFont typeface="Wingdings" pitchFamily="2" charset="2"/>
              <a:buChar char="Ø"/>
            </a:pPr>
            <a:r>
              <a:rPr lang="en-US" sz="2800" dirty="0"/>
              <a:t>Be willing to compromises when necessary</a:t>
            </a:r>
          </a:p>
          <a:p>
            <a:pPr>
              <a:lnSpc>
                <a:spcPct val="80000"/>
              </a:lnSpc>
            </a:pPr>
            <a:endParaRPr lang="en-US" sz="2800" dirty="0"/>
          </a:p>
          <a:p>
            <a:pPr>
              <a:lnSpc>
                <a:spcPct val="80000"/>
              </a:lnSpc>
            </a:pPr>
            <a:endParaRPr lang="en-US" sz="2800" dirty="0"/>
          </a:p>
          <a:p>
            <a:pPr>
              <a:lnSpc>
                <a:spcPct val="80000"/>
              </a:lnSpc>
              <a:buFont typeface="Wingdings" pitchFamily="2" charset="2"/>
              <a:buChar char="Ø"/>
            </a:pPr>
            <a:r>
              <a:rPr lang="en-US" sz="2800" dirty="0"/>
              <a:t>Stick to the agenda</a:t>
            </a:r>
          </a:p>
          <a:p>
            <a:pPr>
              <a:lnSpc>
                <a:spcPct val="80000"/>
              </a:lnSpc>
            </a:pPr>
            <a:endParaRPr lang="en-US" sz="2800" dirty="0"/>
          </a:p>
          <a:p>
            <a:pPr>
              <a:lnSpc>
                <a:spcPct val="80000"/>
              </a:lnSpc>
              <a:buFont typeface="Wingdings" pitchFamily="2" charset="2"/>
              <a:buChar char="Ø"/>
            </a:pPr>
            <a:endParaRPr lang="en-US" sz="2800" dirty="0"/>
          </a:p>
          <a:p>
            <a:pPr>
              <a:lnSpc>
                <a:spcPct val="80000"/>
              </a:lnSpc>
              <a:buFont typeface="Wingdings" pitchFamily="2" charset="2"/>
              <a:buChar char="Ø"/>
            </a:pPr>
            <a:r>
              <a:rPr lang="en-US" sz="2800" dirty="0"/>
              <a:t>The facilitator must enforce the guidelines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5586" name="Rectangle 2" descr="Dark upward diagonal"/>
          <p:cNvSpPr>
            <a:spLocks noGrp="1" noChangeArrowheads="1"/>
          </p:cNvSpPr>
          <p:nvPr>
            <p:ph type="title" idx="4294967295"/>
          </p:nvPr>
        </p:nvSpPr>
        <p:spPr>
          <a:xfrm>
            <a:off x="0" y="274638"/>
            <a:ext cx="9144000" cy="715962"/>
          </a:xfrm>
          <a:solidFill>
            <a:srgbClr val="99F5EA"/>
          </a:solidFill>
          <a:ln>
            <a:solidFill>
              <a:schemeClr val="accent1"/>
            </a:solidFill>
            <a:miter lim="800000"/>
            <a:headEnd/>
            <a:tailEnd/>
          </a:ln>
        </p:spPr>
        <p:txBody>
          <a:bodyPr anchor="t"/>
          <a:lstStyle/>
          <a:p>
            <a:pPr eaLnBrk="1" hangingPunct="1"/>
            <a:r>
              <a:rPr lang="en-US" b="1" smtClean="0"/>
              <a:t>After the Meeting</a:t>
            </a:r>
          </a:p>
        </p:txBody>
      </p:sp>
      <p:sp>
        <p:nvSpPr>
          <p:cNvPr id="109571" name="Rectangle 3"/>
          <p:cNvSpPr>
            <a:spLocks noGrp="1" noChangeArrowheads="1"/>
          </p:cNvSpPr>
          <p:nvPr>
            <p:ph type="body" idx="4294967295"/>
          </p:nvPr>
        </p:nvSpPr>
        <p:spPr/>
        <p:txBody>
          <a:bodyPr/>
          <a:lstStyle/>
          <a:p>
            <a:pPr eaLnBrk="1" hangingPunct="1">
              <a:buFont typeface="Wingdings" pitchFamily="2" charset="2"/>
              <a:buChar char="Ø"/>
            </a:pPr>
            <a:r>
              <a:rPr lang="en-US" b="1" smtClean="0">
                <a:latin typeface="Garamond" pitchFamily="18" charset="0"/>
              </a:rPr>
              <a:t> </a:t>
            </a:r>
            <a:r>
              <a:rPr lang="en-US" b="1" smtClean="0">
                <a:solidFill>
                  <a:srgbClr val="CC0099"/>
                </a:solidFill>
              </a:rPr>
              <a:t>Evaluate</a:t>
            </a:r>
            <a:endParaRPr lang="en-US" b="1" smtClean="0">
              <a:latin typeface="Garamond" pitchFamily="18" charset="0"/>
            </a:endParaRPr>
          </a:p>
          <a:p>
            <a:pPr eaLnBrk="1" hangingPunct="1">
              <a:buFontTx/>
              <a:buNone/>
            </a:pPr>
            <a:endParaRPr lang="en-US" b="1" smtClean="0">
              <a:solidFill>
                <a:srgbClr val="CC0099"/>
              </a:solidFill>
            </a:endParaRPr>
          </a:p>
          <a:p>
            <a:pPr eaLnBrk="1" hangingPunct="1">
              <a:buFont typeface="Wingdings" pitchFamily="2" charset="2"/>
              <a:buChar char="Ø"/>
            </a:pPr>
            <a:r>
              <a:rPr lang="en-US" b="1" smtClean="0"/>
              <a:t> </a:t>
            </a:r>
            <a:r>
              <a:rPr lang="en-US" b="1" smtClean="0">
                <a:solidFill>
                  <a:srgbClr val="009900"/>
                </a:solidFill>
              </a:rPr>
              <a:t>Send thank you notes</a:t>
            </a:r>
          </a:p>
          <a:p>
            <a:pPr eaLnBrk="1" hangingPunct="1">
              <a:buFont typeface="Wingdings" pitchFamily="2" charset="2"/>
              <a:buChar char="ü"/>
            </a:pPr>
            <a:endParaRPr lang="en-US" b="1" smtClean="0">
              <a:solidFill>
                <a:srgbClr val="009900"/>
              </a:solidFill>
            </a:endParaRPr>
          </a:p>
          <a:p>
            <a:pPr eaLnBrk="1" hangingPunct="1">
              <a:buFont typeface="Wingdings" pitchFamily="2" charset="2"/>
              <a:buChar char="Ø"/>
            </a:pPr>
            <a:r>
              <a:rPr lang="en-US" b="1" smtClean="0">
                <a:solidFill>
                  <a:schemeClr val="accent2"/>
                </a:solidFill>
              </a:rPr>
              <a:t>Celebrate</a:t>
            </a:r>
            <a:endParaRPr lang="en-US" b="1" smtClean="0">
              <a:solidFill>
                <a:srgbClr val="009900"/>
              </a:solidFill>
            </a:endParaRPr>
          </a:p>
        </p:txBody>
      </p:sp>
      <p:pic>
        <p:nvPicPr>
          <p:cNvPr id="194564" name="Picture 4" descr="j0078766[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1622425"/>
            <a:ext cx="2743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95586"/>
                                        </p:tgtEl>
                                        <p:attrNameLst>
                                          <p:attrName>style.visibility</p:attrName>
                                        </p:attrNameLst>
                                      </p:cBhvr>
                                      <p:to>
                                        <p:strVal val="visible"/>
                                      </p:to>
                                    </p:set>
                                    <p:anim calcmode="lin" valueType="num">
                                      <p:cBhvr>
                                        <p:cTn id="7" dur="2000" fill="hold"/>
                                        <p:tgtEl>
                                          <p:spTgt spid="195586"/>
                                        </p:tgtEl>
                                        <p:attrNameLst>
                                          <p:attrName>ppt_w</p:attrName>
                                        </p:attrNameLst>
                                      </p:cBhvr>
                                      <p:tavLst>
                                        <p:tav tm="0">
                                          <p:val>
                                            <p:strVal val="#ppt_w"/>
                                          </p:val>
                                        </p:tav>
                                        <p:tav tm="100000">
                                          <p:val>
                                            <p:strVal val="#ppt_w"/>
                                          </p:val>
                                        </p:tav>
                                      </p:tavLst>
                                    </p:anim>
                                    <p:anim calcmode="lin" valueType="num">
                                      <p:cBhvr>
                                        <p:cTn id="8" dur="2000" fill="hold"/>
                                        <p:tgtEl>
                                          <p:spTgt spid="195586"/>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95586"/>
                                        </p:tgtEl>
                                        <p:attrNameLst>
                                          <p:attrName>ppt_x</p:attrName>
                                        </p:attrNameLst>
                                      </p:cBhvr>
                                      <p:tavLst>
                                        <p:tav tm="0">
                                          <p:val>
                                            <p:strVal val="#ppt_x-.4"/>
                                          </p:val>
                                        </p:tav>
                                        <p:tav tm="100000">
                                          <p:val>
                                            <p:strVal val="#ppt_x"/>
                                          </p:val>
                                        </p:tav>
                                      </p:tavLst>
                                    </p:anim>
                                    <p:anim calcmode="lin" valueType="num">
                                      <p:cBhvr>
                                        <p:cTn id="10" dur="2000" fill="hold"/>
                                        <p:tgtEl>
                                          <p:spTgt spid="195586"/>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109571">
                                            <p:txEl>
                                              <p:pRg st="0" end="0"/>
                                            </p:txEl>
                                          </p:spTgt>
                                        </p:tgtEl>
                                        <p:attrNameLst>
                                          <p:attrName>style.visibility</p:attrName>
                                        </p:attrNameLst>
                                      </p:cBhvr>
                                      <p:to>
                                        <p:strVal val="visible"/>
                                      </p:to>
                                    </p:set>
                                    <p:animEffect transition="in" filter="fade">
                                      <p:cBhvr>
                                        <p:cTn id="15" dur="500">
                                          <p:stCondLst>
                                            <p:cond delay="0"/>
                                          </p:stCondLst>
                                        </p:cTn>
                                        <p:tgtEl>
                                          <p:spTgt spid="109571">
                                            <p:txEl>
                                              <p:pRg st="0" end="0"/>
                                            </p:txEl>
                                          </p:spTgt>
                                        </p:tgtEl>
                                      </p:cBhvr>
                                    </p:animEffect>
                                    <p:anim calcmode="lin" valueType="num">
                                      <p:cBhvr>
                                        <p:cTn id="16" dur="500" fill="hold">
                                          <p:stCondLst>
                                            <p:cond delay="0"/>
                                          </p:stCondLst>
                                        </p:cTn>
                                        <p:tgtEl>
                                          <p:spTgt spid="109571">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095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109571">
                                            <p:txEl>
                                              <p:pRg st="2" end="2"/>
                                            </p:txEl>
                                          </p:spTgt>
                                        </p:tgtEl>
                                        <p:attrNameLst>
                                          <p:attrName>style.visibility</p:attrName>
                                        </p:attrNameLst>
                                      </p:cBhvr>
                                      <p:to>
                                        <p:strVal val="visible"/>
                                      </p:to>
                                    </p:set>
                                    <p:animEffect transition="in" filter="fade">
                                      <p:cBhvr>
                                        <p:cTn id="22" dur="500">
                                          <p:stCondLst>
                                            <p:cond delay="0"/>
                                          </p:stCondLst>
                                        </p:cTn>
                                        <p:tgtEl>
                                          <p:spTgt spid="109571">
                                            <p:txEl>
                                              <p:pRg st="2" end="2"/>
                                            </p:txEl>
                                          </p:spTgt>
                                        </p:tgtEl>
                                      </p:cBhvr>
                                    </p:animEffect>
                                    <p:anim calcmode="lin" valueType="num">
                                      <p:cBhvr>
                                        <p:cTn id="23" dur="500" fill="hold">
                                          <p:stCondLst>
                                            <p:cond delay="0"/>
                                          </p:stCondLst>
                                        </p:cTn>
                                        <p:tgtEl>
                                          <p:spTgt spid="109571">
                                            <p:txEl>
                                              <p:pRg st="2" end="2"/>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1095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1" fill="hold">
                                          <p:stCondLst>
                                            <p:cond delay="0"/>
                                          </p:stCondLst>
                                        </p:cTn>
                                        <p:tgtEl>
                                          <p:spTgt spid="109571">
                                            <p:txEl>
                                              <p:pRg st="4" end="4"/>
                                            </p:txEl>
                                          </p:spTgt>
                                        </p:tgtEl>
                                        <p:attrNameLst>
                                          <p:attrName>style.visibility</p:attrName>
                                        </p:attrNameLst>
                                      </p:cBhvr>
                                      <p:to>
                                        <p:strVal val="visible"/>
                                      </p:to>
                                    </p:set>
                                    <p:animEffect transition="in" filter="fade">
                                      <p:cBhvr>
                                        <p:cTn id="29" dur="500">
                                          <p:stCondLst>
                                            <p:cond delay="0"/>
                                          </p:stCondLst>
                                        </p:cTn>
                                        <p:tgtEl>
                                          <p:spTgt spid="109571">
                                            <p:txEl>
                                              <p:pRg st="4" end="4"/>
                                            </p:txEl>
                                          </p:spTgt>
                                        </p:tgtEl>
                                      </p:cBhvr>
                                    </p:animEffect>
                                    <p:anim calcmode="lin" valueType="num">
                                      <p:cBhvr>
                                        <p:cTn id="30" dur="500" fill="hold">
                                          <p:stCondLst>
                                            <p:cond delay="0"/>
                                          </p:stCondLst>
                                        </p:cTn>
                                        <p:tgtEl>
                                          <p:spTgt spid="109571">
                                            <p:txEl>
                                              <p:pRg st="4" end="4"/>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1095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0" presetClass="path" presetSubtype="0" accel="50000" decel="50000" fill="hold" nodeType="clickEffect">
                                  <p:stCondLst>
                                    <p:cond delay="0"/>
                                  </p:stCondLst>
                                  <p:childTnLst>
                                    <p:animMotion origin="layout" path="M 1.66667E-6 -1.88714E-6 C 0.00226 -0.01712 0.0059 -0.02752 0.00989 -0.04325 C 0.01354 -0.05736 0.0151 -0.07146 0.02118 -0.08442 C 0.02239 -0.09436 0.02083 -0.10153 0.02812 -0.10523 C 0.0309 -0.0791 0.03698 -0.05412 0.0408 -0.02822 C 0.04253 -0.01642 0.04305 -0.00555 0.04653 0.00555 C 0.04792 0.0185 0.04792 0.03191 0.05347 0.04301 C 0.05399 0.04671 0.05417 0.05064 0.05486 0.05434 C 0.05521 0.0562 0.0559 0.06175 0.05625 0.0599 C 0.05798 0.05088 0.05607 0.04047 0.0592 0.03191 C 0.06632 0.01272 0.06354 0.0222 0.06753 0.0037 C 0.06857 -0.00925 0.07014 -0.02151 0.07326 -0.03377 C 0.07535 -0.05597 0.07691 -0.07771 0.08021 -0.09945 C 0.0908 -0.05713 0.08437 -0.00902 0.08732 0.03561 C 0.09167 0.00231 0.09496 -0.03076 0.1 -0.06383 C 0.09948 -0.0902 0.10156 -0.11679 0.09861 -0.14269 C 0.09844 -0.14385 0.09566 -0.09297 0.09427 -0.08257 C 0.08923 -0.04302 0.08003 -0.00232 0.07048 0.03561 C 0.0651 0.01688 0.06458 0.00162 0.06337 -0.01874 C 0.06389 -0.04371 0.06406 -0.06892 0.06476 -0.0939 C 0.06493 -0.10084 0.06667 -0.12142 0.06614 -0.11448 C 0.06458 -0.09644 0.06441 -0.07817 0.06198 -0.06013 C 0.06059 -0.04926 0.05729 -0.03886 0.05486 -0.02822 C 0.05399 -0.02452 0.05208 -0.01689 0.05208 -0.01689 C 0.05069 -0.00463 0.05139 0.01457 0.04357 0.02428 C 0.03437 0.00578 0.03663 -0.0414 0.03663 -0.0414 C 0.03472 -0.02544 0.03298 -0.01272 0.02812 0.00185 C 0.02309 0.01734 0.0283 0.00879 0.02257 0.01688 C 0.01632 -0.01781 0.02257 -0.14223 0.02257 -0.0939 L 0.02535 0.03006 L 0.02951 -0.00763 " pathEditMode="relative" ptsTypes="ffffffffffffffffffffffffffffAAA">
                                      <p:cBhvr>
                                        <p:cTn id="35" dur="2000" fill="hold"/>
                                        <p:tgtEl>
                                          <p:spTgt spid="19456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animBg="1"/>
      <p:bldP spid="109571"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Text Box 6"/>
          <p:cNvSpPr txBox="1">
            <a:spLocks noChangeArrowheads="1"/>
          </p:cNvSpPr>
          <p:nvPr/>
        </p:nvSpPr>
        <p:spPr bwMode="auto">
          <a:xfrm>
            <a:off x="495300" y="1054100"/>
            <a:ext cx="8229600" cy="5047536"/>
          </a:xfrm>
          <a:prstGeom prst="rect">
            <a:avLst/>
          </a:prstGeom>
          <a:noFill/>
          <a:ln w="9525">
            <a:noFill/>
            <a:miter lim="800000"/>
            <a:headEnd/>
            <a:tailEnd/>
          </a:ln>
        </p:spPr>
        <p:txBody>
          <a:bodyPr>
            <a:spAutoFit/>
          </a:bodyPr>
          <a:lstStyle/>
          <a:p>
            <a:pPr>
              <a:defRPr/>
            </a:pPr>
            <a:endParaRPr lang="en-US" sz="2400" b="1" dirty="0">
              <a:effectLst>
                <a:outerShdw blurRad="38100" dist="38100" dir="2700000" algn="tl">
                  <a:srgbClr val="C0C0C0"/>
                </a:outerShdw>
              </a:effectLst>
              <a:cs typeface="Arial" charset="0"/>
            </a:endParaRPr>
          </a:p>
          <a:p>
            <a:pPr>
              <a:buFont typeface="Wingdings" pitchFamily="2" charset="2"/>
              <a:buChar char="Ø"/>
              <a:defRPr/>
            </a:pPr>
            <a:r>
              <a:rPr lang="en-US" sz="2400" dirty="0">
                <a:cs typeface="Arial" charset="0"/>
              </a:rPr>
              <a:t> </a:t>
            </a:r>
            <a:r>
              <a:rPr lang="en-US" sz="2600" dirty="0" smtClean="0">
                <a:cs typeface="Arial" charset="0"/>
              </a:rPr>
              <a:t>Keep </a:t>
            </a:r>
            <a:r>
              <a:rPr lang="en-US" sz="2600" dirty="0">
                <a:cs typeface="Arial" charset="0"/>
              </a:rPr>
              <a:t>them informed</a:t>
            </a:r>
          </a:p>
          <a:p>
            <a:pPr>
              <a:buFont typeface="Wingdings" pitchFamily="2" charset="2"/>
              <a:buChar char="Ø"/>
              <a:defRPr/>
            </a:pPr>
            <a:endParaRPr lang="en-US" sz="2600" dirty="0">
              <a:cs typeface="Arial" charset="0"/>
            </a:endParaRPr>
          </a:p>
          <a:p>
            <a:pPr>
              <a:buFont typeface="Wingdings" pitchFamily="2" charset="2"/>
              <a:buChar char="Ø"/>
              <a:defRPr/>
            </a:pPr>
            <a:r>
              <a:rPr lang="en-US" sz="2600" dirty="0">
                <a:cs typeface="Arial" charset="0"/>
              </a:rPr>
              <a:t> </a:t>
            </a:r>
            <a:r>
              <a:rPr lang="en-US" sz="2600" dirty="0" smtClean="0">
                <a:cs typeface="Arial" charset="0"/>
              </a:rPr>
              <a:t>Explain </a:t>
            </a:r>
            <a:r>
              <a:rPr lang="en-US" sz="2600" dirty="0">
                <a:cs typeface="Arial" charset="0"/>
              </a:rPr>
              <a:t>the benefits: </a:t>
            </a:r>
          </a:p>
          <a:p>
            <a:pPr lvl="1">
              <a:buFont typeface="Wingdings" pitchFamily="2" charset="2"/>
              <a:buChar char="Ø"/>
              <a:defRPr/>
            </a:pPr>
            <a:r>
              <a:rPr lang="en-US" sz="2400" dirty="0">
                <a:cs typeface="Arial" charset="0"/>
              </a:rPr>
              <a:t>increase in graduation rates</a:t>
            </a:r>
          </a:p>
          <a:p>
            <a:pPr lvl="1">
              <a:buFont typeface="Wingdings" pitchFamily="2" charset="2"/>
              <a:buChar char="Ø"/>
              <a:defRPr/>
            </a:pPr>
            <a:r>
              <a:rPr lang="en-US" sz="2400" dirty="0">
                <a:cs typeface="Arial" charset="0"/>
              </a:rPr>
              <a:t>decrease in drop out rates</a:t>
            </a:r>
          </a:p>
          <a:p>
            <a:pPr lvl="1">
              <a:buFont typeface="Wingdings" pitchFamily="2" charset="2"/>
              <a:buChar char="Ø"/>
              <a:defRPr/>
            </a:pPr>
            <a:r>
              <a:rPr lang="en-US" sz="2400" dirty="0">
                <a:cs typeface="Arial" charset="0"/>
              </a:rPr>
              <a:t>decrease in inappropriate behavior</a:t>
            </a:r>
          </a:p>
          <a:p>
            <a:pPr eaLnBrk="0" hangingPunct="0">
              <a:buFont typeface="Wingdings" pitchFamily="2" charset="2"/>
              <a:buChar char="Ø"/>
              <a:defRPr/>
            </a:pPr>
            <a:endParaRPr lang="en-US" sz="2600" b="1" dirty="0">
              <a:cs typeface="Arial" charset="0"/>
            </a:endParaRPr>
          </a:p>
          <a:p>
            <a:pPr eaLnBrk="0" hangingPunct="0">
              <a:buFont typeface="Wingdings" pitchFamily="2" charset="2"/>
              <a:buChar char="Ø"/>
              <a:defRPr/>
            </a:pPr>
            <a:r>
              <a:rPr lang="en-US" sz="2600" dirty="0">
                <a:cs typeface="Arial" charset="0"/>
              </a:rPr>
              <a:t> </a:t>
            </a:r>
            <a:r>
              <a:rPr lang="en-US" sz="2600" dirty="0" smtClean="0">
                <a:cs typeface="Arial" charset="0"/>
              </a:rPr>
              <a:t>Ask </a:t>
            </a:r>
            <a:r>
              <a:rPr lang="en-US" sz="2600" dirty="0">
                <a:cs typeface="Arial" charset="0"/>
              </a:rPr>
              <a:t>for assistance with:</a:t>
            </a:r>
          </a:p>
          <a:p>
            <a:pPr lvl="1" eaLnBrk="0" hangingPunct="0">
              <a:buFont typeface="Wingdings" pitchFamily="2" charset="2"/>
              <a:buChar char="Ø"/>
              <a:defRPr/>
            </a:pPr>
            <a:r>
              <a:rPr lang="en-US" sz="2400" dirty="0">
                <a:cs typeface="Arial" charset="0"/>
              </a:rPr>
              <a:t>student participation</a:t>
            </a:r>
          </a:p>
          <a:p>
            <a:pPr lvl="1" eaLnBrk="0" hangingPunct="0">
              <a:buFont typeface="Wingdings" pitchFamily="2" charset="2"/>
              <a:buChar char="Ø"/>
              <a:defRPr/>
            </a:pPr>
            <a:r>
              <a:rPr lang="en-US" sz="2400" dirty="0">
                <a:cs typeface="Arial" charset="0"/>
              </a:rPr>
              <a:t>parental notification</a:t>
            </a:r>
          </a:p>
          <a:p>
            <a:pPr lvl="1" eaLnBrk="0" hangingPunct="0">
              <a:buFont typeface="Wingdings" pitchFamily="2" charset="2"/>
              <a:buChar char="Ø"/>
              <a:defRPr/>
            </a:pPr>
            <a:r>
              <a:rPr lang="en-US" sz="2400" dirty="0">
                <a:cs typeface="Arial" charset="0"/>
              </a:rPr>
              <a:t>confidentiality and access</a:t>
            </a:r>
          </a:p>
          <a:p>
            <a:pPr lvl="1" eaLnBrk="0" hangingPunct="0">
              <a:buFont typeface="Wingdings" pitchFamily="2" charset="2"/>
              <a:buChar char="Ø"/>
              <a:defRPr/>
            </a:pPr>
            <a:r>
              <a:rPr lang="en-US" sz="2400" dirty="0">
                <a:cs typeface="Arial" charset="0"/>
              </a:rPr>
              <a:t>scheduling</a:t>
            </a:r>
          </a:p>
        </p:txBody>
      </p:sp>
      <p:sp>
        <p:nvSpPr>
          <p:cNvPr id="44035" name="Text Box 9"/>
          <p:cNvSpPr txBox="1">
            <a:spLocks noChangeArrowheads="1"/>
          </p:cNvSpPr>
          <p:nvPr/>
        </p:nvSpPr>
        <p:spPr bwMode="auto">
          <a:xfrm>
            <a:off x="0" y="212725"/>
            <a:ext cx="9144000" cy="769938"/>
          </a:xfrm>
          <a:prstGeom prst="rect">
            <a:avLst/>
          </a:prstGeom>
          <a:solidFill>
            <a:srgbClr val="99F5E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eaLnBrk="1" hangingPunct="1"/>
            <a:r>
              <a:rPr lang="en-US" sz="4400" b="1">
                <a:cs typeface="Arial" charset="0"/>
              </a:rPr>
              <a:t>Involving Administrators</a:t>
            </a:r>
          </a:p>
        </p:txBody>
      </p:sp>
      <p:pic>
        <p:nvPicPr>
          <p:cNvPr id="44036" name="Picture 12" descr="C:\Users\Owner\AppData\Local\Microsoft\Windows\Temporary Internet Files\Content.IE5\O4YL8AF0\MC90007876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3600" y="4495800"/>
            <a:ext cx="3027363" cy="185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0" y="2540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2600">
              <a:latin typeface="Times New Roman" pitchFamily="18" charset="0"/>
              <a:cs typeface="Arial" charset="0"/>
            </a:endParaRPr>
          </a:p>
        </p:txBody>
      </p:sp>
      <p:sp>
        <p:nvSpPr>
          <p:cNvPr id="41987" name="Text Box 6"/>
          <p:cNvSpPr txBox="1">
            <a:spLocks noChangeArrowheads="1"/>
          </p:cNvSpPr>
          <p:nvPr/>
        </p:nvSpPr>
        <p:spPr bwMode="auto">
          <a:xfrm>
            <a:off x="457200" y="1219200"/>
            <a:ext cx="7620000" cy="5232202"/>
          </a:xfrm>
          <a:prstGeom prst="rect">
            <a:avLst/>
          </a:prstGeom>
          <a:noFill/>
          <a:ln w="9525">
            <a:noFill/>
            <a:miter lim="800000"/>
            <a:headEnd/>
            <a:tailEnd/>
          </a:ln>
        </p:spPr>
        <p:txBody>
          <a:bodyPr>
            <a:spAutoFit/>
          </a:bodyPr>
          <a:lstStyle/>
          <a:p>
            <a:pPr>
              <a:defRPr/>
            </a:pPr>
            <a:r>
              <a:rPr lang="en-US" sz="2400" dirty="0" smtClean="0">
                <a:cs typeface="Arial" charset="0"/>
              </a:rPr>
              <a:t>  </a:t>
            </a:r>
            <a:endParaRPr lang="en-US" sz="2400" dirty="0">
              <a:cs typeface="Arial" charset="0"/>
            </a:endParaRPr>
          </a:p>
          <a:p>
            <a:pPr>
              <a:buFont typeface="Wingdings" pitchFamily="2" charset="2"/>
              <a:buChar char="Ø"/>
              <a:defRPr/>
            </a:pPr>
            <a:r>
              <a:rPr lang="en-US" sz="2400" dirty="0">
                <a:cs typeface="Arial" charset="0"/>
              </a:rPr>
              <a:t> </a:t>
            </a:r>
            <a:r>
              <a:rPr lang="en-US" sz="2600" dirty="0" smtClean="0">
                <a:latin typeface="+mn-lt"/>
                <a:cs typeface="Arial" charset="0"/>
              </a:rPr>
              <a:t>Collaborate with </a:t>
            </a:r>
            <a:r>
              <a:rPr lang="en-US" sz="2600" dirty="0">
                <a:latin typeface="+mn-lt"/>
                <a:cs typeface="Arial" charset="0"/>
              </a:rPr>
              <a:t>the Parent </a:t>
            </a:r>
            <a:r>
              <a:rPr lang="en-US" sz="2600" dirty="0" smtClean="0">
                <a:latin typeface="+mn-lt"/>
                <a:cs typeface="Arial" charset="0"/>
              </a:rPr>
              <a:t>Mentor</a:t>
            </a:r>
            <a:endParaRPr lang="en-US" sz="2600" dirty="0">
              <a:latin typeface="+mn-lt"/>
              <a:cs typeface="Arial" charset="0"/>
            </a:endParaRPr>
          </a:p>
          <a:p>
            <a:pPr>
              <a:defRPr/>
            </a:pPr>
            <a:endParaRPr lang="en-US" sz="2600" dirty="0">
              <a:latin typeface="+mn-lt"/>
              <a:cs typeface="Arial" charset="0"/>
            </a:endParaRPr>
          </a:p>
          <a:p>
            <a:pPr>
              <a:buFont typeface="Wingdings" pitchFamily="2" charset="2"/>
              <a:buChar char="Ø"/>
              <a:defRPr/>
            </a:pPr>
            <a:r>
              <a:rPr lang="en-US" sz="2600" dirty="0">
                <a:latin typeface="+mn-lt"/>
                <a:cs typeface="Arial" charset="0"/>
              </a:rPr>
              <a:t> </a:t>
            </a:r>
            <a:r>
              <a:rPr lang="en-US" sz="2600" dirty="0" smtClean="0">
                <a:latin typeface="+mn-lt"/>
                <a:cs typeface="Arial" charset="0"/>
              </a:rPr>
              <a:t>Explain </a:t>
            </a:r>
            <a:r>
              <a:rPr lang="en-US" sz="2600" dirty="0">
                <a:latin typeface="+mn-lt"/>
                <a:cs typeface="Arial" charset="0"/>
              </a:rPr>
              <a:t>the process</a:t>
            </a:r>
          </a:p>
          <a:p>
            <a:pPr>
              <a:defRPr/>
            </a:pPr>
            <a:endParaRPr lang="en-US" sz="2600" dirty="0">
              <a:latin typeface="+mn-lt"/>
              <a:cs typeface="Arial" charset="0"/>
            </a:endParaRPr>
          </a:p>
          <a:p>
            <a:pPr>
              <a:buFont typeface="Wingdings" pitchFamily="2" charset="2"/>
              <a:buChar char="Ø"/>
              <a:defRPr/>
            </a:pPr>
            <a:r>
              <a:rPr lang="en-US" sz="2600" dirty="0">
                <a:latin typeface="+mn-lt"/>
                <a:cs typeface="Arial" charset="0"/>
              </a:rPr>
              <a:t> </a:t>
            </a:r>
            <a:r>
              <a:rPr lang="en-US" sz="2600" dirty="0" smtClean="0">
                <a:latin typeface="+mn-lt"/>
                <a:cs typeface="Arial" charset="0"/>
              </a:rPr>
              <a:t>Reassure parents </a:t>
            </a:r>
            <a:r>
              <a:rPr lang="en-US" sz="2600" dirty="0">
                <a:latin typeface="+mn-lt"/>
                <a:cs typeface="Arial" charset="0"/>
              </a:rPr>
              <a:t>that their participation is still</a:t>
            </a:r>
          </a:p>
          <a:p>
            <a:pPr>
              <a:defRPr/>
            </a:pPr>
            <a:r>
              <a:rPr lang="en-US" sz="2600" dirty="0">
                <a:latin typeface="+mn-lt"/>
                <a:cs typeface="Arial" charset="0"/>
              </a:rPr>
              <a:t>    valued and needed and encourage them to:</a:t>
            </a:r>
          </a:p>
          <a:p>
            <a:pPr lvl="1">
              <a:buFont typeface="Wingdings" pitchFamily="2" charset="2"/>
              <a:buChar char="Ø"/>
              <a:defRPr/>
            </a:pPr>
            <a:r>
              <a:rPr lang="en-US" sz="2600" dirty="0">
                <a:latin typeface="+mn-lt"/>
                <a:cs typeface="Arial" charset="0"/>
              </a:rPr>
              <a:t>talk with their child about setting goals</a:t>
            </a:r>
          </a:p>
          <a:p>
            <a:pPr lvl="1">
              <a:buFont typeface="Wingdings" pitchFamily="2" charset="2"/>
              <a:buChar char="Ø"/>
              <a:defRPr/>
            </a:pPr>
            <a:r>
              <a:rPr lang="en-US" sz="2600" dirty="0">
                <a:latin typeface="+mn-lt"/>
                <a:cs typeface="Arial" charset="0"/>
              </a:rPr>
              <a:t>help their child understand how </a:t>
            </a:r>
          </a:p>
          <a:p>
            <a:pPr lvl="1">
              <a:defRPr/>
            </a:pPr>
            <a:r>
              <a:rPr lang="en-US" sz="2600" dirty="0">
                <a:latin typeface="+mn-lt"/>
                <a:cs typeface="Arial" charset="0"/>
              </a:rPr>
              <a:t>   accommodations can assist them</a:t>
            </a:r>
          </a:p>
          <a:p>
            <a:pPr lvl="1">
              <a:buFont typeface="Wingdings" pitchFamily="2" charset="2"/>
              <a:buChar char="Ø"/>
              <a:defRPr/>
            </a:pPr>
            <a:r>
              <a:rPr lang="en-US" sz="2600" dirty="0">
                <a:latin typeface="+mn-lt"/>
                <a:cs typeface="Arial" charset="0"/>
              </a:rPr>
              <a:t>help their child understand their disability,</a:t>
            </a:r>
          </a:p>
          <a:p>
            <a:pPr lvl="1">
              <a:defRPr/>
            </a:pPr>
            <a:r>
              <a:rPr lang="en-US" sz="2600" dirty="0">
                <a:latin typeface="+mn-lt"/>
                <a:cs typeface="Arial" charset="0"/>
              </a:rPr>
              <a:t>   strengths and challenges</a:t>
            </a:r>
            <a:r>
              <a:rPr lang="en-US" sz="2600" dirty="0">
                <a:latin typeface="+mn-lt"/>
              </a:rPr>
              <a:t> </a:t>
            </a:r>
            <a:endParaRPr lang="en-US" sz="2600" dirty="0">
              <a:latin typeface="+mn-lt"/>
              <a:cs typeface="Arial" charset="0"/>
            </a:endParaRPr>
          </a:p>
          <a:p>
            <a:pPr eaLnBrk="0" hangingPunct="0">
              <a:defRPr/>
            </a:pPr>
            <a:endParaRPr lang="en-US" sz="2400" b="1" dirty="0">
              <a:latin typeface="Garamond" pitchFamily="18" charset="0"/>
              <a:cs typeface="Arial" charset="0"/>
            </a:endParaRPr>
          </a:p>
        </p:txBody>
      </p:sp>
      <p:sp>
        <p:nvSpPr>
          <p:cNvPr id="45060" name="Rectangle 2"/>
          <p:cNvSpPr txBox="1">
            <a:spLocks noChangeArrowheads="1"/>
          </p:cNvSpPr>
          <p:nvPr/>
        </p:nvSpPr>
        <p:spPr bwMode="auto">
          <a:xfrm>
            <a:off x="0" y="228600"/>
            <a:ext cx="9144000" cy="762000"/>
          </a:xfrm>
          <a:prstGeom prst="rect">
            <a:avLst/>
          </a:prstGeom>
          <a:solidFill>
            <a:srgbClr val="99F5E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eaLnBrk="1" hangingPunct="1"/>
            <a:r>
              <a:rPr lang="en-US" sz="4400" b="1" dirty="0">
                <a:cs typeface="Arial" charset="0"/>
              </a:rPr>
              <a:t>Involving Parents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3"/>
          <p:cNvSpPr>
            <a:spLocks noChangeArrowheads="1"/>
          </p:cNvSpPr>
          <p:nvPr/>
        </p:nvSpPr>
        <p:spPr bwMode="auto">
          <a:xfrm>
            <a:off x="0" y="228600"/>
            <a:ext cx="9144000" cy="769938"/>
          </a:xfrm>
          <a:prstGeom prst="rect">
            <a:avLst/>
          </a:prstGeom>
          <a:solidFill>
            <a:srgbClr val="99F5EA"/>
          </a:solidFill>
          <a:ln w="9525">
            <a:noFill/>
            <a:miter lim="800000"/>
            <a:headEnd/>
            <a:tailEnd/>
          </a:ln>
        </p:spPr>
        <p:txBody>
          <a:bodyPr>
            <a:spAutoFit/>
          </a:bodyPr>
          <a:lstStyle/>
          <a:p>
            <a:pPr algn="ctr">
              <a:defRPr/>
            </a:pPr>
            <a:r>
              <a:rPr lang="en-US" sz="4400" b="1" dirty="0">
                <a:latin typeface="+mj-lt"/>
                <a:cs typeface="Arial" charset="0"/>
              </a:rPr>
              <a:t>Challenges</a:t>
            </a:r>
          </a:p>
        </p:txBody>
      </p:sp>
      <p:sp>
        <p:nvSpPr>
          <p:cNvPr id="46083" name="Text Box 4"/>
          <p:cNvSpPr txBox="1">
            <a:spLocks noChangeArrowheads="1"/>
          </p:cNvSpPr>
          <p:nvPr/>
        </p:nvSpPr>
        <p:spPr bwMode="auto">
          <a:xfrm>
            <a:off x="381000" y="209550"/>
            <a:ext cx="9144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endParaRPr lang="en-US" sz="4400">
              <a:latin typeface="Times New Roman" pitchFamily="18" charset="0"/>
              <a:cs typeface="Times New Roman" pitchFamily="18" charset="0"/>
              <a:sym typeface="Wingdings 2" pitchFamily="18" charset="2"/>
            </a:endParaRPr>
          </a:p>
        </p:txBody>
      </p:sp>
      <p:sp>
        <p:nvSpPr>
          <p:cNvPr id="196612" name="Text Box 5"/>
          <p:cNvSpPr txBox="1">
            <a:spLocks noChangeArrowheads="1"/>
          </p:cNvSpPr>
          <p:nvPr/>
        </p:nvSpPr>
        <p:spPr bwMode="auto">
          <a:xfrm>
            <a:off x="144463" y="990600"/>
            <a:ext cx="8999537" cy="5272088"/>
          </a:xfrm>
          <a:prstGeom prst="rect">
            <a:avLst/>
          </a:prstGeom>
          <a:noFill/>
          <a:ln w="9525">
            <a:noFill/>
            <a:miter lim="800000"/>
            <a:headEnd/>
            <a:tailEnd/>
          </a:ln>
        </p:spPr>
        <p:txBody>
          <a:bodyPr>
            <a:spAutoFit/>
          </a:bodyPr>
          <a:lstStyle/>
          <a:p>
            <a:pPr marL="457200" indent="-457200">
              <a:lnSpc>
                <a:spcPct val="110000"/>
              </a:lnSpc>
              <a:defRPr/>
            </a:pPr>
            <a:r>
              <a:rPr lang="en-US" sz="2800" b="1" i="1" dirty="0">
                <a:cs typeface="Arial" charset="0"/>
              </a:rPr>
              <a:t>Will SLIEPs take more time?</a:t>
            </a:r>
            <a:endParaRPr lang="en-US" sz="2800" i="1" dirty="0">
              <a:cs typeface="Arial" charset="0"/>
            </a:endParaRPr>
          </a:p>
          <a:p>
            <a:pPr marL="457200" indent="-457200">
              <a:lnSpc>
                <a:spcPct val="110000"/>
              </a:lnSpc>
              <a:defRPr/>
            </a:pPr>
            <a:r>
              <a:rPr lang="en-US" sz="2200" dirty="0">
                <a:cs typeface="Arial" charset="0"/>
              </a:rPr>
              <a:t>Initially, YES</a:t>
            </a:r>
            <a:r>
              <a:rPr lang="en-US" sz="2200" b="1" dirty="0">
                <a:effectLst>
                  <a:outerShdw blurRad="38100" dist="38100" dir="2700000" algn="tl">
                    <a:srgbClr val="C0C0C0"/>
                  </a:outerShdw>
                </a:effectLst>
                <a:cs typeface="Arial" charset="0"/>
              </a:rPr>
              <a:t> </a:t>
            </a:r>
            <a:r>
              <a:rPr lang="en-US" sz="2200" dirty="0">
                <a:cs typeface="Arial" charset="0"/>
              </a:rPr>
              <a:t>because of the additional time needed to communicate</a:t>
            </a:r>
          </a:p>
          <a:p>
            <a:pPr marL="457200" indent="-457200">
              <a:lnSpc>
                <a:spcPct val="110000"/>
              </a:lnSpc>
              <a:defRPr/>
            </a:pPr>
            <a:r>
              <a:rPr lang="en-US" sz="2200" dirty="0">
                <a:cs typeface="Arial" charset="0"/>
              </a:rPr>
              <a:t>with students on an individual basis.</a:t>
            </a:r>
          </a:p>
          <a:p>
            <a:pPr marL="457200" indent="-457200">
              <a:lnSpc>
                <a:spcPct val="110000"/>
              </a:lnSpc>
              <a:defRPr/>
            </a:pPr>
            <a:endParaRPr lang="en-US" sz="2200" i="1" dirty="0">
              <a:cs typeface="Arial" charset="0"/>
            </a:endParaRPr>
          </a:p>
          <a:p>
            <a:pPr marL="457200" indent="-457200">
              <a:lnSpc>
                <a:spcPct val="110000"/>
              </a:lnSpc>
              <a:defRPr/>
            </a:pPr>
            <a:r>
              <a:rPr lang="en-US" sz="2200" b="1" dirty="0" smtClean="0">
                <a:cs typeface="Arial" charset="0"/>
              </a:rPr>
              <a:t>However, you </a:t>
            </a:r>
            <a:r>
              <a:rPr lang="en-US" sz="2200" b="1" dirty="0">
                <a:cs typeface="Arial" charset="0"/>
              </a:rPr>
              <a:t>can:</a:t>
            </a:r>
          </a:p>
          <a:p>
            <a:pPr marL="914400" lvl="1" indent="-457200">
              <a:lnSpc>
                <a:spcPct val="110000"/>
              </a:lnSpc>
              <a:buFont typeface="Wingdings" pitchFamily="2" charset="2"/>
              <a:buChar char="§"/>
              <a:defRPr/>
            </a:pPr>
            <a:r>
              <a:rPr lang="en-US" sz="2200" dirty="0">
                <a:cs typeface="Arial" charset="0"/>
              </a:rPr>
              <a:t>Start with just a few students. </a:t>
            </a:r>
          </a:p>
          <a:p>
            <a:pPr marL="914400" lvl="1" indent="-457200">
              <a:lnSpc>
                <a:spcPct val="110000"/>
              </a:lnSpc>
              <a:buFont typeface="Wingdings" pitchFamily="2" charset="2"/>
              <a:buChar char="§"/>
              <a:defRPr/>
            </a:pPr>
            <a:r>
              <a:rPr lang="en-US" sz="2200" dirty="0">
                <a:cs typeface="Arial" charset="0"/>
              </a:rPr>
              <a:t>Pick a student who you think could be successful</a:t>
            </a:r>
          </a:p>
          <a:p>
            <a:pPr marL="914400" lvl="1" indent="-457200">
              <a:lnSpc>
                <a:spcPct val="110000"/>
              </a:lnSpc>
              <a:buFont typeface="Wingdings" pitchFamily="2" charset="2"/>
              <a:buChar char="§"/>
              <a:defRPr/>
            </a:pPr>
            <a:r>
              <a:rPr lang="en-US" sz="2200" dirty="0">
                <a:cs typeface="Arial" charset="0"/>
              </a:rPr>
              <a:t>Choose a student who already exhibits self-determination</a:t>
            </a:r>
          </a:p>
          <a:p>
            <a:pPr marL="914400" lvl="1" indent="-457200">
              <a:lnSpc>
                <a:spcPct val="110000"/>
              </a:lnSpc>
              <a:buFont typeface="Wingdings" pitchFamily="2" charset="2"/>
              <a:buChar char="§"/>
              <a:defRPr/>
            </a:pPr>
            <a:r>
              <a:rPr lang="en-US" sz="2200" dirty="0">
                <a:cs typeface="Arial" charset="0"/>
              </a:rPr>
              <a:t>Choose a basic level of participation for most students the first year</a:t>
            </a:r>
          </a:p>
          <a:p>
            <a:pPr marL="914400" lvl="1" indent="-457200">
              <a:lnSpc>
                <a:spcPct val="110000"/>
              </a:lnSpc>
              <a:defRPr/>
            </a:pPr>
            <a:r>
              <a:rPr lang="en-US" sz="2000" dirty="0">
                <a:cs typeface="Arial" charset="0"/>
              </a:rPr>
              <a:t>After becoming better acquainted with this process, teachers may find that</a:t>
            </a:r>
          </a:p>
          <a:p>
            <a:pPr marL="914400" lvl="1" indent="-457200">
              <a:lnSpc>
                <a:spcPct val="110000"/>
              </a:lnSpc>
              <a:defRPr/>
            </a:pPr>
            <a:r>
              <a:rPr lang="en-US" sz="2000" dirty="0">
                <a:cs typeface="Arial" charset="0"/>
              </a:rPr>
              <a:t>some students are able to assume responsibility for drafting portions of</a:t>
            </a:r>
          </a:p>
          <a:p>
            <a:pPr marL="914400" lvl="1" indent="-457200">
              <a:lnSpc>
                <a:spcPct val="110000"/>
              </a:lnSpc>
              <a:defRPr/>
            </a:pPr>
            <a:r>
              <a:rPr lang="en-US" sz="2000" dirty="0">
                <a:cs typeface="Arial" charset="0"/>
              </a:rPr>
              <a:t>their IEP (i.e., talking to teachers or asking the teacher to complete a form</a:t>
            </a:r>
          </a:p>
          <a:p>
            <a:pPr marL="914400" lvl="1" indent="-457200">
              <a:lnSpc>
                <a:spcPct val="110000"/>
              </a:lnSpc>
              <a:defRPr/>
            </a:pPr>
            <a:r>
              <a:rPr lang="en-US" sz="2000" dirty="0">
                <a:cs typeface="Arial" charset="0"/>
              </a:rPr>
              <a:t>about their present level of performance)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5"/>
          <p:cNvSpPr txBox="1">
            <a:spLocks noChangeArrowheads="1"/>
          </p:cNvSpPr>
          <p:nvPr/>
        </p:nvSpPr>
        <p:spPr bwMode="auto">
          <a:xfrm>
            <a:off x="381000" y="209550"/>
            <a:ext cx="9144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r>
              <a:rPr lang="en-US" sz="4400">
                <a:latin typeface="Times New Roman" pitchFamily="18" charset="0"/>
                <a:cs typeface="Times New Roman" pitchFamily="18" charset="0"/>
              </a:rPr>
              <a:t> </a:t>
            </a:r>
            <a:endParaRPr lang="en-US" sz="4400">
              <a:latin typeface="Times New Roman" pitchFamily="18" charset="0"/>
              <a:cs typeface="Times New Roman" pitchFamily="18" charset="0"/>
              <a:sym typeface="Wingdings 2" pitchFamily="18" charset="2"/>
            </a:endParaRPr>
          </a:p>
        </p:txBody>
      </p:sp>
      <p:sp>
        <p:nvSpPr>
          <p:cNvPr id="197635" name="Text Box 6"/>
          <p:cNvSpPr txBox="1">
            <a:spLocks noChangeArrowheads="1"/>
          </p:cNvSpPr>
          <p:nvPr/>
        </p:nvSpPr>
        <p:spPr bwMode="auto">
          <a:xfrm>
            <a:off x="152400" y="990600"/>
            <a:ext cx="8780463" cy="5632311"/>
          </a:xfrm>
          <a:prstGeom prst="rect">
            <a:avLst/>
          </a:prstGeom>
          <a:noFill/>
          <a:ln w="9525">
            <a:noFill/>
            <a:miter lim="800000"/>
            <a:headEnd/>
            <a:tailEnd/>
          </a:ln>
        </p:spPr>
        <p:txBody>
          <a:bodyPr>
            <a:spAutoFit/>
          </a:bodyPr>
          <a:lstStyle/>
          <a:p>
            <a:pPr eaLnBrk="0" hangingPunct="0">
              <a:defRPr/>
            </a:pPr>
            <a:r>
              <a:rPr lang="en-US" sz="2800" b="1" i="1" dirty="0">
                <a:cs typeface="Arial" charset="0"/>
              </a:rPr>
              <a:t>How do I fit this into my teaching schedule? </a:t>
            </a:r>
          </a:p>
          <a:p>
            <a:pPr eaLnBrk="0" hangingPunct="0">
              <a:defRPr/>
            </a:pPr>
            <a:endParaRPr lang="en-US" sz="2800" b="1" i="1" dirty="0">
              <a:effectLst>
                <a:outerShdw blurRad="38100" dist="38100" dir="2700000" algn="tl">
                  <a:srgbClr val="C0C0C0"/>
                </a:outerShdw>
              </a:effectLst>
              <a:cs typeface="Arial" charset="0"/>
            </a:endParaRPr>
          </a:p>
          <a:p>
            <a:pPr eaLnBrk="0" hangingPunct="0">
              <a:defRPr/>
            </a:pPr>
            <a:r>
              <a:rPr lang="en-US" sz="2200" dirty="0">
                <a:cs typeface="Arial" charset="0"/>
              </a:rPr>
              <a:t>Each school, class and teacher is unique.  Some teachers:   </a:t>
            </a:r>
          </a:p>
          <a:p>
            <a:pPr lvl="1" eaLnBrk="0" hangingPunct="0">
              <a:defRPr/>
            </a:pPr>
            <a:endParaRPr lang="en-US" sz="1000" dirty="0">
              <a:cs typeface="Arial" charset="0"/>
            </a:endParaRPr>
          </a:p>
          <a:p>
            <a:pPr lvl="1" eaLnBrk="0" hangingPunct="0">
              <a:buFontTx/>
              <a:buChar char="•"/>
              <a:defRPr/>
            </a:pPr>
            <a:r>
              <a:rPr lang="en-US" sz="2200" dirty="0">
                <a:cs typeface="Arial" charset="0"/>
              </a:rPr>
              <a:t>  Create a special class on self-determination and student</a:t>
            </a:r>
          </a:p>
          <a:p>
            <a:pPr lvl="1" eaLnBrk="0" hangingPunct="0">
              <a:defRPr/>
            </a:pPr>
            <a:r>
              <a:rPr lang="en-US" sz="2200" dirty="0">
                <a:cs typeface="Arial" charset="0"/>
              </a:rPr>
              <a:t>   led IEP.</a:t>
            </a:r>
          </a:p>
          <a:p>
            <a:pPr lvl="1" eaLnBrk="0" hangingPunct="0">
              <a:defRPr/>
            </a:pPr>
            <a:endParaRPr lang="en-US" sz="1000" dirty="0">
              <a:cs typeface="Arial" charset="0"/>
            </a:endParaRPr>
          </a:p>
          <a:p>
            <a:pPr lvl="1" eaLnBrk="0" hangingPunct="0">
              <a:buFontTx/>
              <a:buChar char="•"/>
              <a:defRPr/>
            </a:pPr>
            <a:r>
              <a:rPr lang="en-US" sz="2200" dirty="0">
                <a:cs typeface="Arial" charset="0"/>
              </a:rPr>
              <a:t>  Include instruction in existing course structure, teaching </a:t>
            </a:r>
          </a:p>
          <a:p>
            <a:pPr lvl="1" eaLnBrk="0" hangingPunct="0">
              <a:defRPr/>
            </a:pPr>
            <a:r>
              <a:rPr lang="en-US" sz="2200" dirty="0">
                <a:cs typeface="Arial" charset="0"/>
              </a:rPr>
              <a:t>   about SLIEP topics through group and individualized  </a:t>
            </a:r>
          </a:p>
          <a:p>
            <a:pPr lvl="1" eaLnBrk="0" hangingPunct="0">
              <a:defRPr/>
            </a:pPr>
            <a:r>
              <a:rPr lang="en-US" sz="2200" dirty="0">
                <a:cs typeface="Arial" charset="0"/>
              </a:rPr>
              <a:t>   instruction.</a:t>
            </a:r>
          </a:p>
          <a:p>
            <a:pPr lvl="1" eaLnBrk="0" hangingPunct="0">
              <a:defRPr/>
            </a:pPr>
            <a:endParaRPr lang="en-US" sz="1000" dirty="0">
              <a:cs typeface="Arial" charset="0"/>
            </a:endParaRPr>
          </a:p>
          <a:p>
            <a:pPr lvl="1" eaLnBrk="0" hangingPunct="0">
              <a:buFontTx/>
              <a:buChar char="•"/>
              <a:defRPr/>
            </a:pPr>
            <a:r>
              <a:rPr lang="en-US" sz="2200" dirty="0">
                <a:cs typeface="Arial" charset="0"/>
              </a:rPr>
              <a:t>  Incorporate instruction in the general curricula, such as a</a:t>
            </a:r>
          </a:p>
          <a:p>
            <a:pPr lvl="1" eaLnBrk="0" hangingPunct="0">
              <a:defRPr/>
            </a:pPr>
            <a:r>
              <a:rPr lang="en-US" sz="2200" dirty="0">
                <a:cs typeface="Arial" charset="0"/>
              </a:rPr>
              <a:t>   language arts class, using group and/or individualized</a:t>
            </a:r>
          </a:p>
          <a:p>
            <a:pPr lvl="1" eaLnBrk="0" hangingPunct="0">
              <a:defRPr/>
            </a:pPr>
            <a:r>
              <a:rPr lang="en-US" sz="2200" dirty="0">
                <a:cs typeface="Arial" charset="0"/>
              </a:rPr>
              <a:t>   instruction.</a:t>
            </a:r>
          </a:p>
          <a:p>
            <a:pPr lvl="1" eaLnBrk="0" hangingPunct="0">
              <a:defRPr/>
            </a:pPr>
            <a:endParaRPr lang="en-US" sz="1000" dirty="0">
              <a:cs typeface="Arial" charset="0"/>
            </a:endParaRPr>
          </a:p>
          <a:p>
            <a:pPr lvl="1" eaLnBrk="0" hangingPunct="0">
              <a:buFontTx/>
              <a:buChar char="•"/>
              <a:defRPr/>
            </a:pPr>
            <a:r>
              <a:rPr lang="en-US" sz="2200" dirty="0">
                <a:cs typeface="Arial" charset="0"/>
              </a:rPr>
              <a:t>  Have students come in for individual planning meetings </a:t>
            </a:r>
          </a:p>
          <a:p>
            <a:pPr lvl="1" eaLnBrk="0" hangingPunct="0">
              <a:defRPr/>
            </a:pPr>
            <a:r>
              <a:rPr lang="en-US" sz="2200" dirty="0">
                <a:cs typeface="Arial" charset="0"/>
              </a:rPr>
              <a:t>   before school starts in the morning, during lunch, and/or at</a:t>
            </a:r>
          </a:p>
          <a:p>
            <a:pPr lvl="1" eaLnBrk="0" hangingPunct="0">
              <a:defRPr/>
            </a:pPr>
            <a:r>
              <a:rPr lang="en-US" sz="2200" dirty="0">
                <a:cs typeface="Arial" charset="0"/>
              </a:rPr>
              <a:t>   the end of the school day</a:t>
            </a:r>
            <a:r>
              <a:rPr lang="en-US" sz="2200" dirty="0" smtClean="0">
                <a:cs typeface="Arial" charset="0"/>
              </a:rPr>
              <a:t>.</a:t>
            </a:r>
            <a:endParaRPr lang="en-US" sz="2000" dirty="0">
              <a:latin typeface="Garamond" pitchFamily="18" charset="0"/>
              <a:cs typeface="Arial" charset="0"/>
            </a:endParaRPr>
          </a:p>
        </p:txBody>
      </p:sp>
      <p:sp>
        <p:nvSpPr>
          <p:cNvPr id="30724" name="Rectangle 2"/>
          <p:cNvSpPr>
            <a:spLocks noChangeArrowheads="1"/>
          </p:cNvSpPr>
          <p:nvPr/>
        </p:nvSpPr>
        <p:spPr bwMode="auto">
          <a:xfrm>
            <a:off x="0" y="152400"/>
            <a:ext cx="9144000" cy="685800"/>
          </a:xfrm>
          <a:prstGeom prst="rect">
            <a:avLst/>
          </a:prstGeom>
          <a:solidFill>
            <a:srgbClr val="99F5EA"/>
          </a:solidFill>
          <a:ln w="9525">
            <a:noFill/>
            <a:miter lim="800000"/>
            <a:headEnd/>
            <a:tailEnd/>
          </a:ln>
        </p:spPr>
        <p:txBody>
          <a:bodyPr wrap="none" anchor="ctr"/>
          <a:lstStyle/>
          <a:p>
            <a:pPr algn="ctr">
              <a:defRPr/>
            </a:pPr>
            <a:r>
              <a:rPr lang="en-US" sz="4400" b="1" dirty="0">
                <a:latin typeface="+mj-lt"/>
                <a:cs typeface="Arial" charset="0"/>
              </a:rPr>
              <a:t>Challenges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274638"/>
            <a:ext cx="9144000" cy="792162"/>
          </a:xfrm>
          <a:solidFill>
            <a:srgbClr val="99F5EA"/>
          </a:solidFill>
        </p:spPr>
        <p:txBody>
          <a:bodyPr/>
          <a:lstStyle/>
          <a:p>
            <a:pPr eaLnBrk="1" hangingPunct="1"/>
            <a:r>
              <a:rPr lang="en-US" sz="3200" smtClean="0"/>
              <a:t/>
            </a:r>
            <a:br>
              <a:rPr lang="en-US" sz="3200" smtClean="0"/>
            </a:br>
            <a:r>
              <a:rPr lang="en-US" b="1" smtClean="0"/>
              <a:t>Challenges</a:t>
            </a:r>
            <a:r>
              <a:rPr lang="en-US" sz="4000" smtClean="0"/>
              <a:t/>
            </a:r>
            <a:br>
              <a:rPr lang="en-US" sz="4000" smtClean="0"/>
            </a:br>
            <a:endParaRPr lang="en-US" sz="4000" smtClean="0"/>
          </a:p>
        </p:txBody>
      </p:sp>
      <p:sp>
        <p:nvSpPr>
          <p:cNvPr id="48131" name="Rectangle 3"/>
          <p:cNvSpPr>
            <a:spLocks noGrp="1" noChangeArrowheads="1"/>
          </p:cNvSpPr>
          <p:nvPr>
            <p:ph type="body" idx="1"/>
          </p:nvPr>
        </p:nvSpPr>
        <p:spPr>
          <a:xfrm>
            <a:off x="457200" y="990600"/>
            <a:ext cx="8229600" cy="5638800"/>
          </a:xfrm>
        </p:spPr>
        <p:txBody>
          <a:bodyPr/>
          <a:lstStyle/>
          <a:p>
            <a:pPr eaLnBrk="1" hangingPunct="1">
              <a:buFontTx/>
              <a:buNone/>
            </a:pPr>
            <a:endParaRPr lang="en-US" sz="1200" smtClean="0"/>
          </a:p>
          <a:p>
            <a:pPr eaLnBrk="1" hangingPunct="1">
              <a:buFont typeface="Wingdings" pitchFamily="2" charset="2"/>
              <a:buChar char="Ø"/>
            </a:pPr>
            <a:r>
              <a:rPr lang="en-US" sz="2600" smtClean="0"/>
              <a:t>Time</a:t>
            </a:r>
          </a:p>
          <a:p>
            <a:pPr eaLnBrk="1" hangingPunct="1">
              <a:buFontTx/>
              <a:buNone/>
            </a:pPr>
            <a:endParaRPr lang="en-US" sz="2600" smtClean="0"/>
          </a:p>
          <a:p>
            <a:pPr eaLnBrk="1" hangingPunct="1">
              <a:buFont typeface="Wingdings" pitchFamily="2" charset="2"/>
              <a:buChar char="Ø"/>
            </a:pPr>
            <a:r>
              <a:rPr lang="en-US" sz="2600" smtClean="0"/>
              <a:t>Students</a:t>
            </a:r>
          </a:p>
          <a:p>
            <a:pPr eaLnBrk="1" hangingPunct="1">
              <a:buFontTx/>
              <a:buNone/>
            </a:pPr>
            <a:endParaRPr lang="en-US" sz="2600" smtClean="0"/>
          </a:p>
          <a:p>
            <a:pPr eaLnBrk="1" hangingPunct="1">
              <a:buFont typeface="Wingdings" pitchFamily="2" charset="2"/>
              <a:buChar char="Ø"/>
            </a:pPr>
            <a:r>
              <a:rPr lang="en-US" sz="2600" smtClean="0"/>
              <a:t>High stakes testing</a:t>
            </a:r>
          </a:p>
          <a:p>
            <a:pPr eaLnBrk="1" hangingPunct="1">
              <a:buFontTx/>
              <a:buNone/>
            </a:pPr>
            <a:endParaRPr lang="en-US" sz="2600" smtClean="0"/>
          </a:p>
          <a:p>
            <a:pPr eaLnBrk="1" hangingPunct="1">
              <a:buFont typeface="Wingdings" pitchFamily="2" charset="2"/>
              <a:buChar char="Ø"/>
            </a:pPr>
            <a:r>
              <a:rPr lang="en-US" sz="2600" smtClean="0"/>
              <a:t>Student disability level</a:t>
            </a:r>
          </a:p>
          <a:p>
            <a:pPr eaLnBrk="1" hangingPunct="1">
              <a:buFontTx/>
              <a:buNone/>
            </a:pPr>
            <a:endParaRPr lang="en-US" sz="2600" smtClean="0"/>
          </a:p>
          <a:p>
            <a:pPr eaLnBrk="1" hangingPunct="1">
              <a:buFont typeface="Wingdings" pitchFamily="2" charset="2"/>
              <a:buChar char="Ø"/>
            </a:pPr>
            <a:r>
              <a:rPr lang="en-US" sz="2600" smtClean="0"/>
              <a:t>Fear of the unknown</a:t>
            </a:r>
          </a:p>
          <a:p>
            <a:pPr eaLnBrk="1" hangingPunct="1">
              <a:buFont typeface="Wingdings" pitchFamily="2" charset="2"/>
              <a:buChar char="Ø"/>
            </a:pPr>
            <a:endParaRPr lang="en-US" sz="2600" smtClean="0">
              <a:solidFill>
                <a:srgbClr val="FF0000"/>
              </a:solidFill>
            </a:endParaRPr>
          </a:p>
          <a:p>
            <a:pPr eaLnBrk="1" hangingPunct="1">
              <a:buFont typeface="Wingdings" pitchFamily="2" charset="2"/>
              <a:buChar char="Ø"/>
            </a:pPr>
            <a:r>
              <a:rPr lang="en-US" sz="2600" smtClean="0"/>
              <a:t>No one else at my school wants to…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r" eaLnBrk="1" hangingPunct="1"/>
            <a:endParaRPr lang="en-US" sz="1400">
              <a:latin typeface="Times New Roman" pitchFamily="18" charset="0"/>
            </a:endParaRPr>
          </a:p>
        </p:txBody>
      </p:sp>
      <p:sp>
        <p:nvSpPr>
          <p:cNvPr id="32771" name="Oval 2"/>
          <p:cNvSpPr>
            <a:spLocks noChangeArrowheads="1"/>
          </p:cNvSpPr>
          <p:nvPr/>
        </p:nvSpPr>
        <p:spPr bwMode="auto">
          <a:xfrm>
            <a:off x="228600" y="1276350"/>
            <a:ext cx="8686800" cy="495300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defRPr/>
            </a:pPr>
            <a:endParaRPr lang="en-US" sz="2600" dirty="0">
              <a:latin typeface="Times New Roman" pitchFamily="18" charset="0"/>
            </a:endParaRPr>
          </a:p>
        </p:txBody>
      </p:sp>
      <p:sp>
        <p:nvSpPr>
          <p:cNvPr id="32772" name="Rectangle 3"/>
          <p:cNvSpPr>
            <a:spLocks noChangeArrowheads="1"/>
          </p:cNvSpPr>
          <p:nvPr/>
        </p:nvSpPr>
        <p:spPr bwMode="auto">
          <a:xfrm>
            <a:off x="571500" y="2095500"/>
            <a:ext cx="8116888" cy="2954338"/>
          </a:xfrm>
          <a:prstGeom prst="rect">
            <a:avLst/>
          </a:prstGeom>
          <a:noFill/>
          <a:ln w="9525">
            <a:noFill/>
            <a:miter lim="800000"/>
            <a:headEnd/>
            <a:tailEnd/>
          </a:ln>
        </p:spPr>
        <p:txBody>
          <a:bodyPr lIns="0" tIns="0" rIns="0" bIns="0">
            <a:spAutoFit/>
          </a:bodyPr>
          <a:lstStyle/>
          <a:p>
            <a:pPr algn="ctr" eaLnBrk="0" hangingPunct="0">
              <a:defRPr/>
            </a:pPr>
            <a:r>
              <a:rPr lang="en-US" sz="3200" dirty="0">
                <a:latin typeface="+mn-lt"/>
                <a:cs typeface="Times New Roman" pitchFamily="18" charset="0"/>
              </a:rPr>
              <a:t>Focus on </a:t>
            </a:r>
          </a:p>
          <a:p>
            <a:pPr algn="ctr" eaLnBrk="0" hangingPunct="0">
              <a:defRPr/>
            </a:pPr>
            <a:r>
              <a:rPr lang="en-US" sz="3200" dirty="0">
                <a:latin typeface="+mn-lt"/>
                <a:cs typeface="Times New Roman" pitchFamily="18" charset="0"/>
              </a:rPr>
              <a:t>each individual </a:t>
            </a:r>
            <a:r>
              <a:rPr lang="en-US" sz="3200" b="1" u="sng" dirty="0">
                <a:latin typeface="+mn-lt"/>
                <a:cs typeface="Times New Roman" pitchFamily="18" charset="0"/>
              </a:rPr>
              <a:t>student</a:t>
            </a:r>
            <a:r>
              <a:rPr lang="en-US" sz="3200" dirty="0">
                <a:latin typeface="+mn-lt"/>
                <a:cs typeface="Times New Roman" pitchFamily="18" charset="0"/>
              </a:rPr>
              <a:t> </a:t>
            </a:r>
          </a:p>
          <a:p>
            <a:pPr algn="ctr" eaLnBrk="0" hangingPunct="0">
              <a:defRPr/>
            </a:pPr>
            <a:r>
              <a:rPr lang="en-US" sz="3200" dirty="0">
                <a:latin typeface="+mn-lt"/>
                <a:cs typeface="Times New Roman" pitchFamily="18" charset="0"/>
              </a:rPr>
              <a:t>and his/her interest in and unique ability to participate in the development and implementation of their IEP </a:t>
            </a:r>
          </a:p>
          <a:p>
            <a:pPr algn="ctr" eaLnBrk="0" hangingPunct="0">
              <a:defRPr/>
            </a:pPr>
            <a:r>
              <a:rPr lang="en-US" sz="3200" dirty="0">
                <a:latin typeface="+mn-lt"/>
                <a:cs typeface="Times New Roman" pitchFamily="18" charset="0"/>
              </a:rPr>
              <a:t>and IEP meeting.  </a:t>
            </a:r>
            <a:endParaRPr lang="en-US" sz="3200" dirty="0">
              <a:latin typeface="+mn-lt"/>
            </a:endParaRPr>
          </a:p>
        </p:txBody>
      </p:sp>
      <p:sp>
        <p:nvSpPr>
          <p:cNvPr id="6" name="Rectangle 5"/>
          <p:cNvSpPr/>
          <p:nvPr/>
        </p:nvSpPr>
        <p:spPr>
          <a:xfrm>
            <a:off x="609600" y="533400"/>
            <a:ext cx="8305800" cy="769441"/>
          </a:xfrm>
          <a:prstGeom prst="rect">
            <a:avLst/>
          </a:prstGeom>
          <a:noFill/>
        </p:spPr>
        <p:txBody>
          <a:bodyPr>
            <a:spAutoFit/>
          </a:bodyPr>
          <a:lstStyle/>
          <a:p>
            <a:pPr algn="ctr">
              <a:defRPr/>
            </a:pPr>
            <a:r>
              <a:rPr lang="en-US" sz="4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THE IMPORTANT THING IS…</a:t>
            </a:r>
            <a:endParaRPr lang="en-US"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0179" name="Rectangle 2"/>
          <p:cNvSpPr>
            <a:spLocks noGrp="1" noChangeArrowheads="1"/>
          </p:cNvSpPr>
          <p:nvPr>
            <p:ph type="title" idx="4294967295"/>
          </p:nvPr>
        </p:nvSpPr>
        <p:spPr>
          <a:xfrm>
            <a:off x="0" y="381000"/>
            <a:ext cx="9144000" cy="685800"/>
          </a:xfrm>
          <a:solidFill>
            <a:srgbClr val="A4FAF0"/>
          </a:solidFill>
        </p:spPr>
        <p:txBody>
          <a:bodyPr anchor="b"/>
          <a:lstStyle/>
          <a:p>
            <a:pPr eaLnBrk="1" hangingPunct="1"/>
            <a:r>
              <a:rPr lang="en-US" b="1" smtClean="0"/>
              <a:t>Why Is This Cake On Fire?</a:t>
            </a:r>
          </a:p>
        </p:txBody>
      </p:sp>
      <p:pic>
        <p:nvPicPr>
          <p:cNvPr id="5018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066800"/>
            <a:ext cx="6705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1" name="Text Placeholder 4"/>
          <p:cNvSpPr>
            <a:spLocks noGrp="1"/>
          </p:cNvSpPr>
          <p:nvPr>
            <p:ph type="body" sz="half" idx="4294967295"/>
          </p:nvPr>
        </p:nvSpPr>
        <p:spPr>
          <a:xfrm>
            <a:off x="990600" y="5334000"/>
            <a:ext cx="7162800" cy="1138238"/>
          </a:xfrm>
        </p:spPr>
        <p:txBody>
          <a:bodyPr>
            <a:spAutoFit/>
          </a:bodyPr>
          <a:lstStyle/>
          <a:p>
            <a:pPr>
              <a:buFontTx/>
              <a:buNone/>
            </a:pPr>
            <a:endParaRPr lang="en-US" sz="2000" b="1" smtClean="0"/>
          </a:p>
          <a:p>
            <a:pPr>
              <a:buFontTx/>
              <a:buNone/>
            </a:pPr>
            <a:endParaRPr lang="en-US" sz="2000" b="1" smtClean="0"/>
          </a:p>
          <a:p>
            <a:pPr>
              <a:buFontTx/>
              <a:buNone/>
            </a:pPr>
            <a:r>
              <a:rPr lang="en-US" sz="2000" b="1" smtClean="0"/>
              <a:t>Jamie L. Van Dycke, James E. Martin, and David L. Lovett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descr="Dark upward diagonal"/>
          <p:cNvSpPr txBox="1">
            <a:spLocks noChangeArrowheads="1"/>
          </p:cNvSpPr>
          <p:nvPr/>
        </p:nvSpPr>
        <p:spPr bwMode="auto">
          <a:xfrm>
            <a:off x="0" y="274638"/>
            <a:ext cx="9144000" cy="715962"/>
          </a:xfrm>
          <a:prstGeom prst="rect">
            <a:avLst/>
          </a:prstGeom>
          <a:solidFill>
            <a:srgbClr val="99F5EA"/>
          </a:solidFill>
          <a:ln w="9525">
            <a:solidFill>
              <a:schemeClr val="accent1"/>
            </a:solidFill>
            <a:miter lim="800000"/>
            <a:headEnd/>
            <a:tailEnd/>
          </a:ln>
        </p:spPr>
        <p:txBody>
          <a:bodyPr/>
          <a:lstStyle/>
          <a:p>
            <a:pPr algn="ctr">
              <a:defRPr/>
            </a:pPr>
            <a:r>
              <a:rPr lang="en-US" sz="4400" b="1" kern="0" dirty="0">
                <a:solidFill>
                  <a:schemeClr val="tx2"/>
                </a:solidFill>
                <a:latin typeface="+mj-lt"/>
                <a:ea typeface="+mj-ea"/>
                <a:cs typeface="+mj-cs"/>
              </a:rPr>
              <a:t>Guided Planning</a:t>
            </a:r>
          </a:p>
        </p:txBody>
      </p:sp>
      <p:sp>
        <p:nvSpPr>
          <p:cNvPr id="51203" name="TextBox 2"/>
          <p:cNvSpPr txBox="1">
            <a:spLocks noChangeArrowheads="1"/>
          </p:cNvSpPr>
          <p:nvPr/>
        </p:nvSpPr>
        <p:spPr bwMode="auto">
          <a:xfrm>
            <a:off x="457200" y="2209800"/>
            <a:ext cx="82296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eaLnBrk="1" hangingPunct="1"/>
            <a:r>
              <a:rPr lang="en-US" sz="3600" b="1"/>
              <a:t>Let’s get started!</a:t>
            </a:r>
          </a:p>
          <a:p>
            <a:pPr algn="ctr" eaLnBrk="1" hangingPunct="1"/>
            <a:endParaRPr lang="en-US" sz="3600"/>
          </a:p>
          <a:p>
            <a:pPr algn="ctr" eaLnBrk="1" hangingPunct="1"/>
            <a:r>
              <a:rPr lang="en-US" sz="3600"/>
              <a:t>Planning and sharing session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
                                          </p:val>
                                        </p:tav>
                                        <p:tav tm="100000">
                                          <p:val>
                                            <p:strVal val="#ppt_w"/>
                                          </p:val>
                                        </p:tav>
                                      </p:tavLst>
                                    </p:anim>
                                    <p:anim calcmode="lin" valueType="num">
                                      <p:cBhvr>
                                        <p:cTn id="8" dur="2000" fill="hold"/>
                                        <p:tgtEl>
                                          <p:spTgt spid="2"/>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2"/>
                                        </p:tgtEl>
                                        <p:attrNameLst>
                                          <p:attrName>ppt_x</p:attrName>
                                        </p:attrNameLst>
                                      </p:cBhvr>
                                      <p:tavLst>
                                        <p:tav tm="0">
                                          <p:val>
                                            <p:strVal val="#ppt_x-.4"/>
                                          </p:val>
                                        </p:tav>
                                        <p:tav tm="100000">
                                          <p:val>
                                            <p:strVal val="#ppt_x"/>
                                          </p:val>
                                        </p:tav>
                                      </p:tavLst>
                                    </p:anim>
                                    <p:anim calcmode="lin" valueType="num">
                                      <p:cBhvr>
                                        <p:cTn id="10" dur="2000" fill="hold"/>
                                        <p:tgtEl>
                                          <p:spTgt spid="2"/>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274638"/>
            <a:ext cx="9144000" cy="944562"/>
          </a:xfrm>
          <a:solidFill>
            <a:srgbClr val="AFF0F7"/>
          </a:solidFill>
        </p:spPr>
        <p:txBody>
          <a:bodyPr/>
          <a:lstStyle/>
          <a:p>
            <a:r>
              <a:rPr lang="en-US" b="1" smtClean="0"/>
              <a:t>Self-Determination</a:t>
            </a:r>
          </a:p>
        </p:txBody>
      </p:sp>
      <p:sp>
        <p:nvSpPr>
          <p:cNvPr id="6147" name="Content Placeholder 2"/>
          <p:cNvSpPr>
            <a:spLocks noGrp="1"/>
          </p:cNvSpPr>
          <p:nvPr>
            <p:ph idx="1"/>
          </p:nvPr>
        </p:nvSpPr>
        <p:spPr/>
        <p:txBody>
          <a:bodyPr/>
          <a:lstStyle/>
          <a:p>
            <a:pPr>
              <a:buFontTx/>
              <a:buNone/>
            </a:pPr>
            <a:endParaRPr lang="en-US" smtClean="0"/>
          </a:p>
          <a:p>
            <a:pPr>
              <a:buFontTx/>
              <a:buNone/>
            </a:pPr>
            <a:endParaRPr lang="en-US" smtClean="0"/>
          </a:p>
          <a:p>
            <a:pPr algn="ctr">
              <a:buFontTx/>
              <a:buNone/>
            </a:pPr>
            <a:r>
              <a:rPr lang="en-US" sz="2800" smtClean="0"/>
              <a:t>What is the importance of self-determination</a:t>
            </a:r>
          </a:p>
          <a:p>
            <a:pPr algn="ctr">
              <a:buFontTx/>
              <a:buNone/>
            </a:pPr>
            <a:r>
              <a:rPr lang="en-US" sz="2800" smtClean="0"/>
              <a:t>in the process of implementing </a:t>
            </a:r>
          </a:p>
          <a:p>
            <a:pPr algn="ctr">
              <a:buFontTx/>
              <a:buNone/>
            </a:pPr>
            <a:r>
              <a:rPr lang="en-US" sz="2800" smtClean="0"/>
              <a:t>student led IEPs?</a:t>
            </a:r>
          </a:p>
          <a:p>
            <a:pPr algn="ctr">
              <a:buFontTx/>
              <a:buNone/>
            </a:pPr>
            <a:endParaRPr lang="en-US"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7"/>
          <p:cNvSpPr txBox="1">
            <a:spLocks noChangeArrowheads="1"/>
          </p:cNvSpPr>
          <p:nvPr/>
        </p:nvSpPr>
        <p:spPr bwMode="auto">
          <a:xfrm>
            <a:off x="4267200" y="1973263"/>
            <a:ext cx="34671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charset="0"/>
              </a:defRPr>
            </a:lvl1pPr>
            <a:lvl2pPr marL="742950" indent="-285750"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endParaRPr lang="en-US" sz="1800">
              <a:cs typeface="Arial" charset="0"/>
            </a:endParaRPr>
          </a:p>
        </p:txBody>
      </p:sp>
      <p:sp>
        <p:nvSpPr>
          <p:cNvPr id="147464" name="Text Box 8"/>
          <p:cNvSpPr txBox="1">
            <a:spLocks noChangeArrowheads="1"/>
          </p:cNvSpPr>
          <p:nvPr/>
        </p:nvSpPr>
        <p:spPr bwMode="auto">
          <a:xfrm>
            <a:off x="381000" y="228600"/>
            <a:ext cx="8274050" cy="5878532"/>
          </a:xfrm>
          <a:prstGeom prst="rect">
            <a:avLst/>
          </a:prstGeom>
          <a:noFill/>
          <a:ln w="9525">
            <a:noFill/>
            <a:miter lim="800000"/>
            <a:headEnd/>
            <a:tailEnd/>
          </a:ln>
          <a:effectLst/>
        </p:spPr>
        <p:txBody>
          <a:bodyPr>
            <a:spAutoFit/>
          </a:bodyPr>
          <a:lstStyle/>
          <a:p>
            <a:pPr algn="ctr">
              <a:defRPr/>
            </a:pPr>
            <a:r>
              <a:rPr lang="en-US" sz="2400" b="1" dirty="0">
                <a:cs typeface="Arial" charset="0"/>
              </a:rPr>
              <a:t>Contact Information</a:t>
            </a:r>
            <a:endParaRPr lang="en-US" sz="2400" b="1" dirty="0">
              <a:effectLst>
                <a:outerShdw blurRad="38100" dist="38100" dir="2700000" algn="tl">
                  <a:srgbClr val="C0C0C0"/>
                </a:outerShdw>
              </a:effectLst>
              <a:cs typeface="Arial" charset="0"/>
            </a:endParaRPr>
          </a:p>
          <a:p>
            <a:pPr algn="ctr">
              <a:defRPr/>
            </a:pPr>
            <a:r>
              <a:rPr lang="en-US" sz="2000" dirty="0">
                <a:cs typeface="Arial" charset="0"/>
              </a:rPr>
              <a:t>Georgia Department of Education</a:t>
            </a:r>
          </a:p>
          <a:p>
            <a:pPr algn="ctr">
              <a:defRPr/>
            </a:pPr>
            <a:r>
              <a:rPr lang="en-US" sz="2000" dirty="0">
                <a:cs typeface="Arial" charset="0"/>
              </a:rPr>
              <a:t>Division for Special Education Services </a:t>
            </a:r>
          </a:p>
          <a:p>
            <a:pPr algn="ctr">
              <a:defRPr/>
            </a:pPr>
            <a:r>
              <a:rPr lang="en-US" sz="2000" dirty="0">
                <a:cs typeface="Arial" charset="0"/>
              </a:rPr>
              <a:t>and Support </a:t>
            </a:r>
          </a:p>
          <a:p>
            <a:pPr algn="ctr">
              <a:defRPr/>
            </a:pPr>
            <a:r>
              <a:rPr lang="en-US" sz="2400" b="1" dirty="0">
                <a:cs typeface="Arial" charset="0"/>
              </a:rPr>
              <a:t>Professional Learning Unit</a:t>
            </a:r>
          </a:p>
          <a:p>
            <a:pPr algn="ctr">
              <a:defRPr/>
            </a:pPr>
            <a:r>
              <a:rPr lang="en-US" sz="2400" b="1" dirty="0">
                <a:cs typeface="Arial" charset="0"/>
              </a:rPr>
              <a:t>404-656-3963</a:t>
            </a:r>
          </a:p>
          <a:p>
            <a:pPr algn="ctr">
              <a:defRPr/>
            </a:pPr>
            <a:endParaRPr lang="en-US" sz="2400" b="1" dirty="0">
              <a:cs typeface="Arial" charset="0"/>
            </a:endParaRPr>
          </a:p>
          <a:p>
            <a:pPr>
              <a:defRPr/>
            </a:pPr>
            <a:endParaRPr lang="en-US" sz="2000" u="sng" dirty="0">
              <a:solidFill>
                <a:schemeClr val="hlink"/>
              </a:solidFill>
              <a:cs typeface="Arial" charset="0"/>
            </a:endParaRPr>
          </a:p>
          <a:p>
            <a:pPr algn="ctr">
              <a:defRPr/>
            </a:pPr>
            <a:r>
              <a:rPr lang="en-US" sz="2400" dirty="0">
                <a:solidFill>
                  <a:schemeClr val="hlink"/>
                </a:solidFill>
                <a:cs typeface="Arial" charset="0"/>
              </a:rPr>
              <a:t>Cindy Saylor, ASPIRE Consultant</a:t>
            </a:r>
          </a:p>
          <a:p>
            <a:pPr algn="ctr">
              <a:defRPr/>
            </a:pPr>
            <a:r>
              <a:rPr lang="en-US" sz="2400" dirty="0">
                <a:solidFill>
                  <a:schemeClr val="hlink"/>
                </a:solidFill>
                <a:cs typeface="Arial" charset="0"/>
              </a:rPr>
              <a:t> </a:t>
            </a:r>
            <a:r>
              <a:rPr lang="en-US" sz="2400" dirty="0">
                <a:solidFill>
                  <a:schemeClr val="hlink"/>
                </a:solidFill>
                <a:cs typeface="Arial" charset="0"/>
                <a:hlinkClick r:id="rId3"/>
              </a:rPr>
              <a:t>cdsaylor@bellsouth.net</a:t>
            </a:r>
            <a:endParaRPr lang="en-US" sz="2400" dirty="0">
              <a:solidFill>
                <a:schemeClr val="hlink"/>
              </a:solidFill>
              <a:cs typeface="Arial" charset="0"/>
            </a:endParaRPr>
          </a:p>
          <a:p>
            <a:pPr algn="ctr">
              <a:defRPr/>
            </a:pPr>
            <a:endParaRPr lang="en-US" sz="2400" dirty="0">
              <a:solidFill>
                <a:schemeClr val="hlink"/>
              </a:solidFill>
              <a:cs typeface="Arial" charset="0"/>
            </a:endParaRPr>
          </a:p>
          <a:p>
            <a:pPr algn="ctr">
              <a:defRPr/>
            </a:pPr>
            <a:r>
              <a:rPr lang="en-US" sz="2400" dirty="0">
                <a:solidFill>
                  <a:schemeClr val="hlink"/>
                </a:solidFill>
                <a:cs typeface="Arial" charset="0"/>
              </a:rPr>
              <a:t>Colleen Lambert, ASPIRE Consultant </a:t>
            </a:r>
            <a:r>
              <a:rPr lang="en-US" sz="2400" dirty="0">
                <a:solidFill>
                  <a:schemeClr val="hlink"/>
                </a:solidFill>
                <a:cs typeface="Arial" charset="0"/>
                <a:hlinkClick r:id="rId4"/>
              </a:rPr>
              <a:t>clambert@partnershipsforsuccess.com</a:t>
            </a:r>
            <a:r>
              <a:rPr lang="en-US" sz="2400" dirty="0">
                <a:solidFill>
                  <a:schemeClr val="hlink"/>
                </a:solidFill>
                <a:cs typeface="Arial" charset="0"/>
              </a:rPr>
              <a:t> </a:t>
            </a:r>
          </a:p>
          <a:p>
            <a:pPr algn="ctr">
              <a:defRPr/>
            </a:pPr>
            <a:endParaRPr lang="en-US" sz="2400" dirty="0">
              <a:solidFill>
                <a:schemeClr val="hlink"/>
              </a:solidFill>
              <a:cs typeface="Arial" charset="0"/>
            </a:endParaRPr>
          </a:p>
          <a:p>
            <a:pPr algn="ctr">
              <a:defRPr/>
            </a:pPr>
            <a:r>
              <a:rPr lang="bg-BG" sz="1400" b="1" dirty="0"/>
              <a:t>ASPIRE Student Led IEP initiative is funded by the Georgia State Personnel Development Grant (SPDG), </a:t>
            </a:r>
            <a:r>
              <a:rPr lang="en-US" sz="1400" b="1" dirty="0"/>
              <a:t>Georgia Department of Education through a grant from the </a:t>
            </a:r>
            <a:r>
              <a:rPr lang="bg-BG" sz="1400" b="1" dirty="0"/>
              <a:t>Office of Special Education Programs, United States Department of Education and is a collaboration with the Georgia Council on Developmental Disabilities.</a:t>
            </a:r>
            <a:r>
              <a:rPr lang="bg-BG" sz="1400" dirty="0"/>
              <a:t> </a:t>
            </a:r>
            <a:endParaRPr lang="en-US" sz="1400" dirty="0"/>
          </a:p>
        </p:txBody>
      </p:sp>
      <p:pic>
        <p:nvPicPr>
          <p:cNvPr id="52228" name="Picture 1"/>
          <p:cNvPicPr>
            <a:picLocks noChangeAspect="1" noChangeArrowheads="1"/>
          </p:cNvPicPr>
          <p:nvPr/>
        </p:nvPicPr>
        <p:blipFill>
          <a:blip r:embed="rId5">
            <a:extLst>
              <a:ext uri="{28A0092B-C50C-407E-A947-70E740481C1C}">
                <a14:useLocalDpi xmlns:a14="http://schemas.microsoft.com/office/drawing/2010/main" val="0"/>
              </a:ext>
            </a:extLst>
          </a:blip>
          <a:srcRect l="29041" t="3458" r="34933" b="25684"/>
          <a:stretch>
            <a:fillRect/>
          </a:stretch>
        </p:blipFill>
        <p:spPr bwMode="auto">
          <a:xfrm>
            <a:off x="7010400" y="457200"/>
            <a:ext cx="15478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254000"/>
            <a:ext cx="9144000" cy="889000"/>
          </a:xfrm>
          <a:solidFill>
            <a:srgbClr val="99F5EA"/>
          </a:solidFill>
        </p:spPr>
        <p:txBody>
          <a:bodyPr/>
          <a:lstStyle/>
          <a:p>
            <a:pPr eaLnBrk="1" hangingPunct="1"/>
            <a:r>
              <a:rPr lang="en-US" b="1" smtClean="0">
                <a:solidFill>
                  <a:schemeClr val="tx1"/>
                </a:solidFill>
              </a:rPr>
              <a:t>What is Self-Determination?</a:t>
            </a:r>
          </a:p>
        </p:txBody>
      </p:sp>
      <p:sp>
        <p:nvSpPr>
          <p:cNvPr id="7171" name="Rectangle 3"/>
          <p:cNvSpPr>
            <a:spLocks noGrp="1" noChangeArrowheads="1"/>
          </p:cNvSpPr>
          <p:nvPr>
            <p:ph type="body" idx="4294967295"/>
          </p:nvPr>
        </p:nvSpPr>
        <p:spPr>
          <a:xfrm>
            <a:off x="457200" y="1295400"/>
            <a:ext cx="8229600" cy="5334000"/>
          </a:xfrm>
        </p:spPr>
        <p:txBody>
          <a:bodyPr/>
          <a:lstStyle/>
          <a:p>
            <a:pPr eaLnBrk="1" hangingPunct="1">
              <a:lnSpc>
                <a:spcPct val="80000"/>
              </a:lnSpc>
              <a:buFontTx/>
              <a:buNone/>
            </a:pPr>
            <a:r>
              <a:rPr lang="en-US" sz="2400" smtClean="0">
                <a:solidFill>
                  <a:schemeClr val="folHlink"/>
                </a:solidFill>
              </a:rPr>
              <a:t>	</a:t>
            </a:r>
            <a:r>
              <a:rPr lang="en-US" sz="2400" smtClean="0"/>
              <a:t>Field, Martin, Miller, Ward, and Wehmeyer (1998) defined self-determination:</a:t>
            </a:r>
          </a:p>
          <a:p>
            <a:pPr eaLnBrk="1" hangingPunct="1">
              <a:lnSpc>
                <a:spcPct val="80000"/>
              </a:lnSpc>
              <a:buFontTx/>
              <a:buNone/>
            </a:pPr>
            <a:endParaRPr lang="en-US" sz="2800" smtClean="0"/>
          </a:p>
          <a:p>
            <a:pPr eaLnBrk="1" hangingPunct="1">
              <a:lnSpc>
                <a:spcPct val="80000"/>
              </a:lnSpc>
              <a:buFont typeface="Wingdings" pitchFamily="2" charset="2"/>
              <a:buChar char="Ø"/>
            </a:pPr>
            <a:r>
              <a:rPr lang="en-US" sz="2600" smtClean="0"/>
              <a:t>A combination of skills, knowledge, and beliefs that enable a person to engage in goal-directed, self-regulated, autonomous behavior. </a:t>
            </a:r>
          </a:p>
          <a:p>
            <a:pPr eaLnBrk="1" hangingPunct="1">
              <a:lnSpc>
                <a:spcPct val="80000"/>
              </a:lnSpc>
              <a:buFontTx/>
              <a:buNone/>
            </a:pPr>
            <a:endParaRPr lang="en-US" sz="2600" smtClean="0"/>
          </a:p>
          <a:p>
            <a:pPr eaLnBrk="1" hangingPunct="1">
              <a:lnSpc>
                <a:spcPct val="80000"/>
              </a:lnSpc>
              <a:buFont typeface="Wingdings" pitchFamily="2" charset="2"/>
              <a:buChar char="Ø"/>
            </a:pPr>
            <a:r>
              <a:rPr lang="en-US" sz="2600" smtClean="0"/>
              <a:t>An understanding of one’s strengths and limitations, together with a belief of oneself as capable and effective are essential to self-determination. </a:t>
            </a:r>
          </a:p>
          <a:p>
            <a:pPr eaLnBrk="1" hangingPunct="1">
              <a:lnSpc>
                <a:spcPct val="80000"/>
              </a:lnSpc>
              <a:buFont typeface="Wingdings" pitchFamily="2" charset="2"/>
              <a:buChar char="Ø"/>
            </a:pPr>
            <a:endParaRPr lang="en-US" sz="2600" smtClean="0"/>
          </a:p>
          <a:p>
            <a:pPr eaLnBrk="1" hangingPunct="1">
              <a:lnSpc>
                <a:spcPct val="80000"/>
              </a:lnSpc>
              <a:buFont typeface="Wingdings" pitchFamily="2" charset="2"/>
              <a:buChar char="Ø"/>
            </a:pPr>
            <a:r>
              <a:rPr lang="en-US" sz="2600" smtClean="0"/>
              <a:t>When acting on the basis of these skills and attitudes, individuals have greater ability to take control of their lives and assume the role of successful adults in our society.</a:t>
            </a:r>
          </a:p>
          <a:p>
            <a:pPr eaLnBrk="1" hangingPunct="1">
              <a:lnSpc>
                <a:spcPct val="80000"/>
              </a:lnSpc>
              <a:buFont typeface="Wingdings" pitchFamily="2" charset="2"/>
              <a:buChar char="Ø"/>
            </a:pPr>
            <a:endParaRPr lang="en-US" sz="2800" smtClean="0"/>
          </a:p>
          <a:p>
            <a:pPr eaLnBrk="1" hangingPunct="1">
              <a:lnSpc>
                <a:spcPct val="80000"/>
              </a:lnSpc>
              <a:buFontTx/>
              <a:buNone/>
            </a:pPr>
            <a:endParaRPr lang="en-US" sz="2800" smtClean="0"/>
          </a:p>
          <a:p>
            <a:pPr eaLnBrk="1" hangingPunct="1">
              <a:lnSpc>
                <a:spcPct val="80000"/>
              </a:lnSpc>
              <a:buFontTx/>
              <a:buNone/>
            </a:pPr>
            <a:endParaRPr lang="en-US" sz="2800" smtClean="0"/>
          </a:p>
          <a:p>
            <a:pPr eaLnBrk="1" hangingPunct="1">
              <a:lnSpc>
                <a:spcPct val="80000"/>
              </a:lnSpc>
              <a:buFontTx/>
              <a:buNone/>
            </a:pPr>
            <a:endParaRPr lang="en-US"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74638"/>
            <a:ext cx="9144000" cy="854075"/>
          </a:xfrm>
          <a:solidFill>
            <a:srgbClr val="99F5EA"/>
          </a:solidFill>
        </p:spPr>
        <p:txBody>
          <a:bodyPr/>
          <a:lstStyle/>
          <a:p>
            <a:pPr eaLnBrk="1" hangingPunct="1"/>
            <a:r>
              <a:rPr lang="en-US" b="1" smtClean="0">
                <a:solidFill>
                  <a:schemeClr val="tx1"/>
                </a:solidFill>
              </a:rPr>
              <a:t>In Plain English</a:t>
            </a:r>
          </a:p>
        </p:txBody>
      </p:sp>
      <p:sp>
        <p:nvSpPr>
          <p:cNvPr id="8195" name="Rectangle 3"/>
          <p:cNvSpPr>
            <a:spLocks noGrp="1" noChangeArrowheads="1"/>
          </p:cNvSpPr>
          <p:nvPr>
            <p:ph type="body" idx="1"/>
          </p:nvPr>
        </p:nvSpPr>
        <p:spPr/>
        <p:txBody>
          <a:bodyPr/>
          <a:lstStyle/>
          <a:p>
            <a:pPr eaLnBrk="1" hangingPunct="1">
              <a:buFont typeface="Wingdings" pitchFamily="2" charset="2"/>
              <a:buChar char="Ø"/>
            </a:pPr>
            <a:r>
              <a:rPr lang="en-US" sz="2800" smtClean="0"/>
              <a:t>Knowing and believing in yourself</a:t>
            </a:r>
          </a:p>
          <a:p>
            <a:pPr eaLnBrk="1" hangingPunct="1">
              <a:buFont typeface="Wingdings" pitchFamily="2" charset="2"/>
              <a:buChar char="Ø"/>
            </a:pPr>
            <a:endParaRPr lang="en-US" sz="2800" smtClean="0"/>
          </a:p>
          <a:p>
            <a:pPr eaLnBrk="1" hangingPunct="1">
              <a:buFont typeface="Wingdings" pitchFamily="2" charset="2"/>
              <a:buChar char="Ø"/>
            </a:pPr>
            <a:r>
              <a:rPr lang="en-US" sz="2800" smtClean="0"/>
              <a:t>Knowing what you want in the future AND making plans to achieve those goals</a:t>
            </a:r>
          </a:p>
          <a:p>
            <a:pPr eaLnBrk="1" hangingPunct="1">
              <a:buFont typeface="Wingdings" pitchFamily="2" charset="2"/>
              <a:buChar char="Ø"/>
            </a:pPr>
            <a:endParaRPr lang="en-US" sz="2800" smtClean="0"/>
          </a:p>
          <a:p>
            <a:pPr eaLnBrk="1" hangingPunct="1">
              <a:buFont typeface="Wingdings" pitchFamily="2" charset="2"/>
              <a:buChar char="Ø"/>
            </a:pPr>
            <a:r>
              <a:rPr lang="en-US" sz="2800" smtClean="0"/>
              <a:t>Knowing and asking for the supports you  need to achieve your goals</a:t>
            </a:r>
          </a:p>
          <a:p>
            <a:pPr eaLnBrk="1" hangingPunct="1"/>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0" y="274638"/>
            <a:ext cx="9144000" cy="944562"/>
          </a:xfrm>
          <a:solidFill>
            <a:srgbClr val="99F5EA"/>
          </a:solidFill>
        </p:spPr>
        <p:txBody>
          <a:bodyPr/>
          <a:lstStyle/>
          <a:p>
            <a:pPr eaLnBrk="1" hangingPunct="1"/>
            <a:r>
              <a:rPr lang="en-US" b="1" smtClean="0">
                <a:solidFill>
                  <a:schemeClr val="tx1"/>
                </a:solidFill>
              </a:rPr>
              <a:t>Research</a:t>
            </a:r>
          </a:p>
        </p:txBody>
      </p:sp>
      <p:sp>
        <p:nvSpPr>
          <p:cNvPr id="9219" name="Rectangle 3"/>
          <p:cNvSpPr>
            <a:spLocks noGrp="1" noChangeArrowheads="1"/>
          </p:cNvSpPr>
          <p:nvPr>
            <p:ph type="body" idx="4294967295"/>
          </p:nvPr>
        </p:nvSpPr>
        <p:spPr>
          <a:xfrm>
            <a:off x="457200" y="1219200"/>
            <a:ext cx="8229600" cy="5334000"/>
          </a:xfrm>
        </p:spPr>
        <p:txBody>
          <a:bodyPr/>
          <a:lstStyle/>
          <a:p>
            <a:pPr eaLnBrk="1" hangingPunct="1">
              <a:lnSpc>
                <a:spcPct val="80000"/>
              </a:lnSpc>
              <a:spcBef>
                <a:spcPct val="0"/>
              </a:spcBef>
              <a:buClr>
                <a:schemeClr val="folHlink"/>
              </a:buClr>
              <a:buFont typeface="Wingdings" pitchFamily="2" charset="2"/>
              <a:buNone/>
            </a:pPr>
            <a:endParaRPr lang="en-US" sz="2600" smtClean="0"/>
          </a:p>
          <a:p>
            <a:pPr eaLnBrk="1" hangingPunct="1">
              <a:lnSpc>
                <a:spcPct val="80000"/>
              </a:lnSpc>
              <a:spcBef>
                <a:spcPct val="0"/>
              </a:spcBef>
              <a:buClr>
                <a:schemeClr val="folHlink"/>
              </a:buClr>
              <a:buFont typeface="Wingdings" pitchFamily="2" charset="2"/>
              <a:buNone/>
            </a:pPr>
            <a:r>
              <a:rPr lang="en-US" sz="2600" smtClean="0"/>
              <a:t>“Providing support for student self-determination</a:t>
            </a:r>
          </a:p>
          <a:p>
            <a:pPr eaLnBrk="1" hangingPunct="1">
              <a:lnSpc>
                <a:spcPct val="80000"/>
              </a:lnSpc>
              <a:spcBef>
                <a:spcPct val="0"/>
              </a:spcBef>
              <a:buClr>
                <a:schemeClr val="folHlink"/>
              </a:buClr>
              <a:buFont typeface="Wingdings" pitchFamily="2" charset="2"/>
              <a:buNone/>
            </a:pPr>
            <a:r>
              <a:rPr lang="en-US" sz="2600" smtClean="0"/>
              <a:t>in school settings is one way to enhance student</a:t>
            </a:r>
          </a:p>
          <a:p>
            <a:pPr eaLnBrk="1" hangingPunct="1">
              <a:lnSpc>
                <a:spcPct val="80000"/>
              </a:lnSpc>
              <a:spcBef>
                <a:spcPct val="0"/>
              </a:spcBef>
              <a:buClr>
                <a:schemeClr val="folHlink"/>
              </a:buClr>
              <a:buFont typeface="Wingdings" pitchFamily="2" charset="2"/>
              <a:buNone/>
            </a:pPr>
            <a:r>
              <a:rPr lang="en-US" sz="2600" smtClean="0"/>
              <a:t>learning and improve important post-school</a:t>
            </a:r>
          </a:p>
          <a:p>
            <a:pPr eaLnBrk="1" hangingPunct="1">
              <a:lnSpc>
                <a:spcPct val="80000"/>
              </a:lnSpc>
              <a:spcBef>
                <a:spcPct val="0"/>
              </a:spcBef>
              <a:buClr>
                <a:schemeClr val="folHlink"/>
              </a:buClr>
              <a:buFont typeface="Wingdings" pitchFamily="2" charset="2"/>
              <a:buNone/>
            </a:pPr>
            <a:r>
              <a:rPr lang="en-US" sz="2600" smtClean="0"/>
              <a:t>outcomes …and to meet federal mandates to</a:t>
            </a:r>
          </a:p>
          <a:p>
            <a:pPr eaLnBrk="1" hangingPunct="1">
              <a:lnSpc>
                <a:spcPct val="80000"/>
              </a:lnSpc>
              <a:spcBef>
                <a:spcPct val="0"/>
              </a:spcBef>
              <a:buClr>
                <a:schemeClr val="folHlink"/>
              </a:buClr>
              <a:buFont typeface="Wingdings" pitchFamily="2" charset="2"/>
              <a:buNone/>
            </a:pPr>
            <a:r>
              <a:rPr lang="en-US" sz="2600" smtClean="0"/>
              <a:t>actively involve students with disabilities in the</a:t>
            </a:r>
          </a:p>
          <a:p>
            <a:pPr eaLnBrk="1" hangingPunct="1">
              <a:lnSpc>
                <a:spcPct val="80000"/>
              </a:lnSpc>
              <a:spcBef>
                <a:spcPct val="0"/>
              </a:spcBef>
              <a:buClr>
                <a:schemeClr val="folHlink"/>
              </a:buClr>
              <a:buFont typeface="Wingdings" pitchFamily="2" charset="2"/>
              <a:buNone/>
            </a:pPr>
            <a:r>
              <a:rPr lang="en-US" sz="2600" smtClean="0"/>
              <a:t>Individualized Education Planning process.” </a:t>
            </a:r>
          </a:p>
          <a:p>
            <a:pPr eaLnBrk="1" hangingPunct="1">
              <a:lnSpc>
                <a:spcPct val="80000"/>
              </a:lnSpc>
              <a:buClr>
                <a:schemeClr val="folHlink"/>
              </a:buClr>
              <a:buFontTx/>
              <a:buNone/>
            </a:pPr>
            <a:r>
              <a:rPr lang="en-US" sz="1400" smtClean="0"/>
              <a:t>                                                                             Deci &amp; Ryan  July 21,2004 psychologymatters.org</a:t>
            </a:r>
          </a:p>
          <a:p>
            <a:pPr eaLnBrk="1" hangingPunct="1">
              <a:lnSpc>
                <a:spcPct val="80000"/>
              </a:lnSpc>
              <a:buClr>
                <a:schemeClr val="folHlink"/>
              </a:buClr>
              <a:buFont typeface="Wingdings" pitchFamily="2" charset="2"/>
              <a:buNone/>
            </a:pPr>
            <a:endParaRPr lang="en-US" sz="1200" smtClean="0"/>
          </a:p>
          <a:p>
            <a:pPr eaLnBrk="1" hangingPunct="1">
              <a:spcBef>
                <a:spcPct val="0"/>
              </a:spcBef>
              <a:buClr>
                <a:schemeClr val="folHlink"/>
              </a:buClr>
              <a:buFont typeface="Wingdings" pitchFamily="2" charset="2"/>
              <a:buNone/>
            </a:pPr>
            <a:r>
              <a:rPr lang="en-US" sz="2600" smtClean="0"/>
              <a:t>“Students using this process (SLIEP) knew more</a:t>
            </a:r>
          </a:p>
          <a:p>
            <a:pPr eaLnBrk="1" hangingPunct="1">
              <a:spcBef>
                <a:spcPct val="0"/>
              </a:spcBef>
              <a:buClr>
                <a:schemeClr val="folHlink"/>
              </a:buClr>
              <a:buFont typeface="Wingdings" pitchFamily="2" charset="2"/>
              <a:buNone/>
            </a:pPr>
            <a:r>
              <a:rPr lang="en-US" sz="2600" smtClean="0"/>
              <a:t>about their disabilities, legal rights, and appropriate</a:t>
            </a:r>
          </a:p>
          <a:p>
            <a:pPr eaLnBrk="1" hangingPunct="1">
              <a:spcBef>
                <a:spcPct val="0"/>
              </a:spcBef>
              <a:buClr>
                <a:schemeClr val="folHlink"/>
              </a:buClr>
              <a:buFont typeface="Wingdings" pitchFamily="2" charset="2"/>
              <a:buNone/>
            </a:pPr>
            <a:r>
              <a:rPr lang="en-US" sz="2600" smtClean="0"/>
              <a:t>accommodations than other students and that</a:t>
            </a:r>
          </a:p>
          <a:p>
            <a:pPr eaLnBrk="1" hangingPunct="1">
              <a:spcBef>
                <a:spcPct val="0"/>
              </a:spcBef>
              <a:buClr>
                <a:schemeClr val="folHlink"/>
              </a:buClr>
              <a:buFont typeface="Wingdings" pitchFamily="2" charset="2"/>
              <a:buNone/>
            </a:pPr>
            <a:r>
              <a:rPr lang="en-US" sz="2600" smtClean="0"/>
              <a:t>students gained increased self-confidence and the</a:t>
            </a:r>
          </a:p>
          <a:p>
            <a:pPr eaLnBrk="1" hangingPunct="1">
              <a:spcBef>
                <a:spcPct val="0"/>
              </a:spcBef>
              <a:buClr>
                <a:schemeClr val="folHlink"/>
              </a:buClr>
              <a:buFont typeface="Wingdings" pitchFamily="2" charset="2"/>
              <a:buNone/>
            </a:pPr>
            <a:r>
              <a:rPr lang="en-US" sz="2600" smtClean="0"/>
              <a:t>ability to advocate for themselves.”  </a:t>
            </a:r>
          </a:p>
          <a:p>
            <a:pPr eaLnBrk="1" hangingPunct="1">
              <a:buClr>
                <a:schemeClr val="folHlink"/>
              </a:buClr>
              <a:buFontTx/>
              <a:buNone/>
            </a:pPr>
            <a:r>
              <a:rPr lang="en-US" sz="1400" smtClean="0"/>
              <a:t>                                                                             Mason, McGhee-Kovac, Johnson &amp;Stillerman, 2002 </a:t>
            </a:r>
          </a:p>
          <a:p>
            <a:pPr eaLnBrk="1" hangingPunct="1">
              <a:buClr>
                <a:schemeClr val="folHlink"/>
              </a:buClr>
              <a:buFont typeface="Wingdings" pitchFamily="2" charset="2"/>
              <a:buNone/>
            </a:pPr>
            <a:endParaRPr lang="en-US" sz="1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
          <p:cNvSpPr txBox="1">
            <a:spLocks noChangeArrowheads="1"/>
          </p:cNvSpPr>
          <p:nvPr/>
        </p:nvSpPr>
        <p:spPr bwMode="auto">
          <a:xfrm>
            <a:off x="152400" y="1676400"/>
            <a:ext cx="8991600" cy="506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00">
                <a:solidFill>
                  <a:schemeClr val="tx1"/>
                </a:solidFill>
                <a:latin typeface="Arial" charset="0"/>
              </a:defRPr>
            </a:lvl1pPr>
            <a:lvl2pPr eaLnBrk="0" hangingPunct="0">
              <a:defRPr sz="800">
                <a:solidFill>
                  <a:schemeClr val="tx1"/>
                </a:solidFill>
                <a:latin typeface="Arial" charset="0"/>
              </a:defRPr>
            </a:lvl2pPr>
            <a:lvl3pPr marL="1143000" indent="-228600" eaLnBrk="0" hangingPunct="0">
              <a:defRPr sz="800">
                <a:solidFill>
                  <a:schemeClr val="tx1"/>
                </a:solidFill>
                <a:latin typeface="Arial" charset="0"/>
              </a:defRPr>
            </a:lvl3pPr>
            <a:lvl4pPr marL="1600200" indent="-228600" eaLnBrk="0" hangingPunct="0">
              <a:defRPr sz="800">
                <a:solidFill>
                  <a:schemeClr val="tx1"/>
                </a:solidFill>
                <a:latin typeface="Arial" charset="0"/>
              </a:defRPr>
            </a:lvl4pPr>
            <a:lvl5pPr marL="2057400" indent="-228600" eaLnBrk="0" hangingPunct="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eaLnBrk="1" hangingPunct="1">
              <a:lnSpc>
                <a:spcPct val="90000"/>
              </a:lnSpc>
            </a:pPr>
            <a:endParaRPr lang="en-US" sz="2800">
              <a:cs typeface="Times New Roman" pitchFamily="18" charset="0"/>
            </a:endParaRPr>
          </a:p>
          <a:p>
            <a:pPr eaLnBrk="1" hangingPunct="1">
              <a:lnSpc>
                <a:spcPct val="90000"/>
              </a:lnSpc>
            </a:pPr>
            <a:r>
              <a:rPr lang="en-US" sz="2800">
                <a:cs typeface="Times New Roman" pitchFamily="18" charset="0"/>
              </a:rPr>
              <a:t>Student led IEPs are one way of helping students become better </a:t>
            </a:r>
            <a:r>
              <a:rPr lang="en-US" sz="2800" u="sng">
                <a:cs typeface="Times New Roman" pitchFamily="18" charset="0"/>
              </a:rPr>
              <a:t>self- advocates</a:t>
            </a:r>
            <a:r>
              <a:rPr lang="en-US" sz="2800">
                <a:cs typeface="Times New Roman" pitchFamily="18" charset="0"/>
              </a:rPr>
              <a:t>; learning to apply the skills of </a:t>
            </a:r>
            <a:r>
              <a:rPr lang="en-US" sz="2800" u="sng">
                <a:cs typeface="Times New Roman" pitchFamily="18" charset="0"/>
              </a:rPr>
              <a:t>self-determination</a:t>
            </a:r>
            <a:r>
              <a:rPr lang="en-US" sz="2800">
                <a:cs typeface="Times New Roman" pitchFamily="18" charset="0"/>
              </a:rPr>
              <a:t>, goal setting, and self-evaluation.  </a:t>
            </a:r>
          </a:p>
          <a:p>
            <a:pPr eaLnBrk="1" hangingPunct="1">
              <a:lnSpc>
                <a:spcPct val="90000"/>
              </a:lnSpc>
            </a:pPr>
            <a:endParaRPr lang="en-US" sz="2800">
              <a:cs typeface="Times New Roman" pitchFamily="18" charset="0"/>
            </a:endParaRPr>
          </a:p>
          <a:p>
            <a:pPr eaLnBrk="1" hangingPunct="1">
              <a:lnSpc>
                <a:spcPct val="90000"/>
              </a:lnSpc>
            </a:pPr>
            <a:r>
              <a:rPr lang="en-US" sz="2800">
                <a:cs typeface="Times New Roman" pitchFamily="18" charset="0"/>
              </a:rPr>
              <a:t>Self-determination and self-advocacy are interrelated        </a:t>
            </a:r>
            <a:r>
              <a:rPr lang="en-US" sz="2000">
                <a:cs typeface="Times New Roman" pitchFamily="18" charset="0"/>
              </a:rPr>
              <a:t>(Field, 1996) </a:t>
            </a:r>
          </a:p>
          <a:p>
            <a:pPr lvl="1" eaLnBrk="1" hangingPunct="1">
              <a:lnSpc>
                <a:spcPct val="90000"/>
              </a:lnSpc>
              <a:buFont typeface="Wingdings" pitchFamily="2" charset="2"/>
              <a:buChar char="Ø"/>
            </a:pPr>
            <a:r>
              <a:rPr lang="en-US" sz="2400" u="sng">
                <a:cs typeface="Times New Roman" pitchFamily="18" charset="0"/>
              </a:rPr>
              <a:t>Self-determination</a:t>
            </a:r>
            <a:r>
              <a:rPr lang="en-US" sz="2400">
                <a:cs typeface="Times New Roman" pitchFamily="18" charset="0"/>
              </a:rPr>
              <a:t>:  Involves making and implementing</a:t>
            </a:r>
          </a:p>
          <a:p>
            <a:pPr lvl="1" eaLnBrk="1" hangingPunct="1">
              <a:lnSpc>
                <a:spcPct val="90000"/>
              </a:lnSpc>
            </a:pPr>
            <a:r>
              <a:rPr lang="en-US" sz="2400">
                <a:cs typeface="Times New Roman" pitchFamily="18" charset="0"/>
              </a:rPr>
              <a:t>   choices based on personal needs, interests, and values.  </a:t>
            </a:r>
          </a:p>
          <a:p>
            <a:pPr lvl="1" eaLnBrk="1" hangingPunct="1">
              <a:lnSpc>
                <a:spcPct val="90000"/>
              </a:lnSpc>
              <a:buFont typeface="Wingdings" pitchFamily="2" charset="2"/>
              <a:buChar char="Ø"/>
            </a:pPr>
            <a:r>
              <a:rPr lang="en-US" sz="2400" u="sng">
                <a:cs typeface="Times New Roman" pitchFamily="18" charset="0"/>
              </a:rPr>
              <a:t>Self-advocacy</a:t>
            </a:r>
            <a:r>
              <a:rPr lang="en-US" sz="2400">
                <a:cs typeface="Times New Roman" pitchFamily="18" charset="0"/>
              </a:rPr>
              <a:t>:  Involves the actions that one takes on one’s</a:t>
            </a:r>
          </a:p>
          <a:p>
            <a:pPr lvl="1" eaLnBrk="1" hangingPunct="1">
              <a:lnSpc>
                <a:spcPct val="90000"/>
              </a:lnSpc>
            </a:pPr>
            <a:r>
              <a:rPr lang="en-US" sz="2400">
                <a:cs typeface="Times New Roman" pitchFamily="18" charset="0"/>
              </a:rPr>
              <a:t>   own behalf</a:t>
            </a:r>
            <a:r>
              <a:rPr lang="en-US" sz="2800">
                <a:cs typeface="Times New Roman" pitchFamily="18" charset="0"/>
              </a:rPr>
              <a:t>.</a:t>
            </a:r>
          </a:p>
          <a:p>
            <a:pPr eaLnBrk="1" hangingPunct="1">
              <a:lnSpc>
                <a:spcPct val="90000"/>
              </a:lnSpc>
            </a:pPr>
            <a:r>
              <a:rPr lang="en-US" sz="2000">
                <a:cs typeface="Times New Roman" pitchFamily="18" charset="0"/>
              </a:rPr>
              <a:t>                                                             </a:t>
            </a:r>
          </a:p>
          <a:p>
            <a:pPr lvl="1" eaLnBrk="1" hangingPunct="1">
              <a:lnSpc>
                <a:spcPct val="90000"/>
              </a:lnSpc>
            </a:pPr>
            <a:endParaRPr lang="en-US" sz="2300">
              <a:cs typeface="Times New Roman" pitchFamily="18" charset="0"/>
            </a:endParaRPr>
          </a:p>
        </p:txBody>
      </p:sp>
      <p:sp>
        <p:nvSpPr>
          <p:cNvPr id="4" name="Rectangle 2"/>
          <p:cNvSpPr txBox="1">
            <a:spLocks noChangeArrowheads="1"/>
          </p:cNvSpPr>
          <p:nvPr/>
        </p:nvSpPr>
        <p:spPr>
          <a:xfrm>
            <a:off x="0" y="274638"/>
            <a:ext cx="9144000" cy="1401762"/>
          </a:xfrm>
          <a:prstGeom prst="rect">
            <a:avLst/>
          </a:prstGeom>
          <a:solidFill>
            <a:srgbClr val="99F5EA"/>
          </a:solidFill>
          <a:ln>
            <a:solidFill>
              <a:srgbClr val="AFF7EE"/>
            </a:solidFill>
          </a:ln>
        </p:spPr>
        <p:txBody>
          <a:bodyPr/>
          <a:lstStyle/>
          <a:p>
            <a:pPr algn="ctr">
              <a:defRPr/>
            </a:pPr>
            <a:r>
              <a:rPr lang="en-US" sz="4400" b="1" kern="0" dirty="0">
                <a:solidFill>
                  <a:schemeClr val="tx2"/>
                </a:solidFill>
                <a:latin typeface="+mj-lt"/>
                <a:ea typeface="+mj-ea"/>
                <a:cs typeface="+mj-cs"/>
              </a:rPr>
              <a:t>How are Student Led IEPs and</a:t>
            </a:r>
          </a:p>
          <a:p>
            <a:pPr algn="ctr">
              <a:defRPr/>
            </a:pPr>
            <a:r>
              <a:rPr lang="en-US" sz="4400" b="1" kern="0" dirty="0">
                <a:solidFill>
                  <a:schemeClr val="tx2"/>
                </a:solidFill>
                <a:latin typeface="+mj-lt"/>
                <a:ea typeface="+mj-ea"/>
                <a:cs typeface="+mj-cs"/>
              </a:rPr>
              <a:t> Self-Determination Linked?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2590</TotalTime>
  <Words>3378</Words>
  <Application>Microsoft Office PowerPoint</Application>
  <PresentationFormat>On-screen Show (4:3)</PresentationFormat>
  <Paragraphs>643</Paragraphs>
  <Slides>50</Slides>
  <Notes>49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Arial</vt:lpstr>
      <vt:lpstr>Book Antiqua</vt:lpstr>
      <vt:lpstr>Calibri</vt:lpstr>
      <vt:lpstr>Garamond</vt:lpstr>
      <vt:lpstr>Maiandra GD</vt:lpstr>
      <vt:lpstr>Times New Roman</vt:lpstr>
      <vt:lpstr>Wingdings</vt:lpstr>
      <vt:lpstr>Wingdings 2</vt:lpstr>
      <vt:lpstr>Default Design</vt:lpstr>
      <vt:lpstr>PowerPoint Presentation</vt:lpstr>
      <vt:lpstr>ASPIRE</vt:lpstr>
      <vt:lpstr>Expectations</vt:lpstr>
      <vt:lpstr> Factors That Help Create Success</vt:lpstr>
      <vt:lpstr>Self-Determination</vt:lpstr>
      <vt:lpstr>What is Self-Determination?</vt:lpstr>
      <vt:lpstr>In Plain English</vt:lpstr>
      <vt:lpstr>Research</vt:lpstr>
      <vt:lpstr>PowerPoint Presentation</vt:lpstr>
      <vt:lpstr>Fostering Self-Determination</vt:lpstr>
      <vt:lpstr>What’s In a Name?</vt:lpstr>
      <vt:lpstr>PowerPoint Presentation</vt:lpstr>
      <vt:lpstr>PowerPoint Presentation</vt:lpstr>
      <vt:lpstr>PowerPoint Presentation</vt:lpstr>
      <vt:lpstr>PowerPoint Presentation</vt:lpstr>
      <vt:lpstr>Student Led IEP Meeting</vt:lpstr>
      <vt:lpstr>PowerPoint Presentation</vt:lpstr>
      <vt:lpstr>PowerPoint Presentation</vt:lpstr>
      <vt:lpstr>PowerPoint Presentation</vt:lpstr>
      <vt:lpstr>PowerPoint Presentation</vt:lpstr>
      <vt:lpstr>PowerPoint Presentation</vt:lpstr>
      <vt:lpstr>PowerPoint Presentation</vt:lpstr>
      <vt:lpstr>A Different Degree of Participation </vt:lpstr>
      <vt:lpstr>A Different Degree of Participation </vt:lpstr>
      <vt:lpstr>Benefits for Your School </vt:lpstr>
      <vt:lpstr>PowerPoint Presentation</vt:lpstr>
      <vt:lpstr>PowerPoint Presentation</vt:lpstr>
      <vt:lpstr>Benefits for the Families </vt:lpstr>
      <vt:lpstr>PowerPoint Presentation</vt:lpstr>
      <vt:lpstr>Results of Participation</vt:lpstr>
      <vt:lpstr>What’s the Mystery? </vt:lpstr>
      <vt:lpstr>Assessments and Evaluations</vt:lpstr>
      <vt:lpstr>PowerPoint Presentation</vt:lpstr>
      <vt:lpstr>Getting Started</vt:lpstr>
      <vt:lpstr>Instruction and Preparation</vt:lpstr>
      <vt:lpstr>Sample Lesson Plan</vt:lpstr>
      <vt:lpstr>Steps for Student Participation</vt:lpstr>
      <vt:lpstr>Preparing students for the Meeting</vt:lpstr>
      <vt:lpstr> Guidelines for a Successful Meeting</vt:lpstr>
      <vt:lpstr>PowerPoint Presentation</vt:lpstr>
      <vt:lpstr>After the Meeting</vt:lpstr>
      <vt:lpstr>PowerPoint Presentation</vt:lpstr>
      <vt:lpstr>PowerPoint Presentation</vt:lpstr>
      <vt:lpstr>PowerPoint Presentation</vt:lpstr>
      <vt:lpstr>PowerPoint Presentation</vt:lpstr>
      <vt:lpstr> Challenges </vt:lpstr>
      <vt:lpstr>PowerPoint Presentation</vt:lpstr>
      <vt:lpstr>Why Is This Cake On Fire?</vt:lpstr>
      <vt:lpstr>PowerPoint Presentation</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Michele Wilson</cp:lastModifiedBy>
  <cp:revision>216</cp:revision>
  <cp:lastPrinted>2013-05-30T12:06:18Z</cp:lastPrinted>
  <dcterms:created xsi:type="dcterms:W3CDTF">2010-09-20T15:15:56Z</dcterms:created>
  <dcterms:modified xsi:type="dcterms:W3CDTF">2013-12-05T14:07:38Z</dcterms:modified>
</cp:coreProperties>
</file>