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75" r:id="rId3"/>
    <p:sldId id="276" r:id="rId4"/>
    <p:sldId id="277" r:id="rId5"/>
    <p:sldId id="278" r:id="rId6"/>
    <p:sldId id="293" r:id="rId7"/>
    <p:sldId id="283" r:id="rId8"/>
    <p:sldId id="291" r:id="rId9"/>
    <p:sldId id="285" r:id="rId10"/>
    <p:sldId id="279" r:id="rId11"/>
    <p:sldId id="280" r:id="rId12"/>
    <p:sldId id="281" r:id="rId13"/>
    <p:sldId id="289" r:id="rId14"/>
    <p:sldId id="288" r:id="rId15"/>
    <p:sldId id="286" r:id="rId16"/>
    <p:sldId id="287" r:id="rId17"/>
    <p:sldId id="292" r:id="rId18"/>
    <p:sldId id="294" r:id="rId19"/>
    <p:sldId id="282"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userDrawn="1">
          <p15:clr>
            <a:srgbClr val="A4A3A4"/>
          </p15:clr>
        </p15:guide>
        <p15:guide id="3" orient="horz" pos="31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F00"/>
    <a:srgbClr val="FFFFCC"/>
    <a:srgbClr val="FDF8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showGuides="1">
      <p:cViewPr varScale="1">
        <p:scale>
          <a:sx n="102" d="100"/>
          <a:sy n="102" d="100"/>
        </p:scale>
        <p:origin x="-96" y="-732"/>
      </p:cViewPr>
      <p:guideLst>
        <p:guide orient="horz" pos="3144"/>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1F6A14-6978-4FBB-A412-70A93E87216B}"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331993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F6A14-6978-4FBB-A412-70A93E87216B}"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48499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F6A14-6978-4FBB-A412-70A93E87216B}"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89620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F6A14-6978-4FBB-A412-70A93E87216B}"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70548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F6A14-6978-4FBB-A412-70A93E87216B}"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155463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1F6A14-6978-4FBB-A412-70A93E87216B}"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15965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1F6A14-6978-4FBB-A412-70A93E87216B}"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29762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1F6A14-6978-4FBB-A412-70A93E87216B}"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71609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F6A14-6978-4FBB-A412-70A93E87216B}"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18423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F6A14-6978-4FBB-A412-70A93E87216B}"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59327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F6A14-6978-4FBB-A412-70A93E87216B}"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1B54B-9A54-42A7-AE9A-90823F5963C9}" type="slidenum">
              <a:rPr lang="en-US" smtClean="0"/>
              <a:t>‹#›</a:t>
            </a:fld>
            <a:endParaRPr lang="en-US"/>
          </a:p>
        </p:txBody>
      </p:sp>
    </p:spTree>
    <p:extLst>
      <p:ext uri="{BB962C8B-B14F-4D97-AF65-F5344CB8AC3E}">
        <p14:creationId xmlns:p14="http://schemas.microsoft.com/office/powerpoint/2010/main" val="215148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F6A14-6978-4FBB-A412-70A93E87216B}" type="datetimeFigureOut">
              <a:rPr lang="en-US" smtClean="0"/>
              <a:t>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1B54B-9A54-42A7-AE9A-90823F5963C9}" type="slidenum">
              <a:rPr lang="en-US" smtClean="0"/>
              <a:t>‹#›</a:t>
            </a:fld>
            <a:endParaRPr lang="en-US"/>
          </a:p>
        </p:txBody>
      </p:sp>
    </p:spTree>
    <p:extLst>
      <p:ext uri="{BB962C8B-B14F-4D97-AF65-F5344CB8AC3E}">
        <p14:creationId xmlns:p14="http://schemas.microsoft.com/office/powerpoint/2010/main" val="14743685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72" name="Group 171"/>
          <p:cNvGrpSpPr/>
          <p:nvPr/>
        </p:nvGrpSpPr>
        <p:grpSpPr>
          <a:xfrm>
            <a:off x="4321345" y="1650657"/>
            <a:ext cx="3551420" cy="3552717"/>
            <a:chOff x="-3344109" y="444176"/>
            <a:chExt cx="4867766" cy="4869543"/>
          </a:xfrm>
        </p:grpSpPr>
        <p:grpSp>
          <p:nvGrpSpPr>
            <p:cNvPr id="208" name="Group 207"/>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20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218" name="Group 217"/>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21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65" name="Rectangle 64"/>
          <p:cNvSpPr/>
          <p:nvPr/>
        </p:nvSpPr>
        <p:spPr>
          <a:xfrm>
            <a:off x="-43545" y="2762178"/>
            <a:ext cx="12286559" cy="1327001"/>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6" name="TextBox 48"/>
          <p:cNvSpPr txBox="1"/>
          <p:nvPr/>
        </p:nvSpPr>
        <p:spPr>
          <a:xfrm>
            <a:off x="3094683" y="2830365"/>
            <a:ext cx="5989461"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smtClean="0"/>
              <a:t>Certification Update</a:t>
            </a:r>
          </a:p>
        </p:txBody>
      </p:sp>
      <p:sp>
        <p:nvSpPr>
          <p:cNvPr id="67" name="TextBox 50"/>
          <p:cNvSpPr txBox="1"/>
          <p:nvPr/>
        </p:nvSpPr>
        <p:spPr>
          <a:xfrm>
            <a:off x="3913747" y="3501950"/>
            <a:ext cx="465614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smtClean="0"/>
              <a:t>A Day with the GaPSC – Spring 2017</a:t>
            </a:r>
          </a:p>
        </p:txBody>
      </p:sp>
    </p:spTree>
    <p:extLst>
      <p:ext uri="{BB962C8B-B14F-4D97-AF65-F5344CB8AC3E}">
        <p14:creationId xmlns:p14="http://schemas.microsoft.com/office/powerpoint/2010/main" val="88854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72"/>
                                        </p:tgtEl>
                                        <p:attrNameLst>
                                          <p:attrName>style.visibility</p:attrName>
                                        </p:attrNameLst>
                                      </p:cBhvr>
                                      <p:to>
                                        <p:strVal val="visible"/>
                                      </p:to>
                                    </p:set>
                                    <p:anim calcmode="lin" valueType="num">
                                      <p:cBhvr>
                                        <p:cTn id="7" dur="1000" fill="hold"/>
                                        <p:tgtEl>
                                          <p:spTgt spid="172"/>
                                        </p:tgtEl>
                                        <p:attrNameLst>
                                          <p:attrName>ppt_w</p:attrName>
                                        </p:attrNameLst>
                                      </p:cBhvr>
                                      <p:tavLst>
                                        <p:tav tm="0">
                                          <p:val>
                                            <p:fltVal val="0"/>
                                          </p:val>
                                        </p:tav>
                                        <p:tav tm="100000">
                                          <p:val>
                                            <p:strVal val="#ppt_w"/>
                                          </p:val>
                                        </p:tav>
                                      </p:tavLst>
                                    </p:anim>
                                    <p:anim calcmode="lin" valueType="num">
                                      <p:cBhvr>
                                        <p:cTn id="8" dur="1000" fill="hold"/>
                                        <p:tgtEl>
                                          <p:spTgt spid="172"/>
                                        </p:tgtEl>
                                        <p:attrNameLst>
                                          <p:attrName>ppt_h</p:attrName>
                                        </p:attrNameLst>
                                      </p:cBhvr>
                                      <p:tavLst>
                                        <p:tav tm="0">
                                          <p:val>
                                            <p:fltVal val="0"/>
                                          </p:val>
                                        </p:tav>
                                        <p:tav tm="100000">
                                          <p:val>
                                            <p:strVal val="#ppt_h"/>
                                          </p:val>
                                        </p:tav>
                                      </p:tavLst>
                                    </p:anim>
                                    <p:anim calcmode="lin" valueType="num">
                                      <p:cBhvr>
                                        <p:cTn id="9" dur="1000" fill="hold"/>
                                        <p:tgtEl>
                                          <p:spTgt spid="172"/>
                                        </p:tgtEl>
                                        <p:attrNameLst>
                                          <p:attrName>style.rotation</p:attrName>
                                        </p:attrNameLst>
                                      </p:cBhvr>
                                      <p:tavLst>
                                        <p:tav tm="0">
                                          <p:val>
                                            <p:fltVal val="90"/>
                                          </p:val>
                                        </p:tav>
                                        <p:tav tm="100000">
                                          <p:val>
                                            <p:fltVal val="0"/>
                                          </p:val>
                                        </p:tav>
                                      </p:tavLst>
                                    </p:anim>
                                    <p:animEffect transition="in" filter="fade">
                                      <p:cBhvr>
                                        <p:cTn id="10" dur="1000"/>
                                        <p:tgtEl>
                                          <p:spTgt spid="17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750"/>
                                        <p:tgtEl>
                                          <p:spTgt spid="5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750"/>
                                        <p:tgtEl>
                                          <p:spTgt spid="5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750"/>
                                        <p:tgtEl>
                                          <p:spTgt spid="6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750"/>
                                        <p:tgtEl>
                                          <p:spTgt spid="6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750"/>
                                        <p:tgtEl>
                                          <p:spTgt spid="6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750"/>
                                        <p:tgtEl>
                                          <p:spTgt spid="6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750"/>
                                        <p:tgtEl>
                                          <p:spTgt spid="6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750"/>
                                        <p:tgtEl>
                                          <p:spTgt spid="5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fade">
                                      <p:cBhvr>
                                        <p:cTn id="38" dur="750"/>
                                        <p:tgtEl>
                                          <p:spTgt spid="5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75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750"/>
                                        <p:tgtEl>
                                          <p:spTgt spid="5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750"/>
                                        <p:tgtEl>
                                          <p:spTgt spid="5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750"/>
                                        <p:tgtEl>
                                          <p:spTgt spid="5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750"/>
                                        <p:tgtEl>
                                          <p:spTgt spid="5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fade">
                                      <p:cBhvr>
                                        <p:cTn id="56" dur="750"/>
                                        <p:tgtEl>
                                          <p:spTgt spid="4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750"/>
                                        <p:tgtEl>
                                          <p:spTgt spid="53"/>
                                        </p:tgtEl>
                                      </p:cBhvr>
                                    </p:animEffect>
                                  </p:childTnLst>
                                </p:cTn>
                              </p:par>
                            </p:childTnLst>
                          </p:cTn>
                        </p:par>
                        <p:par>
                          <p:cTn id="60" fill="hold">
                            <p:stCondLst>
                              <p:cond delay="1750"/>
                            </p:stCondLst>
                            <p:childTnLst>
                              <p:par>
                                <p:cTn id="61" presetID="10" presetClass="entr" presetSubtype="0" fill="hold" grpId="0" nodeType="afterEffect">
                                  <p:stCondLst>
                                    <p:cond delay="500"/>
                                  </p:stCondLst>
                                  <p:childTnLst>
                                    <p:set>
                                      <p:cBhvr>
                                        <p:cTn id="62" dur="1" fill="hold">
                                          <p:stCondLst>
                                            <p:cond delay="0"/>
                                          </p:stCondLst>
                                        </p:cTn>
                                        <p:tgtEl>
                                          <p:spTgt spid="66"/>
                                        </p:tgtEl>
                                        <p:attrNameLst>
                                          <p:attrName>style.visibility</p:attrName>
                                        </p:attrNameLst>
                                      </p:cBhvr>
                                      <p:to>
                                        <p:strVal val="visible"/>
                                      </p:to>
                                    </p:set>
                                    <p:animEffect transition="in" filter="fade">
                                      <p:cBhvr>
                                        <p:cTn id="63" dur="500"/>
                                        <p:tgtEl>
                                          <p:spTgt spid="66"/>
                                        </p:tgtEl>
                                      </p:cBhvr>
                                    </p:animEffect>
                                  </p:childTnLst>
                                </p:cTn>
                              </p:par>
                              <p:par>
                                <p:cTn id="64" presetID="10" presetClass="entr" presetSubtype="0" fill="hold" grpId="0" nodeType="withEffect">
                                  <p:stCondLst>
                                    <p:cond delay="500"/>
                                  </p:stCondLst>
                                  <p:childTnLst>
                                    <p:set>
                                      <p:cBhvr>
                                        <p:cTn id="65" dur="1" fill="hold">
                                          <p:stCondLst>
                                            <p:cond delay="0"/>
                                          </p:stCondLst>
                                        </p:cTn>
                                        <p:tgtEl>
                                          <p:spTgt spid="65"/>
                                        </p:tgtEl>
                                        <p:attrNameLst>
                                          <p:attrName>style.visibility</p:attrName>
                                        </p:attrNameLst>
                                      </p:cBhvr>
                                      <p:to>
                                        <p:strVal val="visible"/>
                                      </p:to>
                                    </p:set>
                                    <p:animEffect transition="in" filter="fade">
                                      <p:cBhvr>
                                        <p:cTn id="66" dur="500"/>
                                        <p:tgtEl>
                                          <p:spTgt spid="65"/>
                                        </p:tgtEl>
                                      </p:cBhvr>
                                    </p:animEffect>
                                  </p:childTnLst>
                                </p:cTn>
                              </p:par>
                              <p:par>
                                <p:cTn id="67" presetID="10" presetClass="entr" presetSubtype="0" fill="hold" grpId="0" nodeType="withEffect">
                                  <p:stCondLst>
                                    <p:cond delay="50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p:bldP spid="6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84" name="Group 183"/>
          <p:cNvGrpSpPr/>
          <p:nvPr/>
        </p:nvGrpSpPr>
        <p:grpSpPr>
          <a:xfrm>
            <a:off x="4321345" y="1650657"/>
            <a:ext cx="3551420" cy="3552717"/>
            <a:chOff x="-3344109" y="444176"/>
            <a:chExt cx="4867766" cy="4869543"/>
          </a:xfrm>
        </p:grpSpPr>
        <p:grpSp>
          <p:nvGrpSpPr>
            <p:cNvPr id="185" name="Group 184"/>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196"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7"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8"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9"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0"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1"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2"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3"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4"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186" name="Group 185"/>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187"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8"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9"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0"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1"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2"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3"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4"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5"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41" name="Rectangle 40"/>
          <p:cNvSpPr/>
          <p:nvPr/>
        </p:nvSpPr>
        <p:spPr>
          <a:xfrm>
            <a:off x="1524000" y="782512"/>
            <a:ext cx="9154886" cy="5310555"/>
          </a:xfrm>
          <a:prstGeom prst="rect">
            <a:avLst/>
          </a:prstGeom>
          <a:solidFill>
            <a:schemeClr val="bg1">
              <a:alpha val="80000"/>
            </a:schemeClr>
          </a:solidFill>
          <a:ln>
            <a:solidFill>
              <a:schemeClr val="accent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524000" y="887011"/>
            <a:ext cx="9154886" cy="5078313"/>
          </a:xfrm>
          <a:prstGeom prst="rect">
            <a:avLst/>
          </a:prstGeom>
          <a:noFill/>
        </p:spPr>
        <p:txBody>
          <a:bodyPr wrap="square" rtlCol="0">
            <a:spAutoFit/>
          </a:bodyPr>
          <a:lstStyle/>
          <a:p>
            <a:r>
              <a:rPr lang="en-US" sz="2800" b="1" dirty="0" smtClean="0"/>
              <a:t>Tiered Leadership Certification</a:t>
            </a:r>
            <a:endParaRPr lang="en-US" sz="2800" b="1" dirty="0"/>
          </a:p>
          <a:p>
            <a:endParaRPr lang="en-US" sz="1600" b="1" dirty="0" smtClean="0"/>
          </a:p>
          <a:p>
            <a:pPr marL="285750" indent="-285750">
              <a:buFont typeface="Arial" panose="020B0604020202020204" pitchFamily="34" charset="0"/>
              <a:buChar char="•"/>
            </a:pPr>
            <a:r>
              <a:rPr lang="en-US" sz="2000" b="1" dirty="0" smtClean="0"/>
              <a:t>All existing professional leadership certificates were all converted to the Tier II Educational Leadership field on 1/15/16.  Tier II is acceptable for all leadership positions.   </a:t>
            </a:r>
            <a:endParaRPr lang="en-US" sz="2000" b="1" dirty="0"/>
          </a:p>
          <a:p>
            <a:endParaRPr lang="en-US" sz="2000" b="1" dirty="0"/>
          </a:p>
          <a:p>
            <a:pPr marL="285750" indent="-285750">
              <a:buFont typeface="Arial" panose="020B0604020202020204" pitchFamily="34" charset="0"/>
              <a:buChar char="•"/>
            </a:pPr>
            <a:r>
              <a:rPr lang="en-US" sz="2000" b="1" dirty="0" smtClean="0"/>
              <a:t>Tier I is for assistant principals and those who do not supervise other leaders</a:t>
            </a:r>
            <a:endParaRPr lang="en-US" sz="2000" b="1" dirty="0"/>
          </a:p>
          <a:p>
            <a:endParaRPr lang="en-US" sz="2000" b="1" dirty="0"/>
          </a:p>
          <a:p>
            <a:pPr marL="285750" indent="-285750">
              <a:buFont typeface="Arial" panose="020B0604020202020204" pitchFamily="34" charset="0"/>
              <a:buChar char="•"/>
            </a:pPr>
            <a:r>
              <a:rPr lang="en-US" sz="2000" b="1" dirty="0" smtClean="0"/>
              <a:t>Tier II is for principals and superintendents or those central office positions that supervise other leaders</a:t>
            </a:r>
          </a:p>
          <a:p>
            <a:endParaRPr lang="en-US" sz="2000" b="1" dirty="0"/>
          </a:p>
          <a:p>
            <a:pPr marL="285750" indent="-285750">
              <a:buFont typeface="Arial" panose="020B0604020202020204" pitchFamily="34" charset="0"/>
              <a:buChar char="•"/>
            </a:pPr>
            <a:r>
              <a:rPr lang="en-US" sz="2000" b="1" dirty="0" smtClean="0"/>
              <a:t>Non-Renewable for Tier I requires bachelor’s degree and taking the GACE Ethics for Leaders Entry 370 test</a:t>
            </a:r>
          </a:p>
          <a:p>
            <a:endParaRPr lang="en-US" sz="2000" b="1" dirty="0"/>
          </a:p>
          <a:p>
            <a:pPr marL="285750" indent="-285750">
              <a:buFont typeface="Arial" panose="020B0604020202020204" pitchFamily="34" charset="0"/>
              <a:buChar char="•"/>
            </a:pPr>
            <a:r>
              <a:rPr lang="en-US" sz="2000" b="1" dirty="0" smtClean="0"/>
              <a:t>Non-Renewable for Tier II requires master’s degree and taking the GACE Ethics for Leaders Entry 370 test</a:t>
            </a:r>
            <a:endParaRPr lang="en-US" sz="2000" b="1" dirty="0"/>
          </a:p>
        </p:txBody>
      </p:sp>
    </p:spTree>
    <p:extLst>
      <p:ext uri="{BB962C8B-B14F-4D97-AF65-F5344CB8AC3E}">
        <p14:creationId xmlns:p14="http://schemas.microsoft.com/office/powerpoint/2010/main" val="389223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84" name="Group 183"/>
          <p:cNvGrpSpPr/>
          <p:nvPr/>
        </p:nvGrpSpPr>
        <p:grpSpPr>
          <a:xfrm>
            <a:off x="4321345" y="1650657"/>
            <a:ext cx="3551420" cy="3552717"/>
            <a:chOff x="-3344109" y="444176"/>
            <a:chExt cx="4867766" cy="4869543"/>
          </a:xfrm>
        </p:grpSpPr>
        <p:grpSp>
          <p:nvGrpSpPr>
            <p:cNvPr id="185" name="Group 184"/>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196"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7"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8"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9"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0"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1"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2"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3"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4"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186" name="Group 185"/>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187"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8"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9"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0"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1"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2"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3"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4"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5"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41" name="Rectangle 40"/>
          <p:cNvSpPr/>
          <p:nvPr/>
        </p:nvSpPr>
        <p:spPr>
          <a:xfrm>
            <a:off x="1524000" y="782512"/>
            <a:ext cx="9154886" cy="5310555"/>
          </a:xfrm>
          <a:prstGeom prst="rect">
            <a:avLst/>
          </a:prstGeom>
          <a:solidFill>
            <a:schemeClr val="bg1">
              <a:alpha val="80000"/>
            </a:schemeClr>
          </a:solidFill>
          <a:ln>
            <a:solidFill>
              <a:schemeClr val="accent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519612" y="985442"/>
            <a:ext cx="9154886" cy="4708981"/>
          </a:xfrm>
          <a:prstGeom prst="rect">
            <a:avLst/>
          </a:prstGeom>
          <a:noFill/>
        </p:spPr>
        <p:txBody>
          <a:bodyPr wrap="square" rtlCol="0">
            <a:spAutoFit/>
          </a:bodyPr>
          <a:lstStyle/>
          <a:p>
            <a:r>
              <a:rPr lang="en-US" sz="2800" b="1" dirty="0" smtClean="0"/>
              <a:t>Tiered Leadership Certification (cont.)</a:t>
            </a:r>
            <a:endParaRPr lang="en-US" sz="2800" b="1"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2000" b="1" dirty="0" smtClean="0"/>
              <a:t>Current GaPSC-approved Educational Leadership programs will sunset and stop admitting new candidates Spring 2017.  Completion of these programs will result in the Tier II performance-based leadership certificate.</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Tier I programs began Summer 2016</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Tier II programs will begin admitting candidates Summer 2017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Out-of-state leadership applicants who qualify are issued a Professional certificate without any special GA requirements and must complete these at first renewal (GACE in Educational Leadership, GACE Ethics for Leaders Exit 380, exceptional child course)</a:t>
            </a:r>
            <a:endParaRPr lang="en-US" sz="2000" b="1"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52483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36" name="Rectangle 35"/>
          <p:cNvSpPr/>
          <p:nvPr/>
        </p:nvSpPr>
        <p:spPr>
          <a:xfrm>
            <a:off x="4123506" y="1370882"/>
            <a:ext cx="3964364" cy="4113845"/>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123506" y="1440105"/>
            <a:ext cx="3964364" cy="4031873"/>
          </a:xfrm>
          <a:prstGeom prst="rect">
            <a:avLst/>
          </a:prstGeom>
          <a:noFill/>
        </p:spPr>
        <p:txBody>
          <a:bodyPr wrap="square" rtlCol="0">
            <a:spAutoFit/>
          </a:bodyPr>
          <a:lstStyle/>
          <a:p>
            <a:r>
              <a:rPr lang="en-US" sz="2800" b="1" dirty="0" smtClean="0"/>
              <a:t>New CTAE Fields</a:t>
            </a:r>
          </a:p>
          <a:p>
            <a:endParaRPr lang="en-US" sz="2800" b="1" dirty="0"/>
          </a:p>
          <a:p>
            <a:pPr marL="342900" indent="-342900">
              <a:buFont typeface="Arial" panose="020B0604020202020204" pitchFamily="34" charset="0"/>
              <a:buChar char="•"/>
            </a:pPr>
            <a:r>
              <a:rPr lang="en-US" sz="2000" b="1" dirty="0" smtClean="0"/>
              <a:t>Computer Animation</a:t>
            </a:r>
          </a:p>
          <a:p>
            <a:pPr marL="342900" indent="-342900">
              <a:buFont typeface="Arial" panose="020B0604020202020204" pitchFamily="34" charset="0"/>
              <a:buChar char="•"/>
            </a:pPr>
            <a:endParaRPr lang="en-US" sz="2000" b="1" dirty="0" smtClean="0"/>
          </a:p>
          <a:p>
            <a:pPr marL="342900" indent="-342900">
              <a:buFont typeface="Arial" panose="020B0604020202020204" pitchFamily="34" charset="0"/>
              <a:buChar char="•"/>
            </a:pPr>
            <a:r>
              <a:rPr lang="en-US" sz="2000" b="1" dirty="0" smtClean="0"/>
              <a:t>Industrial Maintenance (included in the Construction sub areas)</a:t>
            </a:r>
          </a:p>
          <a:p>
            <a:r>
              <a:rPr lang="en-US" sz="2000" b="1" dirty="0" smtClean="0"/>
              <a:t> </a:t>
            </a:r>
          </a:p>
          <a:p>
            <a:pPr marL="342900" indent="-342900">
              <a:buFont typeface="Arial" panose="020B0604020202020204" pitchFamily="34" charset="0"/>
              <a:buChar char="•"/>
            </a:pPr>
            <a:r>
              <a:rPr lang="en-US" sz="2000" b="1" dirty="0" smtClean="0"/>
              <a:t>Permits available for some CTAE fields</a:t>
            </a:r>
          </a:p>
          <a:p>
            <a:pPr marL="342900" indent="-342900">
              <a:buFont typeface="Arial" panose="020B0604020202020204" pitchFamily="34" charset="0"/>
              <a:buChar char="•"/>
            </a:pPr>
            <a:endParaRPr lang="en-US" sz="2000" b="1" dirty="0" smtClean="0"/>
          </a:p>
          <a:p>
            <a:pPr marL="342900" indent="-342900">
              <a:buFont typeface="Arial" panose="020B0604020202020204" pitchFamily="34" charset="0"/>
              <a:buChar char="•"/>
            </a:pPr>
            <a:r>
              <a:rPr lang="en-US" sz="2000" b="1" dirty="0" smtClean="0"/>
              <a:t>Computer Science P-12</a:t>
            </a:r>
          </a:p>
        </p:txBody>
      </p:sp>
      <p:sp>
        <p:nvSpPr>
          <p:cNvPr id="590" name="TextBox 589"/>
          <p:cNvSpPr txBox="1"/>
          <p:nvPr/>
        </p:nvSpPr>
        <p:spPr>
          <a:xfrm>
            <a:off x="620632" y="95250"/>
            <a:ext cx="4515403" cy="584775"/>
          </a:xfrm>
          <a:prstGeom prst="rect">
            <a:avLst/>
          </a:prstGeom>
          <a:noFill/>
        </p:spPr>
        <p:txBody>
          <a:bodyPr wrap="none" rtlCol="0">
            <a:spAutoFit/>
          </a:bodyPr>
          <a:lstStyle/>
          <a:p>
            <a:r>
              <a:rPr lang="en-US" sz="3200" b="1" dirty="0" smtClean="0"/>
              <a:t>Certification Rule Update</a:t>
            </a:r>
            <a:r>
              <a:rPr lang="en-US" sz="1400" dirty="0" smtClean="0"/>
              <a:t> </a:t>
            </a:r>
            <a:endParaRPr lang="en-US" sz="1400" b="1" dirty="0"/>
          </a:p>
        </p:txBody>
      </p:sp>
    </p:spTree>
    <p:extLst>
      <p:ext uri="{BB962C8B-B14F-4D97-AF65-F5344CB8AC3E}">
        <p14:creationId xmlns:p14="http://schemas.microsoft.com/office/powerpoint/2010/main" val="4001847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0" y="-139451"/>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473086" y="1124542"/>
            <a:ext cx="8817949" cy="4832092"/>
          </a:xfrm>
          <a:prstGeom prst="rect">
            <a:avLst/>
          </a:prstGeom>
          <a:solidFill>
            <a:schemeClr val="bg1"/>
          </a:solidFill>
          <a:ln>
            <a:solidFill>
              <a:schemeClr val="accent1"/>
            </a:solidFill>
          </a:ln>
        </p:spPr>
        <p:txBody>
          <a:bodyPr wrap="square" rtlCol="0">
            <a:spAutoFit/>
          </a:bodyPr>
          <a:lstStyle/>
          <a:p>
            <a:endParaRPr lang="en-US" sz="2000" dirty="0" smtClean="0"/>
          </a:p>
          <a:p>
            <a:pPr marL="285750" indent="-285750">
              <a:buFont typeface="Arial" panose="020B0604020202020204" pitchFamily="34" charset="0"/>
              <a:buChar char="•"/>
            </a:pPr>
            <a:r>
              <a:rPr lang="en-US" sz="2000" b="1" dirty="0" smtClean="0"/>
              <a:t>Effective 10/15/16</a:t>
            </a:r>
          </a:p>
          <a:p>
            <a:pPr marL="285750" indent="-285750">
              <a:buFont typeface="Arial" panose="020B0604020202020204" pitchFamily="34" charset="0"/>
              <a:buChar char="•"/>
            </a:pPr>
            <a:r>
              <a:rPr lang="en-US" sz="2000" b="1" dirty="0" smtClean="0"/>
              <a:t>Included as an option/area under the Construction specialization</a:t>
            </a:r>
            <a:endParaRPr lang="en-US" sz="2000" b="1" dirty="0"/>
          </a:p>
          <a:p>
            <a:endParaRPr lang="en-US" sz="2000" b="1" dirty="0"/>
          </a:p>
          <a:p>
            <a:r>
              <a:rPr lang="en-US" sz="2800" b="1" dirty="0" smtClean="0"/>
              <a:t>Qualifications:</a:t>
            </a:r>
          </a:p>
          <a:p>
            <a:pPr marL="285750" indent="-28575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Hold a minimum of a high school diploma or GED equivalent; </a:t>
            </a:r>
            <a:endParaRPr lang="en-US" sz="2000" b="1" dirty="0" smtClean="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smtClean="0"/>
              <a:t>Pass </a:t>
            </a:r>
            <a:r>
              <a:rPr lang="en-US" sz="2000" b="1" dirty="0"/>
              <a:t>the NOCTI Teacher Assessments in Industrial Maintenance Mechanics or hold one of the following: a valid Level III or IV certificate in Industrial Maintenance Mechanic issued by the National Center for Construction Education and Research (NCCER); </a:t>
            </a:r>
            <a:endParaRPr lang="en-US" sz="2000" b="1" dirty="0" smtClean="0"/>
          </a:p>
          <a:p>
            <a:endParaRPr lang="en-US" sz="2000" b="1" dirty="0"/>
          </a:p>
          <a:p>
            <a:pPr marL="342900" indent="-342900">
              <a:buFont typeface="Arial" panose="020B0604020202020204" pitchFamily="34" charset="0"/>
              <a:buChar char="•"/>
            </a:pPr>
            <a:r>
              <a:rPr lang="en-US" sz="2000" b="1" dirty="0" smtClean="0"/>
              <a:t>Have </a:t>
            </a:r>
            <a:r>
              <a:rPr lang="en-US" sz="2000" b="1" dirty="0"/>
              <a:t>at least two (2) years of occupational work experience in the field. </a:t>
            </a:r>
          </a:p>
          <a:p>
            <a:pPr marL="285750" indent="-285750">
              <a:buFont typeface="Arial" panose="020B0604020202020204" pitchFamily="34" charset="0"/>
              <a:buChar char="•"/>
            </a:pPr>
            <a:endParaRPr lang="en-US" sz="2000" b="1" dirty="0"/>
          </a:p>
        </p:txBody>
      </p:sp>
      <p:sp>
        <p:nvSpPr>
          <p:cNvPr id="590" name="TextBox 589"/>
          <p:cNvSpPr txBox="1"/>
          <p:nvPr/>
        </p:nvSpPr>
        <p:spPr>
          <a:xfrm>
            <a:off x="620632" y="95250"/>
            <a:ext cx="4271747" cy="584775"/>
          </a:xfrm>
          <a:prstGeom prst="rect">
            <a:avLst/>
          </a:prstGeom>
          <a:noFill/>
        </p:spPr>
        <p:txBody>
          <a:bodyPr wrap="none" rtlCol="0">
            <a:spAutoFit/>
          </a:bodyPr>
          <a:lstStyle/>
          <a:p>
            <a:r>
              <a:rPr lang="en-US" sz="3200" b="1" dirty="0" smtClean="0"/>
              <a:t>Industrial Maintenance </a:t>
            </a:r>
            <a:r>
              <a:rPr lang="en-US" sz="1400" dirty="0" smtClean="0"/>
              <a:t> </a:t>
            </a:r>
            <a:endParaRPr lang="en-US" sz="1400" b="1" dirty="0"/>
          </a:p>
        </p:txBody>
      </p:sp>
    </p:spTree>
    <p:extLst>
      <p:ext uri="{BB962C8B-B14F-4D97-AF65-F5344CB8AC3E}">
        <p14:creationId xmlns:p14="http://schemas.microsoft.com/office/powerpoint/2010/main" val="4032704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0" y="-139451"/>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660306" y="859896"/>
            <a:ext cx="8817949" cy="5139869"/>
          </a:xfrm>
          <a:prstGeom prst="rect">
            <a:avLst/>
          </a:prstGeom>
          <a:solidFill>
            <a:schemeClr val="bg1"/>
          </a:solidFill>
          <a:ln>
            <a:solidFill>
              <a:schemeClr val="accent1"/>
            </a:solidFill>
          </a:ln>
        </p:spPr>
        <p:txBody>
          <a:bodyPr wrap="square" rtlCol="0">
            <a:spAutoFit/>
          </a:bodyPr>
          <a:lstStyle/>
          <a:p>
            <a:endParaRPr lang="en-US" sz="2000" dirty="0" smtClean="0"/>
          </a:p>
          <a:p>
            <a:pPr marL="285750" indent="-285750">
              <a:buFont typeface="Arial" panose="020B0604020202020204" pitchFamily="34" charset="0"/>
              <a:buChar char="•"/>
            </a:pPr>
            <a:r>
              <a:rPr lang="en-US" sz="2000" b="1" dirty="0" smtClean="0"/>
              <a:t>New field is effective 10/15/16</a:t>
            </a:r>
            <a:endParaRPr lang="en-US" sz="2000" b="1" dirty="0"/>
          </a:p>
          <a:p>
            <a:endParaRPr lang="en-US" sz="2000" b="1" dirty="0"/>
          </a:p>
          <a:p>
            <a:r>
              <a:rPr lang="en-US" sz="2800" b="1" dirty="0" smtClean="0"/>
              <a:t>Qualifications:</a:t>
            </a:r>
          </a:p>
          <a:p>
            <a:pPr marL="342900" indent="-342900">
              <a:buFont typeface="Arial" panose="020B0604020202020204" pitchFamily="34" charset="0"/>
              <a:buChar char="•"/>
            </a:pPr>
            <a:r>
              <a:rPr lang="en-US" sz="2000" b="1" dirty="0" smtClean="0"/>
              <a:t>Hold an associate’s degree or higher from a GaPSC-accepted accredited institution in computer animation.</a:t>
            </a:r>
          </a:p>
          <a:p>
            <a:r>
              <a:rPr lang="en-US" sz="2000" b="1" dirty="0" smtClean="0"/>
              <a:t>	OR</a:t>
            </a:r>
          </a:p>
          <a:p>
            <a:pPr marL="342900" indent="-342900">
              <a:buFont typeface="Arial" panose="020B0604020202020204" pitchFamily="34" charset="0"/>
              <a:buChar char="•"/>
            </a:pPr>
            <a:r>
              <a:rPr lang="en-US" sz="2000" b="1" dirty="0"/>
              <a:t>Hold an associate’s degree or higher from a GaPSC-accepted accredited institution in a GaPSC-determined equivalent field to computer animation </a:t>
            </a:r>
            <a:r>
              <a:rPr lang="en-US" sz="2000" b="1" u="sng" dirty="0"/>
              <a:t>and</a:t>
            </a:r>
            <a:r>
              <a:rPr lang="en-US" sz="2000" b="1" dirty="0"/>
              <a:t> have at least two years of occupational work experience in the </a:t>
            </a:r>
            <a:r>
              <a:rPr lang="en-US" sz="2000" b="1" dirty="0" smtClean="0"/>
              <a:t>field. </a:t>
            </a:r>
          </a:p>
          <a:p>
            <a:r>
              <a:rPr lang="en-US" sz="2000" b="1" dirty="0" smtClean="0"/>
              <a:t>	OR</a:t>
            </a:r>
          </a:p>
          <a:p>
            <a:pPr marL="342900" indent="-342900">
              <a:buFont typeface="Arial" panose="020B0604020202020204" pitchFamily="34" charset="0"/>
              <a:buChar char="•"/>
            </a:pPr>
            <a:r>
              <a:rPr lang="en-US" sz="2000" b="1" dirty="0" smtClean="0"/>
              <a:t>Hold an associate’s degree or higher from a GaPSC-accepted accredited institution in any major </a:t>
            </a:r>
            <a:r>
              <a:rPr lang="en-US" sz="2000" b="1" u="sng" dirty="0" smtClean="0"/>
              <a:t>and</a:t>
            </a:r>
            <a:r>
              <a:rPr lang="en-US" sz="2000" b="1" dirty="0" smtClean="0"/>
              <a:t> have </a:t>
            </a:r>
            <a:r>
              <a:rPr lang="en-US" sz="2000" b="1" dirty="0"/>
              <a:t>expertise in the software used in the industry such as Alias </a:t>
            </a:r>
            <a:r>
              <a:rPr lang="en-US" sz="2000" b="1" dirty="0" err="1"/>
              <a:t>PowerAnimator</a:t>
            </a:r>
            <a:r>
              <a:rPr lang="en-US" sz="2000" b="1" dirty="0"/>
              <a:t>/Maya, </a:t>
            </a:r>
            <a:r>
              <a:rPr lang="en-US" sz="2000" b="1" dirty="0" err="1"/>
              <a:t>Kinetix</a:t>
            </a:r>
            <a:r>
              <a:rPr lang="en-US" sz="2000" b="1" dirty="0"/>
              <a:t> 3D Studio Max, </a:t>
            </a:r>
            <a:r>
              <a:rPr lang="en-US" sz="2000" b="1" dirty="0" err="1"/>
              <a:t>SoftImage</a:t>
            </a:r>
            <a:r>
              <a:rPr lang="en-US" sz="2000" b="1" dirty="0"/>
              <a:t>, Lightwave, Adobe Animate CC or </a:t>
            </a:r>
            <a:r>
              <a:rPr lang="en-US" sz="2000" b="1" dirty="0" smtClean="0"/>
              <a:t>a GaPSC-determined </a:t>
            </a:r>
            <a:r>
              <a:rPr lang="en-US" sz="2000" b="1" dirty="0"/>
              <a:t>equivalent. </a:t>
            </a:r>
            <a:r>
              <a:rPr lang="en-US" sz="2000" b="1" dirty="0" smtClean="0"/>
              <a:t>  </a:t>
            </a:r>
          </a:p>
          <a:p>
            <a:endParaRPr lang="en-US" sz="2000" dirty="0"/>
          </a:p>
        </p:txBody>
      </p:sp>
      <p:sp>
        <p:nvSpPr>
          <p:cNvPr id="590" name="TextBox 589"/>
          <p:cNvSpPr txBox="1"/>
          <p:nvPr/>
        </p:nvSpPr>
        <p:spPr>
          <a:xfrm>
            <a:off x="620632" y="95250"/>
            <a:ext cx="8505726" cy="584775"/>
          </a:xfrm>
          <a:prstGeom prst="rect">
            <a:avLst/>
          </a:prstGeom>
          <a:noFill/>
        </p:spPr>
        <p:txBody>
          <a:bodyPr wrap="none" rtlCol="0">
            <a:spAutoFit/>
          </a:bodyPr>
          <a:lstStyle/>
          <a:p>
            <a:r>
              <a:rPr lang="en-US" sz="3200" b="1" dirty="0" smtClean="0"/>
              <a:t>Career/Tech Specialization: Computer Animation</a:t>
            </a:r>
            <a:r>
              <a:rPr lang="en-US" sz="1400" dirty="0" smtClean="0"/>
              <a:t> </a:t>
            </a:r>
            <a:endParaRPr lang="en-US" sz="1400" b="1" dirty="0"/>
          </a:p>
        </p:txBody>
      </p:sp>
    </p:spTree>
    <p:extLst>
      <p:ext uri="{BB962C8B-B14F-4D97-AF65-F5344CB8AC3E}">
        <p14:creationId xmlns:p14="http://schemas.microsoft.com/office/powerpoint/2010/main" val="121683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0" y="-139451"/>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692577" y="1088027"/>
            <a:ext cx="8817949" cy="5016758"/>
          </a:xfrm>
          <a:prstGeom prst="rect">
            <a:avLst/>
          </a:prstGeom>
          <a:solidFill>
            <a:schemeClr val="bg1"/>
          </a:solidFill>
          <a:ln>
            <a:solidFill>
              <a:schemeClr val="accent1"/>
            </a:solidFill>
          </a:ln>
        </p:spPr>
        <p:txBody>
          <a:bodyPr wrap="square" rtlCol="0">
            <a:spAutoFit/>
          </a:bodyPr>
          <a:lstStyle/>
          <a:p>
            <a:endParaRPr lang="en-US" sz="2000" b="1" dirty="0" smtClean="0"/>
          </a:p>
          <a:p>
            <a:pPr marL="285750" indent="-285750">
              <a:buFont typeface="Arial" panose="020B0604020202020204" pitchFamily="34" charset="0"/>
              <a:buChar char="•"/>
            </a:pPr>
            <a:r>
              <a:rPr lang="en-US" sz="2000" b="1" dirty="0"/>
              <a:t>Can be added to a certificate in a teaching field by passing the Computer Science GACE</a:t>
            </a:r>
          </a:p>
          <a:p>
            <a:endParaRPr lang="en-US" sz="2000" b="1" dirty="0"/>
          </a:p>
          <a:p>
            <a:pPr marL="285750" indent="-285750">
              <a:buFont typeface="Arial" panose="020B0604020202020204" pitchFamily="34" charset="0"/>
              <a:buChar char="•"/>
            </a:pPr>
            <a:r>
              <a:rPr lang="en-US" sz="2000" b="1" dirty="0"/>
              <a:t>Educators certified in Math, </a:t>
            </a:r>
            <a:r>
              <a:rPr lang="en-US" sz="2000" b="1" dirty="0" smtClean="0"/>
              <a:t>Science, Business and Engineering and Technology are </a:t>
            </a:r>
            <a:r>
              <a:rPr lang="en-US" sz="2000" b="1" dirty="0"/>
              <a:t>currently in-field to teach certain computer programming courses requiring the </a:t>
            </a:r>
            <a:r>
              <a:rPr lang="en-US" sz="2000" b="1" dirty="0" smtClean="0"/>
              <a:t>Computer Science certificate</a:t>
            </a:r>
            <a:r>
              <a:rPr lang="en-US" sz="2000" b="1" dirty="0"/>
              <a:t>.  Once these educators are identified, they will be notified that they must pass the GACE to add the field of </a:t>
            </a:r>
            <a:r>
              <a:rPr lang="en-US" sz="2000" b="1" dirty="0" smtClean="0"/>
              <a:t>Computer Science to </a:t>
            </a:r>
            <a:r>
              <a:rPr lang="en-US" sz="2000" b="1" dirty="0"/>
              <a:t>continue to teach the programming courses after </a:t>
            </a:r>
            <a:r>
              <a:rPr lang="en-US" sz="2000" b="1" dirty="0" smtClean="0"/>
              <a:t>7/1/18.  The other option would be to complete the Computer Science endorsement program through RESA.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A Non-Renewable certificate in Computer Science or Computer Science endorsement can be requested by the HR Director to allow time to take GACE test or complete the Computer Science endorsement program</a:t>
            </a:r>
            <a:endParaRPr lang="en-US" sz="2000" b="1" dirty="0"/>
          </a:p>
          <a:p>
            <a:endParaRPr lang="en-US" sz="2000" dirty="0"/>
          </a:p>
        </p:txBody>
      </p:sp>
      <p:sp>
        <p:nvSpPr>
          <p:cNvPr id="590" name="TextBox 589"/>
          <p:cNvSpPr txBox="1"/>
          <p:nvPr/>
        </p:nvSpPr>
        <p:spPr>
          <a:xfrm>
            <a:off x="620632" y="95250"/>
            <a:ext cx="4143891" cy="584775"/>
          </a:xfrm>
          <a:prstGeom prst="rect">
            <a:avLst/>
          </a:prstGeom>
          <a:noFill/>
        </p:spPr>
        <p:txBody>
          <a:bodyPr wrap="none" rtlCol="0">
            <a:spAutoFit/>
          </a:bodyPr>
          <a:lstStyle/>
          <a:p>
            <a:r>
              <a:rPr lang="en-US" sz="3200" b="1" dirty="0" smtClean="0"/>
              <a:t>Computer Science P-12</a:t>
            </a:r>
            <a:r>
              <a:rPr lang="en-US" sz="1400" dirty="0" smtClean="0"/>
              <a:t> </a:t>
            </a:r>
            <a:endParaRPr lang="en-US" sz="1400" b="1" dirty="0"/>
          </a:p>
        </p:txBody>
      </p:sp>
    </p:spTree>
    <p:extLst>
      <p:ext uri="{BB962C8B-B14F-4D97-AF65-F5344CB8AC3E}">
        <p14:creationId xmlns:p14="http://schemas.microsoft.com/office/powerpoint/2010/main" val="3025841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0" y="-139451"/>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600068" y="1434914"/>
            <a:ext cx="8817949" cy="4093428"/>
          </a:xfrm>
          <a:prstGeom prst="rect">
            <a:avLst/>
          </a:prstGeom>
          <a:solidFill>
            <a:schemeClr val="bg1"/>
          </a:solidFill>
          <a:ln>
            <a:solidFill>
              <a:schemeClr val="accent1"/>
            </a:solidFill>
          </a:ln>
        </p:spPr>
        <p:txBody>
          <a:bodyPr wrap="square" rtlCol="0">
            <a:spAutoFit/>
          </a:bodyPr>
          <a:lstStyle/>
          <a:p>
            <a:endParaRPr lang="en-US" sz="2000" b="1" dirty="0" smtClean="0"/>
          </a:p>
          <a:p>
            <a:pPr marL="285750" indent="-285750">
              <a:buFont typeface="Arial" panose="020B0604020202020204" pitchFamily="34" charset="0"/>
              <a:buChar char="•"/>
            </a:pPr>
            <a:r>
              <a:rPr lang="en-US" sz="2000" b="1" dirty="0" smtClean="0"/>
              <a:t>Permit Rule Revised Effective 10/15/16</a:t>
            </a:r>
            <a:endParaRPr lang="en-US" sz="2000" b="1" dirty="0"/>
          </a:p>
          <a:p>
            <a:endParaRPr lang="en-US" sz="2000" b="1" dirty="0"/>
          </a:p>
          <a:p>
            <a:pPr marL="285750" indent="-285750">
              <a:buFont typeface="Arial" panose="020B0604020202020204" pitchFamily="34" charset="0"/>
              <a:buChar char="•"/>
            </a:pPr>
            <a:r>
              <a:rPr lang="en-US" sz="2000" b="1" dirty="0" smtClean="0"/>
              <a:t>Must meet entry-level requirements for a Career/Tech field and/or Healthcare Science as outlined in those rules including the minimum education level, two years work experience and licensure (if required up front for the field)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A Permit can be issued in the CTAE field of Engineering and Technology but </a:t>
            </a:r>
            <a:r>
              <a:rPr lang="en-US" sz="2000" b="1" u="sng" dirty="0" smtClean="0"/>
              <a:t>not</a:t>
            </a:r>
            <a:r>
              <a:rPr lang="en-US" sz="2000" b="1" dirty="0" smtClean="0"/>
              <a:t> in the other CTAE fields such as Agriculture, Business, Marketing, Family and Consumer Science,  Computer Science</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The Online Teaching Endorsement can be added to a Permit in a teaching field </a:t>
            </a:r>
            <a:endParaRPr lang="en-US" sz="2000" b="1" dirty="0"/>
          </a:p>
          <a:p>
            <a:endParaRPr lang="en-US" sz="2000" dirty="0"/>
          </a:p>
        </p:txBody>
      </p:sp>
      <p:sp>
        <p:nvSpPr>
          <p:cNvPr id="590" name="TextBox 589"/>
          <p:cNvSpPr txBox="1"/>
          <p:nvPr/>
        </p:nvSpPr>
        <p:spPr>
          <a:xfrm>
            <a:off x="620632" y="95250"/>
            <a:ext cx="9541395" cy="584775"/>
          </a:xfrm>
          <a:prstGeom prst="rect">
            <a:avLst/>
          </a:prstGeom>
          <a:noFill/>
        </p:spPr>
        <p:txBody>
          <a:bodyPr wrap="none" rtlCol="0">
            <a:spAutoFit/>
          </a:bodyPr>
          <a:lstStyle/>
          <a:p>
            <a:r>
              <a:rPr lang="en-US" sz="3200" b="1" dirty="0" smtClean="0"/>
              <a:t>Permits for Career/Tech Specializations and Healthcare</a:t>
            </a:r>
            <a:r>
              <a:rPr lang="en-US" sz="1400" dirty="0" smtClean="0"/>
              <a:t> </a:t>
            </a:r>
            <a:endParaRPr lang="en-US" sz="1400" b="1" dirty="0"/>
          </a:p>
        </p:txBody>
      </p:sp>
    </p:spTree>
    <p:extLst>
      <p:ext uri="{BB962C8B-B14F-4D97-AF65-F5344CB8AC3E}">
        <p14:creationId xmlns:p14="http://schemas.microsoft.com/office/powerpoint/2010/main" val="1628638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3405809" y="1811976"/>
            <a:ext cx="6612834" cy="3108543"/>
          </a:xfrm>
          <a:prstGeom prst="rect">
            <a:avLst/>
          </a:prstGeom>
          <a:solidFill>
            <a:schemeClr val="bg1"/>
          </a:solidFill>
          <a:ln>
            <a:solidFill>
              <a:schemeClr val="accent1"/>
            </a:solidFill>
          </a:ln>
        </p:spPr>
        <p:txBody>
          <a:bodyPr wrap="square" rtlCol="0">
            <a:spAutoFit/>
          </a:bodyPr>
          <a:lstStyle/>
          <a:p>
            <a:r>
              <a:rPr lang="en-US" sz="2800" b="1" dirty="0" smtClean="0"/>
              <a:t>Retired Educator Certificate</a:t>
            </a:r>
          </a:p>
          <a:p>
            <a:endParaRPr lang="en-US" sz="2800" b="1" dirty="0"/>
          </a:p>
          <a:p>
            <a:pPr marL="342900" indent="-342900">
              <a:buFont typeface="Arial" panose="020B0604020202020204" pitchFamily="34" charset="0"/>
              <a:buChar char="•"/>
            </a:pPr>
            <a:r>
              <a:rPr lang="en-US" sz="2000" b="1" dirty="0" smtClean="0"/>
              <a:t>Includes an option for educators retired from private schools to qualify</a:t>
            </a:r>
          </a:p>
          <a:p>
            <a:endParaRPr lang="en-US" sz="2000" b="1" dirty="0"/>
          </a:p>
          <a:p>
            <a:pPr marL="342900" indent="-342900">
              <a:buFont typeface="Arial" panose="020B0604020202020204" pitchFamily="34" charset="0"/>
              <a:buChar char="•"/>
            </a:pPr>
            <a:r>
              <a:rPr lang="en-US" sz="2000" b="1" dirty="0" smtClean="0"/>
              <a:t>If educator is eligible for a regular renewal we will go ahead and renew and they can apply for the Retired Educator Certificate at the next renewal </a:t>
            </a:r>
          </a:p>
          <a:p>
            <a:endParaRPr lang="en-US" sz="2000" dirty="0"/>
          </a:p>
        </p:txBody>
      </p:sp>
      <p:sp>
        <p:nvSpPr>
          <p:cNvPr id="590" name="TextBox 589"/>
          <p:cNvSpPr txBox="1"/>
          <p:nvPr/>
        </p:nvSpPr>
        <p:spPr>
          <a:xfrm>
            <a:off x="620632" y="95250"/>
            <a:ext cx="4515403" cy="584775"/>
          </a:xfrm>
          <a:prstGeom prst="rect">
            <a:avLst/>
          </a:prstGeom>
          <a:noFill/>
        </p:spPr>
        <p:txBody>
          <a:bodyPr wrap="none" rtlCol="0">
            <a:spAutoFit/>
          </a:bodyPr>
          <a:lstStyle/>
          <a:p>
            <a:r>
              <a:rPr lang="en-US" sz="3200" b="1" dirty="0" smtClean="0"/>
              <a:t>Certification Rule Update</a:t>
            </a:r>
            <a:r>
              <a:rPr lang="en-US" sz="1400" dirty="0" smtClean="0"/>
              <a:t> </a:t>
            </a:r>
            <a:endParaRPr lang="en-US" sz="1400" b="1" dirty="0"/>
          </a:p>
        </p:txBody>
      </p:sp>
    </p:spTree>
    <p:extLst>
      <p:ext uri="{BB962C8B-B14F-4D97-AF65-F5344CB8AC3E}">
        <p14:creationId xmlns:p14="http://schemas.microsoft.com/office/powerpoint/2010/main" val="2798599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3405809" y="1811976"/>
            <a:ext cx="6612834" cy="2985433"/>
          </a:xfrm>
          <a:prstGeom prst="rect">
            <a:avLst/>
          </a:prstGeom>
          <a:solidFill>
            <a:schemeClr val="bg1"/>
          </a:solidFill>
          <a:ln>
            <a:solidFill>
              <a:schemeClr val="accent1"/>
            </a:solidFill>
          </a:ln>
        </p:spPr>
        <p:txBody>
          <a:bodyPr wrap="square" rtlCol="0">
            <a:spAutoFit/>
          </a:bodyPr>
          <a:lstStyle/>
          <a:p>
            <a:r>
              <a:rPr lang="en-US" sz="2800" b="1" dirty="0" smtClean="0"/>
              <a:t>Proposed: </a:t>
            </a:r>
            <a:r>
              <a:rPr lang="en-US" sz="2400" b="1" dirty="0" smtClean="0"/>
              <a:t>Induction Pathway 4 validity change</a:t>
            </a:r>
          </a:p>
          <a:p>
            <a:pPr marL="342900" indent="-342900">
              <a:buFont typeface="Arial" panose="020B0604020202020204" pitchFamily="34" charset="0"/>
              <a:buChar char="•"/>
            </a:pPr>
            <a:endParaRPr lang="en-US" sz="2000" b="1" dirty="0" smtClean="0"/>
          </a:p>
          <a:p>
            <a:pPr marL="342900" indent="-342900">
              <a:buFont typeface="Arial" panose="020B0604020202020204" pitchFamily="34" charset="0"/>
              <a:buChar char="•"/>
            </a:pPr>
            <a:r>
              <a:rPr lang="en-US" sz="2000" b="1" dirty="0" smtClean="0"/>
              <a:t>IN4 certificate will be issued initially for 1 year if not enrolled in an approved program at the time of application</a:t>
            </a:r>
          </a:p>
          <a:p>
            <a:endParaRPr lang="en-US" sz="2000" b="1" dirty="0"/>
          </a:p>
          <a:p>
            <a:pPr marL="342900" indent="-342900">
              <a:buFont typeface="Arial" panose="020B0604020202020204" pitchFamily="34" charset="0"/>
              <a:buChar char="•"/>
            </a:pPr>
            <a:r>
              <a:rPr lang="en-US" sz="2000" b="1" dirty="0" smtClean="0"/>
              <a:t>Once enrolled in approved program the </a:t>
            </a:r>
            <a:r>
              <a:rPr lang="en-US" sz="2000" b="1" smtClean="0"/>
              <a:t>IN4 certificate can </a:t>
            </a:r>
            <a:r>
              <a:rPr lang="en-US" sz="2000" b="1" dirty="0" smtClean="0"/>
              <a:t>be extended the additional two years </a:t>
            </a:r>
          </a:p>
          <a:p>
            <a:endParaRPr lang="en-US" sz="2000" dirty="0"/>
          </a:p>
        </p:txBody>
      </p:sp>
      <p:sp>
        <p:nvSpPr>
          <p:cNvPr id="590" name="TextBox 589"/>
          <p:cNvSpPr txBox="1"/>
          <p:nvPr/>
        </p:nvSpPr>
        <p:spPr>
          <a:xfrm>
            <a:off x="620632" y="95250"/>
            <a:ext cx="4515403" cy="584775"/>
          </a:xfrm>
          <a:prstGeom prst="rect">
            <a:avLst/>
          </a:prstGeom>
          <a:noFill/>
        </p:spPr>
        <p:txBody>
          <a:bodyPr wrap="none" rtlCol="0">
            <a:spAutoFit/>
          </a:bodyPr>
          <a:lstStyle/>
          <a:p>
            <a:r>
              <a:rPr lang="en-US" sz="3200" b="1" dirty="0" smtClean="0"/>
              <a:t>Certification Rule Update</a:t>
            </a:r>
            <a:r>
              <a:rPr lang="en-US" sz="1400" dirty="0" smtClean="0"/>
              <a:t> </a:t>
            </a:r>
            <a:endParaRPr lang="en-US" sz="1400" b="1" dirty="0"/>
          </a:p>
        </p:txBody>
      </p:sp>
    </p:spTree>
    <p:extLst>
      <p:ext uri="{BB962C8B-B14F-4D97-AF65-F5344CB8AC3E}">
        <p14:creationId xmlns:p14="http://schemas.microsoft.com/office/powerpoint/2010/main" val="353733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0" y="-139451"/>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185793" y="969753"/>
            <a:ext cx="8817949" cy="5324535"/>
          </a:xfrm>
          <a:prstGeom prst="rect">
            <a:avLst/>
          </a:prstGeom>
          <a:solidFill>
            <a:schemeClr val="bg1"/>
          </a:solidFill>
          <a:ln>
            <a:solidFill>
              <a:schemeClr val="accent1"/>
            </a:solidFill>
          </a:ln>
        </p:spPr>
        <p:txBody>
          <a:bodyPr wrap="square" rtlCol="0">
            <a:spAutoFit/>
          </a:bodyPr>
          <a:lstStyle/>
          <a:p>
            <a:r>
              <a:rPr lang="en-US" sz="2000" b="1" dirty="0" smtClean="0"/>
              <a:t>Educators</a:t>
            </a:r>
            <a:r>
              <a:rPr lang="en-US" sz="2000" b="1" dirty="0"/>
              <a:t>: </a:t>
            </a:r>
            <a:endParaRPr lang="en-US" sz="2000" b="1" dirty="0" smtClean="0"/>
          </a:p>
          <a:p>
            <a:r>
              <a:rPr lang="en-US" sz="2000" b="1" dirty="0" smtClean="0"/>
              <a:t>Metro </a:t>
            </a:r>
            <a:r>
              <a:rPr lang="en-US" sz="2000" b="1" dirty="0"/>
              <a:t>Atlanta area and outside Georgia: 404-232-2500 </a:t>
            </a:r>
            <a:endParaRPr lang="en-US" sz="2000" b="1" dirty="0" smtClean="0"/>
          </a:p>
          <a:p>
            <a:r>
              <a:rPr lang="en-US" sz="2000" b="1" dirty="0" smtClean="0"/>
              <a:t>Outside </a:t>
            </a:r>
            <a:r>
              <a:rPr lang="en-US" sz="2000" b="1" dirty="0"/>
              <a:t>metro Atlanta area, within Georgia: 800-869-7775 </a:t>
            </a:r>
            <a:endParaRPr lang="en-US" sz="2000" b="1" dirty="0" smtClean="0"/>
          </a:p>
          <a:p>
            <a:endParaRPr lang="en-US" sz="2000" b="1" dirty="0"/>
          </a:p>
          <a:p>
            <a:r>
              <a:rPr lang="en-US" sz="2000" b="1" dirty="0" smtClean="0"/>
              <a:t>General </a:t>
            </a:r>
            <a:r>
              <a:rPr lang="en-US" sz="2000" b="1" dirty="0"/>
              <a:t>email inquiries: </a:t>
            </a:r>
            <a:endParaRPr lang="en-US" sz="2000" b="1" dirty="0" smtClean="0"/>
          </a:p>
          <a:p>
            <a:r>
              <a:rPr lang="en-US" sz="2000" b="1" dirty="0" smtClean="0"/>
              <a:t>mail@gapsc.com </a:t>
            </a:r>
          </a:p>
          <a:p>
            <a:endParaRPr lang="en-US" sz="2000" b="1" dirty="0"/>
          </a:p>
          <a:p>
            <a:r>
              <a:rPr lang="en-US" sz="2000" b="1" dirty="0" smtClean="0"/>
              <a:t>Upgrade </a:t>
            </a:r>
            <a:r>
              <a:rPr lang="en-US" sz="2000" b="1" dirty="0"/>
              <a:t>and Ed. Leadership inquiries: </a:t>
            </a:r>
            <a:endParaRPr lang="en-US" sz="2000" b="1" dirty="0" smtClean="0"/>
          </a:p>
          <a:p>
            <a:r>
              <a:rPr lang="en-US" sz="2000" b="1" dirty="0" smtClean="0"/>
              <a:t>certupgrade@gapsc.com </a:t>
            </a:r>
          </a:p>
          <a:p>
            <a:endParaRPr lang="en-US" sz="2000" b="1" dirty="0"/>
          </a:p>
          <a:p>
            <a:r>
              <a:rPr lang="en-US" sz="2000" b="1" dirty="0" smtClean="0"/>
              <a:t>LUAs</a:t>
            </a:r>
            <a:r>
              <a:rPr lang="en-US" sz="2000" b="1" dirty="0"/>
              <a:t>, EPPs, RESAs: </a:t>
            </a:r>
            <a:endParaRPr lang="en-US" sz="2000" b="1" dirty="0" smtClean="0"/>
          </a:p>
          <a:p>
            <a:r>
              <a:rPr lang="en-US" sz="2000" b="1" dirty="0" smtClean="0"/>
              <a:t>Metro </a:t>
            </a:r>
            <a:r>
              <a:rPr lang="en-US" sz="2000" b="1" dirty="0"/>
              <a:t>Atlanta calling area: 404-334-6462 </a:t>
            </a:r>
            <a:endParaRPr lang="en-US" sz="2000" b="1" dirty="0" smtClean="0"/>
          </a:p>
          <a:p>
            <a:r>
              <a:rPr lang="en-US" sz="2000" b="1" dirty="0" smtClean="0"/>
              <a:t>Outside </a:t>
            </a:r>
            <a:r>
              <a:rPr lang="en-US" sz="2000" b="1" dirty="0"/>
              <a:t>metro Atlanta area: 800-390-6698 </a:t>
            </a:r>
            <a:endParaRPr lang="en-US" sz="2000" b="1" dirty="0" smtClean="0"/>
          </a:p>
          <a:p>
            <a:r>
              <a:rPr lang="en-US" sz="2000" b="1" dirty="0" smtClean="0"/>
              <a:t>*Certification </a:t>
            </a:r>
            <a:r>
              <a:rPr lang="en-US" sz="2000" b="1" dirty="0"/>
              <a:t>inquiries: certhelp@gapsc.com </a:t>
            </a:r>
            <a:endParaRPr lang="en-US" sz="2000" b="1" dirty="0" smtClean="0"/>
          </a:p>
          <a:p>
            <a:endParaRPr lang="en-US" sz="2000" b="1" dirty="0"/>
          </a:p>
          <a:p>
            <a:r>
              <a:rPr lang="en-US" sz="2000" b="1" dirty="0" smtClean="0"/>
              <a:t>*</a:t>
            </a:r>
            <a:r>
              <a:rPr lang="en-US" sz="2000" b="1" dirty="0"/>
              <a:t>Please do not give this email address to educators and refrain from </a:t>
            </a:r>
            <a:r>
              <a:rPr lang="en-US" sz="2000" b="1" dirty="0" smtClean="0"/>
              <a:t>copying </a:t>
            </a:r>
            <a:r>
              <a:rPr lang="en-US" sz="2000" b="1" dirty="0"/>
              <a:t>the educator in any email inquiries </a:t>
            </a:r>
            <a:r>
              <a:rPr lang="en-US" sz="2000" b="1" dirty="0" smtClean="0"/>
              <a:t>submitted to the cert helpdesk. </a:t>
            </a:r>
            <a:endParaRPr lang="en-US" sz="2000" b="1" dirty="0"/>
          </a:p>
        </p:txBody>
      </p:sp>
      <p:sp>
        <p:nvSpPr>
          <p:cNvPr id="590" name="TextBox 589"/>
          <p:cNvSpPr txBox="1"/>
          <p:nvPr/>
        </p:nvSpPr>
        <p:spPr>
          <a:xfrm>
            <a:off x="620632" y="95250"/>
            <a:ext cx="5974136" cy="584775"/>
          </a:xfrm>
          <a:prstGeom prst="rect">
            <a:avLst/>
          </a:prstGeom>
          <a:noFill/>
        </p:spPr>
        <p:txBody>
          <a:bodyPr wrap="none" rtlCol="0">
            <a:spAutoFit/>
          </a:bodyPr>
          <a:lstStyle/>
          <a:p>
            <a:r>
              <a:rPr lang="en-US" sz="3200" b="1" dirty="0" smtClean="0"/>
              <a:t>Certification Contact Information</a:t>
            </a:r>
            <a:r>
              <a:rPr lang="en-US" sz="1400" dirty="0" smtClean="0"/>
              <a:t> </a:t>
            </a:r>
            <a:endParaRPr lang="en-US" sz="1400" b="1" dirty="0"/>
          </a:p>
        </p:txBody>
      </p:sp>
    </p:spTree>
    <p:extLst>
      <p:ext uri="{BB962C8B-B14F-4D97-AF65-F5344CB8AC3E}">
        <p14:creationId xmlns:p14="http://schemas.microsoft.com/office/powerpoint/2010/main" val="1561701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3485322" y="1421381"/>
            <a:ext cx="5830956" cy="5016758"/>
          </a:xfrm>
          <a:prstGeom prst="rect">
            <a:avLst/>
          </a:prstGeom>
          <a:noFill/>
        </p:spPr>
        <p:txBody>
          <a:bodyPr wrap="square" rtlCol="0">
            <a:spAutoFit/>
          </a:bodyPr>
          <a:lstStyle/>
          <a:p>
            <a:pPr marL="457200" indent="-457200">
              <a:lnSpc>
                <a:spcPct val="150000"/>
              </a:lnSpc>
              <a:buFont typeface="Wingdings" panose="05000000000000000000" pitchFamily="2" charset="2"/>
              <a:buChar char="§"/>
            </a:pPr>
            <a:r>
              <a:rPr lang="en-US" sz="3200" b="1" dirty="0" smtClean="0"/>
              <a:t>Certification Reminders</a:t>
            </a:r>
          </a:p>
          <a:p>
            <a:pPr marL="457200" indent="-457200">
              <a:lnSpc>
                <a:spcPct val="150000"/>
              </a:lnSpc>
              <a:buFont typeface="Wingdings" panose="05000000000000000000" pitchFamily="2" charset="2"/>
              <a:buChar char="§"/>
            </a:pPr>
            <a:r>
              <a:rPr lang="en-US" sz="3200" b="1" dirty="0" smtClean="0"/>
              <a:t>Renewal</a:t>
            </a:r>
          </a:p>
          <a:p>
            <a:pPr marL="457200" indent="-457200">
              <a:lnSpc>
                <a:spcPct val="150000"/>
              </a:lnSpc>
              <a:buFont typeface="Wingdings" panose="05000000000000000000" pitchFamily="2" charset="2"/>
              <a:buChar char="§"/>
            </a:pPr>
            <a:r>
              <a:rPr lang="en-US" sz="3200" b="1" dirty="0" smtClean="0"/>
              <a:t>Testing Update</a:t>
            </a:r>
          </a:p>
          <a:p>
            <a:pPr marL="457200" indent="-457200">
              <a:lnSpc>
                <a:spcPct val="150000"/>
              </a:lnSpc>
              <a:buFont typeface="Wingdings" panose="05000000000000000000" pitchFamily="2" charset="2"/>
              <a:buChar char="§"/>
            </a:pPr>
            <a:r>
              <a:rPr lang="en-US" sz="3200" b="1" dirty="0" smtClean="0"/>
              <a:t>Performance Evaluations</a:t>
            </a:r>
          </a:p>
          <a:p>
            <a:pPr marL="457200" indent="-457200">
              <a:lnSpc>
                <a:spcPct val="150000"/>
              </a:lnSpc>
              <a:buFont typeface="Wingdings" panose="05000000000000000000" pitchFamily="2" charset="2"/>
              <a:buChar char="§"/>
            </a:pPr>
            <a:r>
              <a:rPr lang="en-US" sz="3200" b="1" dirty="0" smtClean="0"/>
              <a:t>Tiered Leadership Certification</a:t>
            </a:r>
          </a:p>
          <a:p>
            <a:pPr marL="457200" indent="-457200">
              <a:lnSpc>
                <a:spcPct val="150000"/>
              </a:lnSpc>
              <a:buFont typeface="Wingdings" panose="05000000000000000000" pitchFamily="2" charset="2"/>
              <a:buChar char="§"/>
            </a:pPr>
            <a:r>
              <a:rPr lang="en-US" sz="3200" b="1" dirty="0" smtClean="0"/>
              <a:t>Rule Update</a:t>
            </a:r>
          </a:p>
          <a:p>
            <a:endParaRPr lang="en-US" sz="1600" dirty="0"/>
          </a:p>
          <a:p>
            <a:endParaRPr lang="en-US" sz="1600" dirty="0"/>
          </a:p>
        </p:txBody>
      </p:sp>
      <p:sp>
        <p:nvSpPr>
          <p:cNvPr id="590" name="TextBox 589"/>
          <p:cNvSpPr txBox="1"/>
          <p:nvPr/>
        </p:nvSpPr>
        <p:spPr>
          <a:xfrm>
            <a:off x="620632" y="95250"/>
            <a:ext cx="6259791" cy="707886"/>
          </a:xfrm>
          <a:prstGeom prst="rect">
            <a:avLst/>
          </a:prstGeom>
          <a:noFill/>
        </p:spPr>
        <p:txBody>
          <a:bodyPr wrap="none" rtlCol="0">
            <a:spAutoFit/>
          </a:bodyPr>
          <a:lstStyle/>
          <a:p>
            <a:r>
              <a:rPr lang="en-US" sz="4000" b="1" dirty="0" smtClean="0"/>
              <a:t>Certification Update Agenda</a:t>
            </a:r>
            <a:r>
              <a:rPr lang="en-US" dirty="0" smtClean="0"/>
              <a:t> </a:t>
            </a:r>
            <a:endParaRPr lang="en-US" b="1" dirty="0"/>
          </a:p>
        </p:txBody>
      </p:sp>
    </p:spTree>
    <p:extLst>
      <p:ext uri="{BB962C8B-B14F-4D97-AF65-F5344CB8AC3E}">
        <p14:creationId xmlns:p14="http://schemas.microsoft.com/office/powerpoint/2010/main" val="3828461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72" name="Group 171"/>
          <p:cNvGrpSpPr/>
          <p:nvPr/>
        </p:nvGrpSpPr>
        <p:grpSpPr>
          <a:xfrm>
            <a:off x="4321345" y="1650657"/>
            <a:ext cx="3551420" cy="3552717"/>
            <a:chOff x="-3344109" y="444176"/>
            <a:chExt cx="4867766" cy="4869543"/>
          </a:xfrm>
        </p:grpSpPr>
        <p:grpSp>
          <p:nvGrpSpPr>
            <p:cNvPr id="208" name="Group 207"/>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20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1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218" name="Group 217"/>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21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2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65" name="Rectangle 64"/>
          <p:cNvSpPr/>
          <p:nvPr/>
        </p:nvSpPr>
        <p:spPr>
          <a:xfrm>
            <a:off x="-43545" y="2762178"/>
            <a:ext cx="12286559" cy="1327001"/>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6" name="TextBox 48"/>
          <p:cNvSpPr txBox="1"/>
          <p:nvPr/>
        </p:nvSpPr>
        <p:spPr>
          <a:xfrm>
            <a:off x="3853449" y="2830365"/>
            <a:ext cx="4471930" cy="120032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200" b="1" dirty="0" smtClean="0"/>
              <a:t>Questions?</a:t>
            </a:r>
          </a:p>
        </p:txBody>
      </p:sp>
    </p:spTree>
    <p:extLst>
      <p:ext uri="{BB962C8B-B14F-4D97-AF65-F5344CB8AC3E}">
        <p14:creationId xmlns:p14="http://schemas.microsoft.com/office/powerpoint/2010/main" val="9636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72"/>
                                        </p:tgtEl>
                                        <p:attrNameLst>
                                          <p:attrName>style.visibility</p:attrName>
                                        </p:attrNameLst>
                                      </p:cBhvr>
                                      <p:to>
                                        <p:strVal val="visible"/>
                                      </p:to>
                                    </p:set>
                                    <p:anim calcmode="lin" valueType="num">
                                      <p:cBhvr>
                                        <p:cTn id="7" dur="1000" fill="hold"/>
                                        <p:tgtEl>
                                          <p:spTgt spid="172"/>
                                        </p:tgtEl>
                                        <p:attrNameLst>
                                          <p:attrName>ppt_w</p:attrName>
                                        </p:attrNameLst>
                                      </p:cBhvr>
                                      <p:tavLst>
                                        <p:tav tm="0">
                                          <p:val>
                                            <p:fltVal val="0"/>
                                          </p:val>
                                        </p:tav>
                                        <p:tav tm="100000">
                                          <p:val>
                                            <p:strVal val="#ppt_w"/>
                                          </p:val>
                                        </p:tav>
                                      </p:tavLst>
                                    </p:anim>
                                    <p:anim calcmode="lin" valueType="num">
                                      <p:cBhvr>
                                        <p:cTn id="8" dur="1000" fill="hold"/>
                                        <p:tgtEl>
                                          <p:spTgt spid="172"/>
                                        </p:tgtEl>
                                        <p:attrNameLst>
                                          <p:attrName>ppt_h</p:attrName>
                                        </p:attrNameLst>
                                      </p:cBhvr>
                                      <p:tavLst>
                                        <p:tav tm="0">
                                          <p:val>
                                            <p:fltVal val="0"/>
                                          </p:val>
                                        </p:tav>
                                        <p:tav tm="100000">
                                          <p:val>
                                            <p:strVal val="#ppt_h"/>
                                          </p:val>
                                        </p:tav>
                                      </p:tavLst>
                                    </p:anim>
                                    <p:anim calcmode="lin" valueType="num">
                                      <p:cBhvr>
                                        <p:cTn id="9" dur="1000" fill="hold"/>
                                        <p:tgtEl>
                                          <p:spTgt spid="172"/>
                                        </p:tgtEl>
                                        <p:attrNameLst>
                                          <p:attrName>style.rotation</p:attrName>
                                        </p:attrNameLst>
                                      </p:cBhvr>
                                      <p:tavLst>
                                        <p:tav tm="0">
                                          <p:val>
                                            <p:fltVal val="90"/>
                                          </p:val>
                                        </p:tav>
                                        <p:tav tm="100000">
                                          <p:val>
                                            <p:fltVal val="0"/>
                                          </p:val>
                                        </p:tav>
                                      </p:tavLst>
                                    </p:anim>
                                    <p:animEffect transition="in" filter="fade">
                                      <p:cBhvr>
                                        <p:cTn id="10" dur="1000"/>
                                        <p:tgtEl>
                                          <p:spTgt spid="17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750"/>
                                        <p:tgtEl>
                                          <p:spTgt spid="5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750"/>
                                        <p:tgtEl>
                                          <p:spTgt spid="5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750"/>
                                        <p:tgtEl>
                                          <p:spTgt spid="6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750"/>
                                        <p:tgtEl>
                                          <p:spTgt spid="6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750"/>
                                        <p:tgtEl>
                                          <p:spTgt spid="6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750"/>
                                        <p:tgtEl>
                                          <p:spTgt spid="6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750"/>
                                        <p:tgtEl>
                                          <p:spTgt spid="6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750"/>
                                        <p:tgtEl>
                                          <p:spTgt spid="5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fade">
                                      <p:cBhvr>
                                        <p:cTn id="38" dur="750"/>
                                        <p:tgtEl>
                                          <p:spTgt spid="5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75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750"/>
                                        <p:tgtEl>
                                          <p:spTgt spid="5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750"/>
                                        <p:tgtEl>
                                          <p:spTgt spid="5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750"/>
                                        <p:tgtEl>
                                          <p:spTgt spid="5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750"/>
                                        <p:tgtEl>
                                          <p:spTgt spid="5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fade">
                                      <p:cBhvr>
                                        <p:cTn id="56" dur="750"/>
                                        <p:tgtEl>
                                          <p:spTgt spid="4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750"/>
                                        <p:tgtEl>
                                          <p:spTgt spid="53"/>
                                        </p:tgtEl>
                                      </p:cBhvr>
                                    </p:animEffect>
                                  </p:childTnLst>
                                </p:cTn>
                              </p:par>
                            </p:childTnLst>
                          </p:cTn>
                        </p:par>
                        <p:par>
                          <p:cTn id="60" fill="hold">
                            <p:stCondLst>
                              <p:cond delay="1750"/>
                            </p:stCondLst>
                            <p:childTnLst>
                              <p:par>
                                <p:cTn id="61" presetID="10" presetClass="entr" presetSubtype="0" fill="hold" grpId="0" nodeType="afterEffect">
                                  <p:stCondLst>
                                    <p:cond delay="500"/>
                                  </p:stCondLst>
                                  <p:childTnLst>
                                    <p:set>
                                      <p:cBhvr>
                                        <p:cTn id="62" dur="1" fill="hold">
                                          <p:stCondLst>
                                            <p:cond delay="0"/>
                                          </p:stCondLst>
                                        </p:cTn>
                                        <p:tgtEl>
                                          <p:spTgt spid="66"/>
                                        </p:tgtEl>
                                        <p:attrNameLst>
                                          <p:attrName>style.visibility</p:attrName>
                                        </p:attrNameLst>
                                      </p:cBhvr>
                                      <p:to>
                                        <p:strVal val="visible"/>
                                      </p:to>
                                    </p:set>
                                    <p:animEffect transition="in" filter="fade">
                                      <p:cBhvr>
                                        <p:cTn id="63" dur="500"/>
                                        <p:tgtEl>
                                          <p:spTgt spid="66"/>
                                        </p:tgtEl>
                                      </p:cBhvr>
                                    </p:animEffect>
                                  </p:childTnLst>
                                </p:cTn>
                              </p:par>
                              <p:par>
                                <p:cTn id="64" presetID="10" presetClass="entr" presetSubtype="0" fill="hold" grpId="0" nodeType="withEffect">
                                  <p:stCondLst>
                                    <p:cond delay="500"/>
                                  </p:stCondLst>
                                  <p:childTnLst>
                                    <p:set>
                                      <p:cBhvr>
                                        <p:cTn id="65" dur="1" fill="hold">
                                          <p:stCondLst>
                                            <p:cond delay="0"/>
                                          </p:stCondLst>
                                        </p:cTn>
                                        <p:tgtEl>
                                          <p:spTgt spid="65"/>
                                        </p:tgtEl>
                                        <p:attrNameLst>
                                          <p:attrName>style.visibility</p:attrName>
                                        </p:attrNameLst>
                                      </p:cBhvr>
                                      <p:to>
                                        <p:strVal val="visible"/>
                                      </p:to>
                                    </p:set>
                                    <p:animEffect transition="in" filter="fade">
                                      <p:cBhvr>
                                        <p:cTn id="66"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84" name="Group 183"/>
          <p:cNvGrpSpPr/>
          <p:nvPr/>
        </p:nvGrpSpPr>
        <p:grpSpPr>
          <a:xfrm>
            <a:off x="4321345" y="1650657"/>
            <a:ext cx="3551420" cy="3552717"/>
            <a:chOff x="-3344109" y="444176"/>
            <a:chExt cx="4867766" cy="4869543"/>
          </a:xfrm>
        </p:grpSpPr>
        <p:grpSp>
          <p:nvGrpSpPr>
            <p:cNvPr id="185" name="Group 184"/>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196"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7"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8"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9"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0"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1"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2"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3"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4"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186" name="Group 185"/>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187"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8"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9"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0"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1"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2"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3"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4"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5"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48" name="TextBox 47"/>
          <p:cNvSpPr txBox="1"/>
          <p:nvPr/>
        </p:nvSpPr>
        <p:spPr>
          <a:xfrm>
            <a:off x="1759619" y="1080278"/>
            <a:ext cx="8869251" cy="5109091"/>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t>Certification Reminders</a:t>
            </a:r>
            <a:endParaRPr lang="en-US" sz="2800" b="1" dirty="0"/>
          </a:p>
          <a:p>
            <a:endParaRPr lang="en-US" b="1" dirty="0" smtClean="0"/>
          </a:p>
          <a:p>
            <a:pPr marL="285750" indent="-285750">
              <a:buFont typeface="Arial" panose="020B0604020202020204" pitchFamily="34" charset="0"/>
              <a:buChar char="•"/>
            </a:pPr>
            <a:r>
              <a:rPr lang="en-US" sz="2000" b="1" dirty="0" smtClean="0"/>
              <a:t>All student teachers placed in your district must hold a Pre-Service certificate regardless of whether the program is administratively based in Georgia or another state</a:t>
            </a:r>
            <a:endParaRPr lang="en-US" sz="2000" b="1" dirty="0"/>
          </a:p>
          <a:p>
            <a:endParaRPr lang="en-US" sz="2000" b="1" dirty="0" smtClean="0"/>
          </a:p>
          <a:p>
            <a:pPr marL="285750" indent="-285750">
              <a:buFont typeface="Arial" panose="020B0604020202020204" pitchFamily="34" charset="0"/>
              <a:buChar char="•"/>
            </a:pPr>
            <a:r>
              <a:rPr lang="en-US" sz="2000" b="1" dirty="0" smtClean="0"/>
              <a:t>TPMS (Traditional Program Management System) enrollment and completion must be used for all endorsement programs.  Candidates who started programs prior to 9/1/14 would not be entered in TPMS. Use CERT portal electronic completion process.</a:t>
            </a:r>
          </a:p>
          <a:p>
            <a:endParaRPr lang="en-US" sz="2000" b="1" dirty="0"/>
          </a:p>
          <a:p>
            <a:pPr marL="285750" indent="-285750">
              <a:buFont typeface="Arial" panose="020B0604020202020204" pitchFamily="34" charset="0"/>
              <a:buChar char="•"/>
            </a:pPr>
            <a:r>
              <a:rPr lang="en-US" sz="2000" b="1" dirty="0" smtClean="0"/>
              <a:t>Use the </a:t>
            </a:r>
            <a:r>
              <a:rPr lang="en-US" sz="2000" b="1" smtClean="0"/>
              <a:t>current 2015/2016 versions </a:t>
            </a:r>
            <a:r>
              <a:rPr lang="en-US" sz="2000" b="1" dirty="0" smtClean="0"/>
              <a:t>of our application forms or the online application via MyPSC.  Old versions should be discarded.</a:t>
            </a:r>
          </a:p>
          <a:p>
            <a:endParaRPr lang="en-US" sz="2000" b="1" dirty="0"/>
          </a:p>
          <a:p>
            <a:pPr marL="285750" indent="-285750">
              <a:buFont typeface="Arial" panose="020B0604020202020204" pitchFamily="34" charset="0"/>
              <a:buChar char="•"/>
            </a:pPr>
            <a:r>
              <a:rPr lang="en-US" sz="2000" b="1" dirty="0" smtClean="0"/>
              <a:t>Use the CLAIMS application for paraprofessional, aide, adjunct, support personnel and clearance certs available on gapsc.org</a:t>
            </a:r>
            <a:endParaRPr lang="en-US" dirty="0"/>
          </a:p>
        </p:txBody>
      </p:sp>
    </p:spTree>
    <p:extLst>
      <p:ext uri="{BB962C8B-B14F-4D97-AF65-F5344CB8AC3E}">
        <p14:creationId xmlns:p14="http://schemas.microsoft.com/office/powerpoint/2010/main" val="2741034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reeform 21"/>
          <p:cNvSpPr>
            <a:spLocks/>
          </p:cNvSpPr>
          <p:nvPr/>
        </p:nvSpPr>
        <p:spPr bwMode="auto">
          <a:xfrm>
            <a:off x="-43545" y="3509057"/>
            <a:ext cx="5382214" cy="1741014"/>
          </a:xfrm>
          <a:custGeom>
            <a:avLst/>
            <a:gdLst>
              <a:gd name="T0" fmla="*/ 229 w 229"/>
              <a:gd name="T1" fmla="*/ 6 h 74"/>
              <a:gd name="T2" fmla="*/ 228 w 229"/>
              <a:gd name="T3" fmla="*/ 0 h 74"/>
              <a:gd name="T4" fmla="*/ 1 w 229"/>
              <a:gd name="T5" fmla="*/ 21 h 74"/>
              <a:gd name="T6" fmla="*/ 0 w 229"/>
              <a:gd name="T7" fmla="*/ 21 h 74"/>
              <a:gd name="T8" fmla="*/ 0 w 229"/>
              <a:gd name="T9" fmla="*/ 74 h 74"/>
              <a:gd name="T10" fmla="*/ 1 w 229"/>
              <a:gd name="T11" fmla="*/ 74 h 74"/>
              <a:gd name="T12" fmla="*/ 229 w 2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29" y="6"/>
                </a:moveTo>
                <a:cubicBezTo>
                  <a:pt x="229" y="4"/>
                  <a:pt x="228" y="2"/>
                  <a:pt x="228" y="0"/>
                </a:cubicBezTo>
                <a:cubicBezTo>
                  <a:pt x="1" y="21"/>
                  <a:pt x="1" y="21"/>
                  <a:pt x="1" y="21"/>
                </a:cubicBezTo>
                <a:cubicBezTo>
                  <a:pt x="0" y="21"/>
                  <a:pt x="0" y="21"/>
                  <a:pt x="0" y="21"/>
                </a:cubicBezTo>
                <a:cubicBezTo>
                  <a:pt x="0" y="74"/>
                  <a:pt x="0" y="74"/>
                  <a:pt x="0" y="74"/>
                </a:cubicBezTo>
                <a:cubicBezTo>
                  <a:pt x="1" y="74"/>
                  <a:pt x="1" y="74"/>
                  <a:pt x="1" y="74"/>
                </a:cubicBezTo>
                <a:lnTo>
                  <a:pt x="229" y="6"/>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2"/>
          <p:cNvSpPr>
            <a:spLocks/>
          </p:cNvSpPr>
          <p:nvPr/>
        </p:nvSpPr>
        <p:spPr bwMode="auto">
          <a:xfrm>
            <a:off x="-43545" y="3787619"/>
            <a:ext cx="5531440" cy="3113925"/>
          </a:xfrm>
          <a:custGeom>
            <a:avLst/>
            <a:gdLst>
              <a:gd name="T0" fmla="*/ 232 w 235"/>
              <a:gd name="T1" fmla="*/ 0 h 132"/>
              <a:gd name="T2" fmla="*/ 1 w 235"/>
              <a:gd name="T3" fmla="*/ 122 h 132"/>
              <a:gd name="T4" fmla="*/ 0 w 235"/>
              <a:gd name="T5" fmla="*/ 123 h 132"/>
              <a:gd name="T6" fmla="*/ 0 w 235"/>
              <a:gd name="T7" fmla="*/ 132 h 132"/>
              <a:gd name="T8" fmla="*/ 81 w 235"/>
              <a:gd name="T9" fmla="*/ 132 h 132"/>
              <a:gd name="T10" fmla="*/ 82 w 235"/>
              <a:gd name="T11" fmla="*/ 131 h 132"/>
              <a:gd name="T12" fmla="*/ 235 w 235"/>
              <a:gd name="T13" fmla="*/ 6 h 132"/>
              <a:gd name="T14" fmla="*/ 232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232" y="0"/>
                </a:moveTo>
                <a:cubicBezTo>
                  <a:pt x="1" y="122"/>
                  <a:pt x="1" y="122"/>
                  <a:pt x="1" y="122"/>
                </a:cubicBezTo>
                <a:cubicBezTo>
                  <a:pt x="0" y="123"/>
                  <a:pt x="0" y="123"/>
                  <a:pt x="0" y="123"/>
                </a:cubicBezTo>
                <a:cubicBezTo>
                  <a:pt x="0" y="132"/>
                  <a:pt x="0" y="132"/>
                  <a:pt x="0" y="132"/>
                </a:cubicBezTo>
                <a:cubicBezTo>
                  <a:pt x="81" y="132"/>
                  <a:pt x="81" y="132"/>
                  <a:pt x="81" y="132"/>
                </a:cubicBezTo>
                <a:cubicBezTo>
                  <a:pt x="82" y="131"/>
                  <a:pt x="82" y="131"/>
                  <a:pt x="82" y="131"/>
                </a:cubicBezTo>
                <a:cubicBezTo>
                  <a:pt x="235" y="6"/>
                  <a:pt x="235" y="6"/>
                  <a:pt x="235" y="6"/>
                </a:cubicBezTo>
                <a:cubicBezTo>
                  <a:pt x="234" y="4"/>
                  <a:pt x="233" y="2"/>
                  <a:pt x="232"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3"/>
          <p:cNvSpPr>
            <a:spLocks/>
          </p:cNvSpPr>
          <p:nvPr/>
        </p:nvSpPr>
        <p:spPr bwMode="auto">
          <a:xfrm>
            <a:off x="5040203" y="4195516"/>
            <a:ext cx="984918" cy="2706028"/>
          </a:xfrm>
          <a:custGeom>
            <a:avLst/>
            <a:gdLst>
              <a:gd name="T0" fmla="*/ 1 w 42"/>
              <a:gd name="T1" fmla="*/ 114 h 115"/>
              <a:gd name="T2" fmla="*/ 0 w 42"/>
              <a:gd name="T3" fmla="*/ 115 h 115"/>
              <a:gd name="T4" fmla="*/ 31 w 42"/>
              <a:gd name="T5" fmla="*/ 115 h 115"/>
              <a:gd name="T6" fmla="*/ 31 w 42"/>
              <a:gd name="T7" fmla="*/ 114 h 115"/>
              <a:gd name="T8" fmla="*/ 42 w 42"/>
              <a:gd name="T9" fmla="*/ 1 h 115"/>
              <a:gd name="T10" fmla="*/ 35 w 42"/>
              <a:gd name="T11" fmla="*/ 0 h 115"/>
              <a:gd name="T12" fmla="*/ 1 w 42"/>
              <a:gd name="T13" fmla="*/ 114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1" y="114"/>
                </a:moveTo>
                <a:cubicBezTo>
                  <a:pt x="0" y="115"/>
                  <a:pt x="0" y="115"/>
                  <a:pt x="0" y="115"/>
                </a:cubicBezTo>
                <a:cubicBezTo>
                  <a:pt x="31" y="115"/>
                  <a:pt x="31" y="115"/>
                  <a:pt x="31" y="115"/>
                </a:cubicBezTo>
                <a:cubicBezTo>
                  <a:pt x="31" y="114"/>
                  <a:pt x="31" y="114"/>
                  <a:pt x="31" y="114"/>
                </a:cubicBezTo>
                <a:cubicBezTo>
                  <a:pt x="42" y="1"/>
                  <a:pt x="42" y="1"/>
                  <a:pt x="42" y="1"/>
                </a:cubicBezTo>
                <a:cubicBezTo>
                  <a:pt x="40" y="1"/>
                  <a:pt x="37" y="0"/>
                  <a:pt x="35" y="0"/>
                </a:cubicBezTo>
                <a:lnTo>
                  <a:pt x="1" y="114"/>
                </a:lnTo>
                <a:close/>
              </a:path>
            </a:pathLst>
          </a:custGeom>
          <a:gradFill flip="none" rotWithShape="1">
            <a:gsLst>
              <a:gs pos="0">
                <a:schemeClr val="accent4">
                  <a:lumMod val="100000"/>
                </a:schemeClr>
              </a:gs>
              <a:gs pos="16000">
                <a:srgbClr val="F4A618"/>
              </a:gs>
              <a:gs pos="61000">
                <a:schemeClr val="bg2"/>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4"/>
          <p:cNvSpPr>
            <a:spLocks/>
          </p:cNvSpPr>
          <p:nvPr/>
        </p:nvSpPr>
        <p:spPr bwMode="auto">
          <a:xfrm>
            <a:off x="3249449" y="4046283"/>
            <a:ext cx="2497110" cy="2855261"/>
          </a:xfrm>
          <a:custGeom>
            <a:avLst/>
            <a:gdLst>
              <a:gd name="T0" fmla="*/ 100 w 106"/>
              <a:gd name="T1" fmla="*/ 0 h 121"/>
              <a:gd name="T2" fmla="*/ 1 w 106"/>
              <a:gd name="T3" fmla="*/ 120 h 121"/>
              <a:gd name="T4" fmla="*/ 0 w 106"/>
              <a:gd name="T5" fmla="*/ 121 h 121"/>
              <a:gd name="T6" fmla="*/ 43 w 106"/>
              <a:gd name="T7" fmla="*/ 121 h 121"/>
              <a:gd name="T8" fmla="*/ 43 w 106"/>
              <a:gd name="T9" fmla="*/ 120 h 121"/>
              <a:gd name="T10" fmla="*/ 106 w 106"/>
              <a:gd name="T11" fmla="*/ 3 h 121"/>
              <a:gd name="T12" fmla="*/ 100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100" y="0"/>
                </a:moveTo>
                <a:cubicBezTo>
                  <a:pt x="1" y="120"/>
                  <a:pt x="1" y="120"/>
                  <a:pt x="1" y="120"/>
                </a:cubicBezTo>
                <a:cubicBezTo>
                  <a:pt x="0" y="121"/>
                  <a:pt x="0" y="121"/>
                  <a:pt x="0" y="121"/>
                </a:cubicBezTo>
                <a:cubicBezTo>
                  <a:pt x="43" y="121"/>
                  <a:pt x="43" y="121"/>
                  <a:pt x="43" y="121"/>
                </a:cubicBezTo>
                <a:cubicBezTo>
                  <a:pt x="43" y="120"/>
                  <a:pt x="43" y="120"/>
                  <a:pt x="43" y="120"/>
                </a:cubicBezTo>
                <a:cubicBezTo>
                  <a:pt x="106" y="3"/>
                  <a:pt x="106" y="3"/>
                  <a:pt x="106" y="3"/>
                </a:cubicBezTo>
                <a:cubicBezTo>
                  <a:pt x="104" y="2"/>
                  <a:pt x="102" y="1"/>
                  <a:pt x="100" y="0"/>
                </a:cubicBezTo>
                <a:close/>
              </a:path>
            </a:pathLst>
          </a:custGeom>
          <a:gradFill>
            <a:gsLst>
              <a:gs pos="0">
                <a:schemeClr val="accent4">
                  <a:lumMod val="100000"/>
                </a:schemeClr>
              </a:gs>
              <a:gs pos="16000">
                <a:srgbClr val="F4A618"/>
              </a:gs>
              <a:gs pos="61000">
                <a:schemeClr val="bg2"/>
              </a:gs>
            </a:gsLst>
            <a:path path="circle">
              <a:fillToRect l="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5"/>
          <p:cNvSpPr>
            <a:spLocks/>
          </p:cNvSpPr>
          <p:nvPr/>
        </p:nvSpPr>
        <p:spPr bwMode="auto">
          <a:xfrm>
            <a:off x="-43545" y="1499433"/>
            <a:ext cx="5382214" cy="1840500"/>
          </a:xfrm>
          <a:custGeom>
            <a:avLst/>
            <a:gdLst>
              <a:gd name="T0" fmla="*/ 228 w 229"/>
              <a:gd name="T1" fmla="*/ 78 h 78"/>
              <a:gd name="T2" fmla="*/ 229 w 229"/>
              <a:gd name="T3" fmla="*/ 71 h 78"/>
              <a:gd name="T4" fmla="*/ 1 w 229"/>
              <a:gd name="T5" fmla="*/ 1 h 78"/>
              <a:gd name="T6" fmla="*/ 0 w 229"/>
              <a:gd name="T7" fmla="*/ 0 h 78"/>
              <a:gd name="T8" fmla="*/ 0 w 229"/>
              <a:gd name="T9" fmla="*/ 54 h 78"/>
              <a:gd name="T10" fmla="*/ 1 w 229"/>
              <a:gd name="T11" fmla="*/ 54 h 78"/>
              <a:gd name="T12" fmla="*/ 228 w 229"/>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229" h="78">
                <a:moveTo>
                  <a:pt x="228" y="78"/>
                </a:moveTo>
                <a:cubicBezTo>
                  <a:pt x="228" y="76"/>
                  <a:pt x="229" y="74"/>
                  <a:pt x="229" y="71"/>
                </a:cubicBezTo>
                <a:cubicBezTo>
                  <a:pt x="1" y="1"/>
                  <a:pt x="1" y="1"/>
                  <a:pt x="1" y="1"/>
                </a:cubicBezTo>
                <a:cubicBezTo>
                  <a:pt x="0" y="0"/>
                  <a:pt x="0" y="0"/>
                  <a:pt x="0" y="0"/>
                </a:cubicBezTo>
                <a:cubicBezTo>
                  <a:pt x="0" y="54"/>
                  <a:pt x="0" y="54"/>
                  <a:pt x="0" y="54"/>
                </a:cubicBezTo>
                <a:cubicBezTo>
                  <a:pt x="1" y="54"/>
                  <a:pt x="1" y="54"/>
                  <a:pt x="1" y="54"/>
                </a:cubicBezTo>
                <a:lnTo>
                  <a:pt x="228" y="78"/>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6"/>
          <p:cNvSpPr>
            <a:spLocks/>
          </p:cNvSpPr>
          <p:nvPr/>
        </p:nvSpPr>
        <p:spPr bwMode="auto">
          <a:xfrm>
            <a:off x="3319093" y="-32656"/>
            <a:ext cx="2427467" cy="2855261"/>
          </a:xfrm>
          <a:custGeom>
            <a:avLst/>
            <a:gdLst>
              <a:gd name="T0" fmla="*/ 97 w 103"/>
              <a:gd name="T1" fmla="*/ 121 h 121"/>
              <a:gd name="T2" fmla="*/ 103 w 103"/>
              <a:gd name="T3" fmla="*/ 117 h 121"/>
              <a:gd name="T4" fmla="*/ 42 w 103"/>
              <a:gd name="T5" fmla="*/ 0 h 121"/>
              <a:gd name="T6" fmla="*/ 42 w 103"/>
              <a:gd name="T7" fmla="*/ 0 h 121"/>
              <a:gd name="T8" fmla="*/ 0 w 103"/>
              <a:gd name="T9" fmla="*/ 0 h 121"/>
              <a:gd name="T10" fmla="*/ 1 w 103"/>
              <a:gd name="T11" fmla="*/ 0 h 121"/>
              <a:gd name="T12" fmla="*/ 97 w 1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3" h="121">
                <a:moveTo>
                  <a:pt x="97" y="121"/>
                </a:moveTo>
                <a:cubicBezTo>
                  <a:pt x="99" y="119"/>
                  <a:pt x="101" y="118"/>
                  <a:pt x="103" y="117"/>
                </a:cubicBezTo>
                <a:cubicBezTo>
                  <a:pt x="42" y="0"/>
                  <a:pt x="42" y="0"/>
                  <a:pt x="42" y="0"/>
                </a:cubicBezTo>
                <a:cubicBezTo>
                  <a:pt x="42" y="0"/>
                  <a:pt x="42" y="0"/>
                  <a:pt x="42" y="0"/>
                </a:cubicBezTo>
                <a:cubicBezTo>
                  <a:pt x="0" y="0"/>
                  <a:pt x="0" y="0"/>
                  <a:pt x="0" y="0"/>
                </a:cubicBezTo>
                <a:cubicBezTo>
                  <a:pt x="1" y="0"/>
                  <a:pt x="1" y="0"/>
                  <a:pt x="1" y="0"/>
                </a:cubicBezTo>
                <a:lnTo>
                  <a:pt x="97" y="12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27"/>
          <p:cNvSpPr>
            <a:spLocks/>
          </p:cNvSpPr>
          <p:nvPr/>
        </p:nvSpPr>
        <p:spPr bwMode="auto">
          <a:xfrm>
            <a:off x="-43545" y="-32656"/>
            <a:ext cx="5531440" cy="3094028"/>
          </a:xfrm>
          <a:custGeom>
            <a:avLst/>
            <a:gdLst>
              <a:gd name="T0" fmla="*/ 232 w 235"/>
              <a:gd name="T1" fmla="*/ 131 h 131"/>
              <a:gd name="T2" fmla="*/ 235 w 235"/>
              <a:gd name="T3" fmla="*/ 125 h 131"/>
              <a:gd name="T4" fmla="*/ 86 w 235"/>
              <a:gd name="T5" fmla="*/ 0 h 131"/>
              <a:gd name="T6" fmla="*/ 85 w 235"/>
              <a:gd name="T7" fmla="*/ 0 h 131"/>
              <a:gd name="T8" fmla="*/ 0 w 235"/>
              <a:gd name="T9" fmla="*/ 0 h 131"/>
              <a:gd name="T10" fmla="*/ 0 w 235"/>
              <a:gd name="T11" fmla="*/ 4 h 131"/>
              <a:gd name="T12" fmla="*/ 1 w 235"/>
              <a:gd name="T13" fmla="*/ 5 h 131"/>
              <a:gd name="T14" fmla="*/ 232 w 235"/>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1">
                <a:moveTo>
                  <a:pt x="232" y="131"/>
                </a:moveTo>
                <a:cubicBezTo>
                  <a:pt x="233" y="129"/>
                  <a:pt x="234" y="127"/>
                  <a:pt x="235" y="125"/>
                </a:cubicBezTo>
                <a:cubicBezTo>
                  <a:pt x="86" y="0"/>
                  <a:pt x="86" y="0"/>
                  <a:pt x="86" y="0"/>
                </a:cubicBezTo>
                <a:cubicBezTo>
                  <a:pt x="85" y="0"/>
                  <a:pt x="85" y="0"/>
                  <a:pt x="85" y="0"/>
                </a:cubicBezTo>
                <a:cubicBezTo>
                  <a:pt x="0" y="0"/>
                  <a:pt x="0" y="0"/>
                  <a:pt x="0" y="0"/>
                </a:cubicBezTo>
                <a:cubicBezTo>
                  <a:pt x="0" y="4"/>
                  <a:pt x="0" y="4"/>
                  <a:pt x="0" y="4"/>
                </a:cubicBezTo>
                <a:cubicBezTo>
                  <a:pt x="1" y="5"/>
                  <a:pt x="1" y="5"/>
                  <a:pt x="1" y="5"/>
                </a:cubicBezTo>
                <a:lnTo>
                  <a:pt x="232" y="131"/>
                </a:ln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28"/>
          <p:cNvSpPr>
            <a:spLocks/>
          </p:cNvSpPr>
          <p:nvPr/>
        </p:nvSpPr>
        <p:spPr bwMode="auto">
          <a:xfrm>
            <a:off x="6850855" y="3509057"/>
            <a:ext cx="5392159" cy="1741014"/>
          </a:xfrm>
          <a:custGeom>
            <a:avLst/>
            <a:gdLst>
              <a:gd name="T0" fmla="*/ 2 w 229"/>
              <a:gd name="T1" fmla="*/ 0 h 74"/>
              <a:gd name="T2" fmla="*/ 0 w 229"/>
              <a:gd name="T3" fmla="*/ 7 h 74"/>
              <a:gd name="T4" fmla="*/ 229 w 229"/>
              <a:gd name="T5" fmla="*/ 74 h 74"/>
              <a:gd name="T6" fmla="*/ 229 w 229"/>
              <a:gd name="T7" fmla="*/ 74 h 74"/>
              <a:gd name="T8" fmla="*/ 229 w 229"/>
              <a:gd name="T9" fmla="*/ 21 h 74"/>
              <a:gd name="T10" fmla="*/ 229 w 229"/>
              <a:gd name="T11" fmla="*/ 21 h 74"/>
              <a:gd name="T12" fmla="*/ 2 w 229"/>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229" h="74">
                <a:moveTo>
                  <a:pt x="2" y="0"/>
                </a:moveTo>
                <a:cubicBezTo>
                  <a:pt x="1" y="2"/>
                  <a:pt x="1" y="4"/>
                  <a:pt x="0" y="7"/>
                </a:cubicBezTo>
                <a:cubicBezTo>
                  <a:pt x="229" y="74"/>
                  <a:pt x="229" y="74"/>
                  <a:pt x="229" y="74"/>
                </a:cubicBezTo>
                <a:cubicBezTo>
                  <a:pt x="229" y="74"/>
                  <a:pt x="229" y="74"/>
                  <a:pt x="229" y="74"/>
                </a:cubicBezTo>
                <a:cubicBezTo>
                  <a:pt x="229" y="21"/>
                  <a:pt x="229" y="21"/>
                  <a:pt x="229" y="21"/>
                </a:cubicBezTo>
                <a:cubicBezTo>
                  <a:pt x="229" y="21"/>
                  <a:pt x="229" y="21"/>
                  <a:pt x="229" y="21"/>
                </a:cubicBezTo>
                <a:lnTo>
                  <a:pt x="2" y="0"/>
                </a:lnTo>
                <a:close/>
              </a:path>
            </a:pathLst>
          </a:custGeom>
          <a:gradFill flip="none" rotWithShape="1">
            <a:gsLst>
              <a:gs pos="0">
                <a:schemeClr val="accent4">
                  <a:lumMod val="100000"/>
                </a:schemeClr>
              </a:gs>
              <a:gs pos="16000">
                <a:srgbClr val="F4A618"/>
              </a:gs>
              <a:gs pos="61000">
                <a:schemeClr val="bg2"/>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29"/>
          <p:cNvSpPr>
            <a:spLocks/>
          </p:cNvSpPr>
          <p:nvPr/>
        </p:nvSpPr>
        <p:spPr bwMode="auto">
          <a:xfrm>
            <a:off x="6472807" y="4046283"/>
            <a:ext cx="2497110" cy="2855261"/>
          </a:xfrm>
          <a:custGeom>
            <a:avLst/>
            <a:gdLst>
              <a:gd name="T0" fmla="*/ 6 w 106"/>
              <a:gd name="T1" fmla="*/ 0 h 121"/>
              <a:gd name="T2" fmla="*/ 0 w 106"/>
              <a:gd name="T3" fmla="*/ 3 h 121"/>
              <a:gd name="T4" fmla="*/ 63 w 106"/>
              <a:gd name="T5" fmla="*/ 120 h 121"/>
              <a:gd name="T6" fmla="*/ 63 w 106"/>
              <a:gd name="T7" fmla="*/ 121 h 121"/>
              <a:gd name="T8" fmla="*/ 106 w 106"/>
              <a:gd name="T9" fmla="*/ 121 h 121"/>
              <a:gd name="T10" fmla="*/ 105 w 106"/>
              <a:gd name="T11" fmla="*/ 120 h 121"/>
              <a:gd name="T12" fmla="*/ 6 w 106"/>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6" h="121">
                <a:moveTo>
                  <a:pt x="6" y="0"/>
                </a:moveTo>
                <a:cubicBezTo>
                  <a:pt x="4" y="1"/>
                  <a:pt x="2" y="2"/>
                  <a:pt x="0" y="3"/>
                </a:cubicBezTo>
                <a:cubicBezTo>
                  <a:pt x="63" y="120"/>
                  <a:pt x="63" y="120"/>
                  <a:pt x="63" y="120"/>
                </a:cubicBezTo>
                <a:cubicBezTo>
                  <a:pt x="63" y="121"/>
                  <a:pt x="63" y="121"/>
                  <a:pt x="63" y="121"/>
                </a:cubicBezTo>
                <a:cubicBezTo>
                  <a:pt x="106" y="121"/>
                  <a:pt x="106" y="121"/>
                  <a:pt x="106" y="121"/>
                </a:cubicBezTo>
                <a:cubicBezTo>
                  <a:pt x="105" y="120"/>
                  <a:pt x="105" y="120"/>
                  <a:pt x="105" y="120"/>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0"/>
          <p:cNvSpPr>
            <a:spLocks/>
          </p:cNvSpPr>
          <p:nvPr/>
        </p:nvSpPr>
        <p:spPr bwMode="auto">
          <a:xfrm>
            <a:off x="6711574" y="3787619"/>
            <a:ext cx="5531440" cy="3113925"/>
          </a:xfrm>
          <a:custGeom>
            <a:avLst/>
            <a:gdLst>
              <a:gd name="T0" fmla="*/ 4 w 235"/>
              <a:gd name="T1" fmla="*/ 0 h 132"/>
              <a:gd name="T2" fmla="*/ 0 w 235"/>
              <a:gd name="T3" fmla="*/ 6 h 132"/>
              <a:gd name="T4" fmla="*/ 154 w 235"/>
              <a:gd name="T5" fmla="*/ 131 h 132"/>
              <a:gd name="T6" fmla="*/ 155 w 235"/>
              <a:gd name="T7" fmla="*/ 132 h 132"/>
              <a:gd name="T8" fmla="*/ 235 w 235"/>
              <a:gd name="T9" fmla="*/ 132 h 132"/>
              <a:gd name="T10" fmla="*/ 235 w 235"/>
              <a:gd name="T11" fmla="*/ 123 h 132"/>
              <a:gd name="T12" fmla="*/ 235 w 235"/>
              <a:gd name="T13" fmla="*/ 122 h 132"/>
              <a:gd name="T14" fmla="*/ 4 w 235"/>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5" h="132">
                <a:moveTo>
                  <a:pt x="4" y="0"/>
                </a:moveTo>
                <a:cubicBezTo>
                  <a:pt x="3" y="2"/>
                  <a:pt x="2" y="4"/>
                  <a:pt x="0" y="6"/>
                </a:cubicBezTo>
                <a:cubicBezTo>
                  <a:pt x="154" y="131"/>
                  <a:pt x="154" y="131"/>
                  <a:pt x="154" y="131"/>
                </a:cubicBezTo>
                <a:cubicBezTo>
                  <a:pt x="155" y="132"/>
                  <a:pt x="155" y="132"/>
                  <a:pt x="155" y="132"/>
                </a:cubicBezTo>
                <a:cubicBezTo>
                  <a:pt x="235" y="132"/>
                  <a:pt x="235" y="132"/>
                  <a:pt x="235" y="132"/>
                </a:cubicBezTo>
                <a:cubicBezTo>
                  <a:pt x="235" y="123"/>
                  <a:pt x="235" y="123"/>
                  <a:pt x="235" y="123"/>
                </a:cubicBezTo>
                <a:cubicBezTo>
                  <a:pt x="235" y="122"/>
                  <a:pt x="235" y="122"/>
                  <a:pt x="235" y="122"/>
                </a:cubicBezTo>
                <a:lnTo>
                  <a:pt x="4"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1"/>
          <p:cNvSpPr>
            <a:spLocks/>
          </p:cNvSpPr>
          <p:nvPr/>
        </p:nvSpPr>
        <p:spPr bwMode="auto">
          <a:xfrm>
            <a:off x="6194245" y="4195516"/>
            <a:ext cx="965021" cy="2706028"/>
          </a:xfrm>
          <a:custGeom>
            <a:avLst/>
            <a:gdLst>
              <a:gd name="T0" fmla="*/ 6 w 41"/>
              <a:gd name="T1" fmla="*/ 0 h 115"/>
              <a:gd name="T2" fmla="*/ 0 w 41"/>
              <a:gd name="T3" fmla="*/ 1 h 115"/>
              <a:gd name="T4" fmla="*/ 11 w 41"/>
              <a:gd name="T5" fmla="*/ 114 h 115"/>
              <a:gd name="T6" fmla="*/ 11 w 41"/>
              <a:gd name="T7" fmla="*/ 115 h 115"/>
              <a:gd name="T8" fmla="*/ 41 w 41"/>
              <a:gd name="T9" fmla="*/ 115 h 115"/>
              <a:gd name="T10" fmla="*/ 41 w 41"/>
              <a:gd name="T11" fmla="*/ 114 h 115"/>
              <a:gd name="T12" fmla="*/ 6 w 4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1" h="115">
                <a:moveTo>
                  <a:pt x="6" y="0"/>
                </a:moveTo>
                <a:cubicBezTo>
                  <a:pt x="4" y="0"/>
                  <a:pt x="2" y="1"/>
                  <a:pt x="0" y="1"/>
                </a:cubicBezTo>
                <a:cubicBezTo>
                  <a:pt x="11" y="114"/>
                  <a:pt x="11" y="114"/>
                  <a:pt x="11" y="114"/>
                </a:cubicBezTo>
                <a:cubicBezTo>
                  <a:pt x="11" y="115"/>
                  <a:pt x="11" y="115"/>
                  <a:pt x="11" y="115"/>
                </a:cubicBezTo>
                <a:cubicBezTo>
                  <a:pt x="41" y="115"/>
                  <a:pt x="41" y="115"/>
                  <a:pt x="41" y="115"/>
                </a:cubicBezTo>
                <a:cubicBezTo>
                  <a:pt x="41" y="114"/>
                  <a:pt x="41" y="114"/>
                  <a:pt x="41" y="114"/>
                </a:cubicBezTo>
                <a:lnTo>
                  <a:pt x="6" y="0"/>
                </a:lnTo>
                <a:close/>
              </a:path>
            </a:pathLst>
          </a:custGeom>
          <a:gradFill>
            <a:gsLst>
              <a:gs pos="0">
                <a:schemeClr val="accent4">
                  <a:lumMod val="100000"/>
                </a:schemeClr>
              </a:gs>
              <a:gs pos="16000">
                <a:srgbClr val="F4A618"/>
              </a:gs>
              <a:gs pos="61000">
                <a:schemeClr val="bg2"/>
              </a:gs>
            </a:gsLst>
            <a:path path="circle">
              <a:fillToRect r="100000" b="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2"/>
          <p:cNvSpPr>
            <a:spLocks/>
          </p:cNvSpPr>
          <p:nvPr/>
        </p:nvSpPr>
        <p:spPr bwMode="auto">
          <a:xfrm>
            <a:off x="6472807" y="-32656"/>
            <a:ext cx="2566747" cy="2855261"/>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3"/>
          <p:cNvSpPr>
            <a:spLocks/>
          </p:cNvSpPr>
          <p:nvPr/>
        </p:nvSpPr>
        <p:spPr bwMode="auto">
          <a:xfrm>
            <a:off x="6870752" y="1688461"/>
            <a:ext cx="5372262" cy="1671370"/>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4"/>
          <p:cNvSpPr>
            <a:spLocks/>
          </p:cNvSpPr>
          <p:nvPr/>
        </p:nvSpPr>
        <p:spPr bwMode="auto">
          <a:xfrm>
            <a:off x="6194245" y="-32656"/>
            <a:ext cx="1004815" cy="2715980"/>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5"/>
          <p:cNvSpPr>
            <a:spLocks/>
          </p:cNvSpPr>
          <p:nvPr/>
        </p:nvSpPr>
        <p:spPr bwMode="auto">
          <a:xfrm>
            <a:off x="6731471" y="-32656"/>
            <a:ext cx="5511543" cy="3113925"/>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6"/>
          <p:cNvSpPr>
            <a:spLocks/>
          </p:cNvSpPr>
          <p:nvPr/>
        </p:nvSpPr>
        <p:spPr bwMode="auto">
          <a:xfrm>
            <a:off x="5109847" y="-32656"/>
            <a:ext cx="915274" cy="2686131"/>
          </a:xfrm>
          <a:custGeom>
            <a:avLst/>
            <a:gdLst>
              <a:gd name="T0" fmla="*/ 29 w 39"/>
              <a:gd name="T1" fmla="*/ 0 h 114"/>
              <a:gd name="T2" fmla="*/ 0 w 39"/>
              <a:gd name="T3" fmla="*/ 0 h 114"/>
              <a:gd name="T4" fmla="*/ 0 w 39"/>
              <a:gd name="T5" fmla="*/ 0 h 114"/>
              <a:gd name="T6" fmla="*/ 33 w 39"/>
              <a:gd name="T7" fmla="*/ 114 h 114"/>
              <a:gd name="T8" fmla="*/ 39 w 39"/>
              <a:gd name="T9" fmla="*/ 113 h 114"/>
              <a:gd name="T10" fmla="*/ 29 w 39"/>
              <a:gd name="T11" fmla="*/ 0 h 114"/>
            </a:gdLst>
            <a:ahLst/>
            <a:cxnLst>
              <a:cxn ang="0">
                <a:pos x="T0" y="T1"/>
              </a:cxn>
              <a:cxn ang="0">
                <a:pos x="T2" y="T3"/>
              </a:cxn>
              <a:cxn ang="0">
                <a:pos x="T4" y="T5"/>
              </a:cxn>
              <a:cxn ang="0">
                <a:pos x="T6" y="T7"/>
              </a:cxn>
              <a:cxn ang="0">
                <a:pos x="T8" y="T9"/>
              </a:cxn>
              <a:cxn ang="0">
                <a:pos x="T10" y="T11"/>
              </a:cxn>
            </a:cxnLst>
            <a:rect l="0" t="0" r="r" b="b"/>
            <a:pathLst>
              <a:path w="39" h="114">
                <a:moveTo>
                  <a:pt x="29" y="0"/>
                </a:moveTo>
                <a:cubicBezTo>
                  <a:pt x="0" y="0"/>
                  <a:pt x="0" y="0"/>
                  <a:pt x="0" y="0"/>
                </a:cubicBezTo>
                <a:cubicBezTo>
                  <a:pt x="0" y="0"/>
                  <a:pt x="0" y="0"/>
                  <a:pt x="0" y="0"/>
                </a:cubicBezTo>
                <a:cubicBezTo>
                  <a:pt x="33" y="114"/>
                  <a:pt x="33" y="114"/>
                  <a:pt x="33" y="114"/>
                </a:cubicBezTo>
                <a:cubicBezTo>
                  <a:pt x="35" y="114"/>
                  <a:pt x="37" y="114"/>
                  <a:pt x="39" y="113"/>
                </a:cubicBezTo>
                <a:cubicBezTo>
                  <a:pt x="29" y="0"/>
                  <a:pt x="29" y="0"/>
                  <a:pt x="29" y="0"/>
                </a:cubicBezTo>
                <a:close/>
              </a:path>
            </a:pathLst>
          </a:custGeom>
          <a:gradFill flip="none" rotWithShape="1">
            <a:gsLst>
              <a:gs pos="0">
                <a:schemeClr val="accent4">
                  <a:lumMod val="100000"/>
                </a:schemeClr>
              </a:gs>
              <a:gs pos="16000">
                <a:srgbClr val="F4A618"/>
              </a:gs>
              <a:gs pos="61000">
                <a:schemeClr val="bg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84" name="Group 183"/>
          <p:cNvGrpSpPr/>
          <p:nvPr/>
        </p:nvGrpSpPr>
        <p:grpSpPr>
          <a:xfrm>
            <a:off x="4321345" y="1650657"/>
            <a:ext cx="3551420" cy="3552717"/>
            <a:chOff x="-3344109" y="444176"/>
            <a:chExt cx="4867766" cy="4869543"/>
          </a:xfrm>
        </p:grpSpPr>
        <p:grpSp>
          <p:nvGrpSpPr>
            <p:cNvPr id="185" name="Group 184"/>
            <p:cNvGrpSpPr/>
            <p:nvPr/>
          </p:nvGrpSpPr>
          <p:grpSpPr>
            <a:xfrm rot="20256838">
              <a:off x="-3344109" y="444176"/>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196"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7"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8"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9"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0"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1"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2"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3"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04"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186" name="Group 185"/>
            <p:cNvGrpSpPr/>
            <p:nvPr/>
          </p:nvGrpSpPr>
          <p:grpSpPr>
            <a:xfrm>
              <a:off x="-3344109" y="444176"/>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187"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8"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89"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0"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1"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2"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3"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4"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0">
                    <a:schemeClr val="accent1">
                      <a:lumMod val="40000"/>
                      <a:lumOff val="60000"/>
                    </a:schemeClr>
                  </a:gs>
                  <a:gs pos="78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95"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48" name="TextBox 47"/>
          <p:cNvSpPr txBox="1"/>
          <p:nvPr/>
        </p:nvSpPr>
        <p:spPr>
          <a:xfrm>
            <a:off x="841276" y="1093011"/>
            <a:ext cx="10251583" cy="4832092"/>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t>Certification Reminders</a:t>
            </a:r>
            <a:endParaRPr lang="en-US" sz="2800" b="1" dirty="0"/>
          </a:p>
          <a:p>
            <a:endParaRPr lang="en-US" sz="2000" dirty="0" smtClean="0"/>
          </a:p>
          <a:p>
            <a:pPr marL="285750" indent="-285750">
              <a:buFont typeface="Arial" panose="020B0604020202020204" pitchFamily="34" charset="0"/>
              <a:buChar char="•"/>
            </a:pPr>
            <a:r>
              <a:rPr lang="en-US" sz="2000" b="1" dirty="0" smtClean="0"/>
              <a:t>Follow special application process for converting Teacher Support Specialist (TSS) to Teacher Support and Coaching (TSC)</a:t>
            </a:r>
            <a:endParaRPr lang="en-US" sz="2000" b="1" dirty="0"/>
          </a:p>
          <a:p>
            <a:endParaRPr lang="en-US" sz="2000" b="1" dirty="0" smtClean="0"/>
          </a:p>
          <a:p>
            <a:pPr marL="285750" indent="-285750">
              <a:buFont typeface="Arial" panose="020B0604020202020204" pitchFamily="34" charset="0"/>
              <a:buChar char="•"/>
            </a:pPr>
            <a:r>
              <a:rPr lang="en-US" sz="2000" b="1" dirty="0" smtClean="0"/>
              <a:t>If you are a strategic waiver district and have questions regarding waiving certification you must contact the </a:t>
            </a:r>
            <a:r>
              <a:rPr lang="en-US" sz="2000" b="1" dirty="0" err="1" smtClean="0"/>
              <a:t>GaDOE</a:t>
            </a:r>
            <a:r>
              <a:rPr lang="en-US" sz="2000" b="1" dirty="0" smtClean="0"/>
              <a:t> for assistance.  Educators who are not required to hold state certification must still hold a clearance certificate.  </a:t>
            </a:r>
          </a:p>
          <a:p>
            <a:endParaRPr lang="en-US" sz="2000" b="1" dirty="0"/>
          </a:p>
          <a:p>
            <a:pPr marL="285750" indent="-285750">
              <a:buFont typeface="Arial" panose="020B0604020202020204" pitchFamily="34" charset="0"/>
              <a:buChar char="•"/>
            </a:pPr>
            <a:r>
              <a:rPr lang="en-US" sz="2000" b="1" dirty="0" smtClean="0"/>
              <a:t>Continue to advise educators to use the Upgrade Advisor Tool on our website when seeking advanced degrees.  Do not attempt to advise them.</a:t>
            </a:r>
          </a:p>
          <a:p>
            <a:endParaRPr lang="en-US" sz="2000" b="1" dirty="0"/>
          </a:p>
          <a:p>
            <a:pPr marL="285750" indent="-285750">
              <a:buFont typeface="Arial" panose="020B0604020202020204" pitchFamily="34" charset="0"/>
              <a:buChar char="•"/>
            </a:pPr>
            <a:r>
              <a:rPr lang="en-US" sz="2000" b="1" dirty="0" smtClean="0"/>
              <a:t>Candidates who complete student teaching in Georgia are not eligible for initial certification via the Interstate Certification Agreement (reciprocity) to bypass meeting special Georgia certification requirements</a:t>
            </a:r>
            <a:endParaRPr lang="en-US" sz="2000" dirty="0"/>
          </a:p>
        </p:txBody>
      </p:sp>
    </p:spTree>
    <p:extLst>
      <p:ext uri="{BB962C8B-B14F-4D97-AF65-F5344CB8AC3E}">
        <p14:creationId xmlns:p14="http://schemas.microsoft.com/office/powerpoint/2010/main" val="64513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959091" y="1243610"/>
            <a:ext cx="8384770" cy="5016758"/>
          </a:xfrm>
          <a:prstGeom prst="rect">
            <a:avLst/>
          </a:prstGeom>
          <a:solidFill>
            <a:schemeClr val="bg1"/>
          </a:solidFill>
          <a:ln>
            <a:solidFill>
              <a:schemeClr val="accent1"/>
            </a:solidFill>
          </a:ln>
        </p:spPr>
        <p:txBody>
          <a:bodyPr wrap="square" rtlCol="0">
            <a:spAutoFit/>
          </a:bodyPr>
          <a:lstStyle/>
          <a:p>
            <a:pPr marL="285750" indent="-285750">
              <a:buFont typeface="Arial" panose="020B0604020202020204" pitchFamily="34" charset="0"/>
              <a:buChar char="•"/>
            </a:pPr>
            <a:r>
              <a:rPr lang="en-US" sz="2000" b="1" dirty="0" smtClean="0"/>
              <a:t>Those with professional certificates expiring 2011-2017 do not need renewal credits</a:t>
            </a:r>
            <a:endParaRPr lang="en-US" sz="2000" b="1" dirty="0"/>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Those with professional certificates who are </a:t>
            </a:r>
            <a:r>
              <a:rPr lang="en-US" sz="2000" b="1" u="sng" dirty="0" smtClean="0"/>
              <a:t>employed</a:t>
            </a:r>
            <a:r>
              <a:rPr lang="en-US" sz="2000" b="1" dirty="0" smtClean="0"/>
              <a:t> expiring 6/30/18 and beyond must complete a Professional Learning Plan (PLP) or Professional Learning Goals (PLG) to renew, depending on the specific needs of the educator.  This includes paraprofessionals.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smtClean="0"/>
              <a:t>Professional certificate holders that are </a:t>
            </a:r>
            <a:r>
              <a:rPr lang="en-US" sz="2000" b="1" u="sng" dirty="0" smtClean="0"/>
              <a:t>not</a:t>
            </a:r>
            <a:r>
              <a:rPr lang="en-US" sz="2000" b="1" dirty="0" smtClean="0"/>
              <a:t> employed and whose certificate expiries 6/30/18 and beyond must complete 6 semester hours of college credit, 10 approved Continuing Education Units (CEUs) or 10 Professional Learning Units (PLUs) to renew</a:t>
            </a:r>
          </a:p>
          <a:p>
            <a:pPr marL="285750" indent="-285750">
              <a:buFont typeface="Arial" panose="020B0604020202020204" pitchFamily="34" charset="0"/>
              <a:buChar char="•"/>
            </a:pPr>
            <a:endParaRPr lang="en-US" sz="2000" b="1" dirty="0" smtClean="0"/>
          </a:p>
          <a:p>
            <a:pPr marL="285750" indent="-285750">
              <a:buFont typeface="Arial" panose="020B0604020202020204" pitchFamily="34" charset="0"/>
              <a:buChar char="•"/>
            </a:pPr>
            <a:r>
              <a:rPr lang="en-US" sz="2000" b="1" dirty="0" smtClean="0"/>
              <a:t>Employment is required to renew unless the educator has at least 1 year of acceptable verified teaching experience in Georgia on their Professional certificate at anytime in their career </a:t>
            </a:r>
            <a:endParaRPr lang="en-US" sz="2000" b="1" dirty="0"/>
          </a:p>
        </p:txBody>
      </p:sp>
      <p:sp>
        <p:nvSpPr>
          <p:cNvPr id="590" name="TextBox 589"/>
          <p:cNvSpPr txBox="1"/>
          <p:nvPr/>
        </p:nvSpPr>
        <p:spPr>
          <a:xfrm>
            <a:off x="391305" y="0"/>
            <a:ext cx="4074677" cy="861774"/>
          </a:xfrm>
          <a:prstGeom prst="rect">
            <a:avLst/>
          </a:prstGeom>
          <a:noFill/>
        </p:spPr>
        <p:txBody>
          <a:bodyPr wrap="square" rtlCol="0">
            <a:spAutoFit/>
          </a:bodyPr>
          <a:lstStyle/>
          <a:p>
            <a:r>
              <a:rPr lang="en-US" sz="3200" b="1" dirty="0" smtClean="0"/>
              <a:t>Renewal </a:t>
            </a:r>
          </a:p>
          <a:p>
            <a:r>
              <a:rPr lang="en-US" b="1" dirty="0" smtClean="0"/>
              <a:t>What you need to know… </a:t>
            </a:r>
            <a:endParaRPr lang="en-US" sz="1400" b="1" dirty="0"/>
          </a:p>
        </p:txBody>
      </p:sp>
    </p:spTree>
    <p:extLst>
      <p:ext uri="{BB962C8B-B14F-4D97-AF65-F5344CB8AC3E}">
        <p14:creationId xmlns:p14="http://schemas.microsoft.com/office/powerpoint/2010/main" val="3400292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959091" y="1773724"/>
            <a:ext cx="8384770" cy="2554545"/>
          </a:xfrm>
          <a:prstGeom prst="rect">
            <a:avLst/>
          </a:prstGeom>
          <a:solidFill>
            <a:schemeClr val="bg1"/>
          </a:solidFill>
          <a:ln>
            <a:solidFill>
              <a:schemeClr val="accent1"/>
            </a:solidFill>
          </a:ln>
        </p:spPr>
        <p:txBody>
          <a:bodyPr wrap="square" rtlCol="0">
            <a:spAutoFit/>
          </a:bodyPr>
          <a:lstStyle/>
          <a:p>
            <a:r>
              <a:rPr lang="en-US" sz="3200" b="1" dirty="0" smtClean="0"/>
              <a:t>For those educators who are </a:t>
            </a:r>
            <a:r>
              <a:rPr lang="en-US" sz="3200" b="1" u="sng" dirty="0" smtClean="0"/>
              <a:t>not</a:t>
            </a:r>
            <a:r>
              <a:rPr lang="en-US" sz="3200" b="1" dirty="0" smtClean="0"/>
              <a:t> employed and wish to complete PLUs for renewal, these credits may be completed at any RESA or a Georgia school system that offers GaPSC-approved programs.  </a:t>
            </a:r>
            <a:endParaRPr lang="en-US" sz="3200" b="1" dirty="0"/>
          </a:p>
        </p:txBody>
      </p:sp>
      <p:sp>
        <p:nvSpPr>
          <p:cNvPr id="590" name="TextBox 589"/>
          <p:cNvSpPr txBox="1"/>
          <p:nvPr/>
        </p:nvSpPr>
        <p:spPr>
          <a:xfrm>
            <a:off x="391305" y="0"/>
            <a:ext cx="4074677" cy="861774"/>
          </a:xfrm>
          <a:prstGeom prst="rect">
            <a:avLst/>
          </a:prstGeom>
          <a:noFill/>
        </p:spPr>
        <p:txBody>
          <a:bodyPr wrap="square" rtlCol="0">
            <a:spAutoFit/>
          </a:bodyPr>
          <a:lstStyle/>
          <a:p>
            <a:r>
              <a:rPr lang="en-US" sz="3200" b="1" dirty="0" smtClean="0"/>
              <a:t>Renewal </a:t>
            </a:r>
          </a:p>
          <a:p>
            <a:r>
              <a:rPr lang="en-US" b="1" dirty="0" smtClean="0"/>
              <a:t>What you need to know… </a:t>
            </a:r>
            <a:endParaRPr lang="en-US" sz="1400" b="1" dirty="0"/>
          </a:p>
        </p:txBody>
      </p:sp>
    </p:spTree>
    <p:extLst>
      <p:ext uri="{BB962C8B-B14F-4D97-AF65-F5344CB8AC3E}">
        <p14:creationId xmlns:p14="http://schemas.microsoft.com/office/powerpoint/2010/main" val="4097258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3129539" y="996975"/>
            <a:ext cx="8349332" cy="5324535"/>
          </a:xfrm>
          <a:prstGeom prst="rect">
            <a:avLst/>
          </a:prstGeom>
          <a:solidFill>
            <a:schemeClr val="bg1"/>
          </a:solidFill>
          <a:ln>
            <a:solidFill>
              <a:schemeClr val="accent1"/>
            </a:solidFill>
          </a:ln>
        </p:spPr>
        <p:txBody>
          <a:bodyPr wrap="square" rtlCol="0">
            <a:spAutoFit/>
          </a:bodyPr>
          <a:lstStyle/>
          <a:p>
            <a:endParaRPr lang="en-US" sz="2000" b="1" dirty="0"/>
          </a:p>
          <a:p>
            <a:pPr marL="285750" indent="-285750">
              <a:buFont typeface="Arial" panose="020B0604020202020204" pitchFamily="34" charset="0"/>
              <a:buChar char="•"/>
            </a:pPr>
            <a:r>
              <a:rPr lang="en-US" sz="2000" b="1" dirty="0" smtClean="0"/>
              <a:t>GACE in Technology Education changes to Engineering and Technology October 2016 </a:t>
            </a:r>
          </a:p>
          <a:p>
            <a:endParaRPr lang="en-US" sz="2000" b="1" dirty="0"/>
          </a:p>
          <a:p>
            <a:pPr marL="285750" indent="-285750">
              <a:buFont typeface="Arial" panose="020B0604020202020204" pitchFamily="34" charset="0"/>
              <a:buChar char="•"/>
            </a:pPr>
            <a:r>
              <a:rPr lang="en-US" sz="2000" b="1" dirty="0" smtClean="0"/>
              <a:t>GACE Ethics Exit for Leaders (Test 380) is required if </a:t>
            </a:r>
            <a:r>
              <a:rPr lang="en-US" sz="2000" b="1" u="sng" dirty="0" smtClean="0"/>
              <a:t>applying</a:t>
            </a:r>
            <a:r>
              <a:rPr lang="en-US" sz="2000" b="1" dirty="0" smtClean="0"/>
              <a:t> for leadership certification based on a GaPSC-approved leadership program after 7/1/16</a:t>
            </a:r>
          </a:p>
          <a:p>
            <a:r>
              <a:rPr lang="en-US" sz="2000" b="1" dirty="0" smtClean="0"/>
              <a:t> </a:t>
            </a:r>
          </a:p>
          <a:p>
            <a:pPr marL="285750" indent="-285750">
              <a:buFont typeface="Arial" panose="020B0604020202020204" pitchFamily="34" charset="0"/>
              <a:buChar char="•"/>
            </a:pPr>
            <a:r>
              <a:rPr lang="en-US" sz="2000" b="1" dirty="0" smtClean="0"/>
              <a:t>GACE Teacher Leadership (TL).  Candidates completing TL programs Spring 2014 through Summer 2016 must “attempt” GACE in TL.  Those completing TL programs after Summer 2016 must </a:t>
            </a:r>
            <a:r>
              <a:rPr lang="en-US" sz="2000" b="1" u="sng" dirty="0" smtClean="0"/>
              <a:t>pass</a:t>
            </a:r>
            <a:r>
              <a:rPr lang="en-US" sz="2000" b="1" dirty="0" smtClean="0"/>
              <a:t> the GACE in  TL.  A Non-Renewable is still issued to allow time to test.</a:t>
            </a:r>
          </a:p>
          <a:p>
            <a:endParaRPr lang="en-US" sz="2000" b="1" dirty="0"/>
          </a:p>
          <a:p>
            <a:pPr marL="285750" indent="-285750">
              <a:buFont typeface="Arial" panose="020B0604020202020204" pitchFamily="34" charset="0"/>
              <a:buChar char="•"/>
            </a:pPr>
            <a:r>
              <a:rPr lang="en-US" sz="2000" b="1" dirty="0" smtClean="0"/>
              <a:t>GACE Instructional Technology and Curriculum &amp; Instruction.  These assessments are readily available now.  As of 6/30/16 no more Non-Renewables are issued in these fields to allow time to pass these assessments. </a:t>
            </a:r>
          </a:p>
          <a:p>
            <a:pPr marL="285750" indent="-285750">
              <a:buFont typeface="Arial" panose="020B0604020202020204" pitchFamily="34" charset="0"/>
              <a:buChar char="•"/>
            </a:pPr>
            <a:endParaRPr lang="en-US" sz="2000" b="1" dirty="0"/>
          </a:p>
        </p:txBody>
      </p:sp>
      <p:sp>
        <p:nvSpPr>
          <p:cNvPr id="590" name="TextBox 589"/>
          <p:cNvSpPr txBox="1"/>
          <p:nvPr/>
        </p:nvSpPr>
        <p:spPr>
          <a:xfrm>
            <a:off x="620632" y="16496"/>
            <a:ext cx="2811219" cy="861774"/>
          </a:xfrm>
          <a:prstGeom prst="rect">
            <a:avLst/>
          </a:prstGeom>
          <a:noFill/>
        </p:spPr>
        <p:txBody>
          <a:bodyPr wrap="none" rtlCol="0">
            <a:spAutoFit/>
          </a:bodyPr>
          <a:lstStyle/>
          <a:p>
            <a:r>
              <a:rPr lang="en-US" sz="3200" b="1" dirty="0" smtClean="0"/>
              <a:t>Testing Update </a:t>
            </a:r>
          </a:p>
          <a:p>
            <a:r>
              <a:rPr lang="en-US" b="1" dirty="0" smtClean="0"/>
              <a:t>What you need to know… </a:t>
            </a:r>
            <a:endParaRPr lang="en-US" b="1" dirty="0"/>
          </a:p>
        </p:txBody>
      </p:sp>
    </p:spTree>
    <p:extLst>
      <p:ext uri="{BB962C8B-B14F-4D97-AF65-F5344CB8AC3E}">
        <p14:creationId xmlns:p14="http://schemas.microsoft.com/office/powerpoint/2010/main" val="2431283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849217" y="1058044"/>
            <a:ext cx="8481391" cy="5201424"/>
          </a:xfrm>
          <a:prstGeom prst="rect">
            <a:avLst/>
          </a:prstGeom>
          <a:solidFill>
            <a:schemeClr val="bg1"/>
          </a:solidFill>
          <a:ln>
            <a:solidFill>
              <a:schemeClr val="accent1"/>
            </a:solidFill>
          </a:ln>
        </p:spPr>
        <p:txBody>
          <a:bodyPr wrap="square" rtlCol="0">
            <a:spAutoFit/>
          </a:bodyPr>
          <a:lstStyle/>
          <a:p>
            <a:r>
              <a:rPr lang="en-US" sz="2800" b="1" dirty="0" smtClean="0"/>
              <a:t>Remember</a:t>
            </a:r>
          </a:p>
          <a:p>
            <a:endParaRPr lang="en-US" sz="2800" b="1" dirty="0" smtClean="0"/>
          </a:p>
          <a:p>
            <a:pPr marL="285750" indent="-285750">
              <a:buFont typeface="Arial" panose="020B0604020202020204" pitchFamily="34" charset="0"/>
              <a:buChar char="•"/>
            </a:pPr>
            <a:r>
              <a:rPr lang="en-US" sz="2000" b="1" dirty="0" smtClean="0"/>
              <a:t>The edTPA is a special Georgia certification requirement</a:t>
            </a:r>
          </a:p>
          <a:p>
            <a:endParaRPr lang="en-US" sz="2000" b="1" dirty="0"/>
          </a:p>
          <a:p>
            <a:pPr marL="285750" indent="-285750">
              <a:buFont typeface="Arial" panose="020B0604020202020204" pitchFamily="34" charset="0"/>
              <a:buChar char="•"/>
            </a:pPr>
            <a:r>
              <a:rPr lang="en-US" sz="2000" b="1" dirty="0" smtClean="0"/>
              <a:t>edTPA is required for all candidates completing state-approved initial certification preparation programs and student teaching in Georgia 9/1/15 or later.  It must be attempted for program completion and passed for certification.  If it is not passed a 1-year Waiver certificate is the only option for certification.      </a:t>
            </a:r>
            <a:endParaRPr lang="en-US" sz="2000" b="1" dirty="0"/>
          </a:p>
          <a:p>
            <a:endParaRPr lang="en-US" sz="2000" b="1" dirty="0"/>
          </a:p>
          <a:p>
            <a:pPr marL="285750" indent="-285750">
              <a:buFont typeface="Arial" panose="020B0604020202020204" pitchFamily="34" charset="0"/>
              <a:buChar char="•"/>
            </a:pPr>
            <a:r>
              <a:rPr lang="en-US" sz="2000" b="1" dirty="0" smtClean="0"/>
              <a:t>edTPA is also required for all  out-of-state educators certified in their state after 9/1/15 with less than 1-year teaching experience  who have not already completed a GaPSC-accepted content pedagogy assessment.  The edTPA or the PPAT must completed prior to conversion of the IN3 teaching certificate. </a:t>
            </a:r>
            <a:endParaRPr lang="en-US" sz="2000" b="1" dirty="0"/>
          </a:p>
          <a:p>
            <a:endParaRPr lang="en-US" sz="1600" b="1" dirty="0"/>
          </a:p>
        </p:txBody>
      </p:sp>
      <p:sp>
        <p:nvSpPr>
          <p:cNvPr id="590" name="TextBox 589"/>
          <p:cNvSpPr txBox="1"/>
          <p:nvPr/>
        </p:nvSpPr>
        <p:spPr>
          <a:xfrm>
            <a:off x="620632" y="95250"/>
            <a:ext cx="4126707" cy="584775"/>
          </a:xfrm>
          <a:prstGeom prst="rect">
            <a:avLst/>
          </a:prstGeom>
          <a:noFill/>
        </p:spPr>
        <p:txBody>
          <a:bodyPr wrap="none" rtlCol="0">
            <a:spAutoFit/>
          </a:bodyPr>
          <a:lstStyle/>
          <a:p>
            <a:r>
              <a:rPr lang="en-US" sz="3200" b="1" dirty="0" smtClean="0"/>
              <a:t>Testing Update: edTPA </a:t>
            </a:r>
            <a:r>
              <a:rPr lang="en-US" sz="1400" dirty="0" smtClean="0"/>
              <a:t> </a:t>
            </a:r>
            <a:endParaRPr lang="en-US" sz="1400" b="1" dirty="0"/>
          </a:p>
        </p:txBody>
      </p:sp>
    </p:spTree>
    <p:extLst>
      <p:ext uri="{BB962C8B-B14F-4D97-AF65-F5344CB8AC3E}">
        <p14:creationId xmlns:p14="http://schemas.microsoft.com/office/powerpoint/2010/main" val="1444367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3"/>
          <p:cNvSpPr>
            <a:spLocks/>
          </p:cNvSpPr>
          <p:nvPr/>
        </p:nvSpPr>
        <p:spPr bwMode="auto">
          <a:xfrm>
            <a:off x="1341160" y="3476294"/>
            <a:ext cx="10850839" cy="3375815"/>
          </a:xfrm>
          <a:custGeom>
            <a:avLst/>
            <a:gdLst>
              <a:gd name="T0" fmla="*/ 0 w 228"/>
              <a:gd name="T1" fmla="*/ 65 h 71"/>
              <a:gd name="T2" fmla="*/ 1 w 228"/>
              <a:gd name="T3" fmla="*/ 71 h 71"/>
              <a:gd name="T4" fmla="*/ 228 w 228"/>
              <a:gd name="T5" fmla="*/ 53 h 71"/>
              <a:gd name="T6" fmla="*/ 228 w 228"/>
              <a:gd name="T7" fmla="*/ 53 h 71"/>
              <a:gd name="T8" fmla="*/ 228 w 228"/>
              <a:gd name="T9" fmla="*/ 0 h 71"/>
              <a:gd name="T10" fmla="*/ 228 w 228"/>
              <a:gd name="T11" fmla="*/ 0 h 71"/>
              <a:gd name="T12" fmla="*/ 0 w 228"/>
              <a:gd name="T13" fmla="*/ 65 h 71"/>
            </a:gdLst>
            <a:ahLst/>
            <a:cxnLst>
              <a:cxn ang="0">
                <a:pos x="T0" y="T1"/>
              </a:cxn>
              <a:cxn ang="0">
                <a:pos x="T2" y="T3"/>
              </a:cxn>
              <a:cxn ang="0">
                <a:pos x="T4" y="T5"/>
              </a:cxn>
              <a:cxn ang="0">
                <a:pos x="T6" y="T7"/>
              </a:cxn>
              <a:cxn ang="0">
                <a:pos x="T8" y="T9"/>
              </a:cxn>
              <a:cxn ang="0">
                <a:pos x="T10" y="T11"/>
              </a:cxn>
              <a:cxn ang="0">
                <a:pos x="T12" y="T13"/>
              </a:cxn>
            </a:cxnLst>
            <a:rect l="0" t="0" r="r" b="b"/>
            <a:pathLst>
              <a:path w="228" h="71">
                <a:moveTo>
                  <a:pt x="0" y="65"/>
                </a:moveTo>
                <a:cubicBezTo>
                  <a:pt x="0" y="67"/>
                  <a:pt x="1" y="69"/>
                  <a:pt x="1" y="71"/>
                </a:cubicBezTo>
                <a:cubicBezTo>
                  <a:pt x="228" y="53"/>
                  <a:pt x="228" y="53"/>
                  <a:pt x="228" y="53"/>
                </a:cubicBezTo>
                <a:cubicBezTo>
                  <a:pt x="228" y="53"/>
                  <a:pt x="228" y="53"/>
                  <a:pt x="228" y="53"/>
                </a:cubicBezTo>
                <a:cubicBezTo>
                  <a:pt x="228" y="0"/>
                  <a:pt x="228" y="0"/>
                  <a:pt x="228" y="0"/>
                </a:cubicBezTo>
                <a:cubicBezTo>
                  <a:pt x="228" y="0"/>
                  <a:pt x="228" y="0"/>
                  <a:pt x="228" y="0"/>
                </a:cubicBezTo>
                <a:lnTo>
                  <a:pt x="0" y="65"/>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37395" y="0"/>
            <a:ext cx="5184289" cy="5767025"/>
          </a:xfrm>
          <a:custGeom>
            <a:avLst/>
            <a:gdLst>
              <a:gd name="T0" fmla="*/ 6 w 109"/>
              <a:gd name="T1" fmla="*/ 121 h 121"/>
              <a:gd name="T2" fmla="*/ 108 w 109"/>
              <a:gd name="T3" fmla="*/ 0 h 121"/>
              <a:gd name="T4" fmla="*/ 109 w 109"/>
              <a:gd name="T5" fmla="*/ 0 h 121"/>
              <a:gd name="T6" fmla="*/ 66 w 109"/>
              <a:gd name="T7" fmla="*/ 0 h 121"/>
              <a:gd name="T8" fmla="*/ 65 w 109"/>
              <a:gd name="T9" fmla="*/ 0 h 121"/>
              <a:gd name="T10" fmla="*/ 0 w 109"/>
              <a:gd name="T11" fmla="*/ 117 h 121"/>
              <a:gd name="T12" fmla="*/ 6 w 109"/>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109" h="121">
                <a:moveTo>
                  <a:pt x="6" y="121"/>
                </a:moveTo>
                <a:cubicBezTo>
                  <a:pt x="108" y="0"/>
                  <a:pt x="108" y="0"/>
                  <a:pt x="108" y="0"/>
                </a:cubicBezTo>
                <a:cubicBezTo>
                  <a:pt x="109" y="0"/>
                  <a:pt x="109" y="0"/>
                  <a:pt x="109" y="0"/>
                </a:cubicBezTo>
                <a:cubicBezTo>
                  <a:pt x="66" y="0"/>
                  <a:pt x="66" y="0"/>
                  <a:pt x="66" y="0"/>
                </a:cubicBezTo>
                <a:cubicBezTo>
                  <a:pt x="65" y="0"/>
                  <a:pt x="65" y="0"/>
                  <a:pt x="65" y="0"/>
                </a:cubicBezTo>
                <a:cubicBezTo>
                  <a:pt x="0" y="117"/>
                  <a:pt x="0" y="117"/>
                  <a:pt x="0" y="117"/>
                </a:cubicBezTo>
                <a:cubicBezTo>
                  <a:pt x="2" y="118"/>
                  <a:pt x="4" y="120"/>
                  <a:pt x="6" y="121"/>
                </a:cubicBez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25242" y="0"/>
            <a:ext cx="2029515" cy="5485707"/>
          </a:xfrm>
          <a:custGeom>
            <a:avLst/>
            <a:gdLst>
              <a:gd name="T0" fmla="*/ 43 w 43"/>
              <a:gd name="T1" fmla="*/ 0 h 115"/>
              <a:gd name="T2" fmla="*/ 43 w 43"/>
              <a:gd name="T3" fmla="*/ 0 h 115"/>
              <a:gd name="T4" fmla="*/ 13 w 43"/>
              <a:gd name="T5" fmla="*/ 0 h 115"/>
              <a:gd name="T6" fmla="*/ 13 w 43"/>
              <a:gd name="T7" fmla="*/ 0 h 115"/>
              <a:gd name="T8" fmla="*/ 0 w 43"/>
              <a:gd name="T9" fmla="*/ 113 h 115"/>
              <a:gd name="T10" fmla="*/ 7 w 43"/>
              <a:gd name="T11" fmla="*/ 115 h 115"/>
              <a:gd name="T12" fmla="*/ 43 w 43"/>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3" h="115">
                <a:moveTo>
                  <a:pt x="43" y="0"/>
                </a:moveTo>
                <a:cubicBezTo>
                  <a:pt x="43" y="0"/>
                  <a:pt x="43" y="0"/>
                  <a:pt x="43" y="0"/>
                </a:cubicBezTo>
                <a:cubicBezTo>
                  <a:pt x="13" y="0"/>
                  <a:pt x="13" y="0"/>
                  <a:pt x="13" y="0"/>
                </a:cubicBezTo>
                <a:cubicBezTo>
                  <a:pt x="13" y="0"/>
                  <a:pt x="13" y="0"/>
                  <a:pt x="13" y="0"/>
                </a:cubicBezTo>
                <a:cubicBezTo>
                  <a:pt x="0" y="113"/>
                  <a:pt x="0" y="113"/>
                  <a:pt x="0" y="113"/>
                </a:cubicBezTo>
                <a:cubicBezTo>
                  <a:pt x="2" y="114"/>
                  <a:pt x="5" y="114"/>
                  <a:pt x="7" y="115"/>
                </a:cubicBezTo>
                <a:lnTo>
                  <a:pt x="43"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1059842" y="0"/>
            <a:ext cx="11132157" cy="6289473"/>
          </a:xfrm>
          <a:custGeom>
            <a:avLst/>
            <a:gdLst>
              <a:gd name="T0" fmla="*/ 159 w 234"/>
              <a:gd name="T1" fmla="*/ 0 h 132"/>
              <a:gd name="T2" fmla="*/ 158 w 234"/>
              <a:gd name="T3" fmla="*/ 0 h 132"/>
              <a:gd name="T4" fmla="*/ 0 w 234"/>
              <a:gd name="T5" fmla="*/ 126 h 132"/>
              <a:gd name="T6" fmla="*/ 3 w 234"/>
              <a:gd name="T7" fmla="*/ 132 h 132"/>
              <a:gd name="T8" fmla="*/ 234 w 234"/>
              <a:gd name="T9" fmla="*/ 13 h 132"/>
              <a:gd name="T10" fmla="*/ 234 w 234"/>
              <a:gd name="T11" fmla="*/ 13 h 132"/>
              <a:gd name="T12" fmla="*/ 234 w 234"/>
              <a:gd name="T13" fmla="*/ 0 h 132"/>
              <a:gd name="T14" fmla="*/ 159 w 234"/>
              <a:gd name="T15" fmla="*/ 0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4" h="132">
                <a:moveTo>
                  <a:pt x="159" y="0"/>
                </a:moveTo>
                <a:cubicBezTo>
                  <a:pt x="158" y="0"/>
                  <a:pt x="158" y="0"/>
                  <a:pt x="158" y="0"/>
                </a:cubicBezTo>
                <a:cubicBezTo>
                  <a:pt x="0" y="126"/>
                  <a:pt x="0" y="126"/>
                  <a:pt x="0" y="126"/>
                </a:cubicBezTo>
                <a:cubicBezTo>
                  <a:pt x="1" y="128"/>
                  <a:pt x="2" y="130"/>
                  <a:pt x="3" y="132"/>
                </a:cubicBezTo>
                <a:cubicBezTo>
                  <a:pt x="234" y="13"/>
                  <a:pt x="234" y="13"/>
                  <a:pt x="234" y="13"/>
                </a:cubicBezTo>
                <a:cubicBezTo>
                  <a:pt x="234" y="13"/>
                  <a:pt x="234" y="13"/>
                  <a:pt x="234" y="13"/>
                </a:cubicBezTo>
                <a:cubicBezTo>
                  <a:pt x="234" y="0"/>
                  <a:pt x="234" y="0"/>
                  <a:pt x="234" y="0"/>
                </a:cubicBezTo>
                <a:lnTo>
                  <a:pt x="159" y="0"/>
                </a:lnTo>
                <a:close/>
              </a:path>
            </a:pathLst>
          </a:custGeom>
          <a:gradFill>
            <a:gsLst>
              <a:gs pos="0">
                <a:schemeClr val="accent4">
                  <a:lumMod val="100000"/>
                </a:schemeClr>
              </a:gs>
              <a:gs pos="16000">
                <a:srgbClr val="F4A618"/>
              </a:gs>
              <a:gs pos="61000">
                <a:schemeClr val="bg2"/>
              </a:gs>
            </a:gsLst>
            <a:path path="circle">
              <a:fillToRect t="100000" r="100000"/>
            </a:path>
          </a:gradFill>
          <a:ln>
            <a:noFill/>
          </a:ln>
          <a:effectLst>
            <a:outerShdw blurRad="203200" dist="88900" algn="l" rotWithShape="0">
              <a:schemeClr val="accent6">
                <a:lumMod val="50000"/>
                <a:alpha val="40000"/>
              </a:scheme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Rectangle 37"/>
          <p:cNvSpPr/>
          <p:nvPr/>
        </p:nvSpPr>
        <p:spPr>
          <a:xfrm>
            <a:off x="-97971" y="-5246"/>
            <a:ext cx="12289971" cy="819476"/>
          </a:xfrm>
          <a:prstGeom prst="rect">
            <a:avLst/>
          </a:prstGeom>
          <a:solidFill>
            <a:schemeClr val="bg1">
              <a:alpha val="8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660306" y="3969278"/>
            <a:ext cx="5320612" cy="5322555"/>
            <a:chOff x="-2368455" y="4344887"/>
            <a:chExt cx="4867766" cy="4869543"/>
          </a:xfrm>
        </p:grpSpPr>
        <p:grpSp>
          <p:nvGrpSpPr>
            <p:cNvPr id="58" name="Group 57"/>
            <p:cNvGrpSpPr/>
            <p:nvPr/>
          </p:nvGrpSpPr>
          <p:grpSpPr>
            <a:xfrm rot="20256838">
              <a:off x="-2368455" y="4344887"/>
              <a:ext cx="4867766" cy="4869543"/>
              <a:chOff x="3020444" y="4675825"/>
              <a:chExt cx="4867766" cy="4869543"/>
            </a:xfrm>
            <a:solidFill>
              <a:schemeClr val="accent1">
                <a:lumMod val="60000"/>
                <a:lumOff val="40000"/>
              </a:schemeClr>
            </a:solidFill>
            <a:effectLst>
              <a:outerShdw blurRad="215900" dist="76200" dir="7200000" sx="106000" sy="106000" algn="ctr" rotWithShape="0">
                <a:schemeClr val="accent6">
                  <a:lumMod val="50000"/>
                  <a:alpha val="40000"/>
                </a:schemeClr>
              </a:outerShdw>
            </a:effectLst>
          </p:grpSpPr>
          <p:sp>
            <p:nvSpPr>
              <p:cNvPr id="69"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0"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2"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4"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5"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6"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7"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grp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2368455" y="4344887"/>
              <a:ext cx="4867766" cy="4869543"/>
              <a:chOff x="3020444" y="4675825"/>
              <a:chExt cx="4867766" cy="4869543"/>
            </a:xfrm>
            <a:effectLst>
              <a:outerShdw blurRad="215900" dist="76200" dir="7200000" sx="106000" sy="106000" algn="ctr" rotWithShape="0">
                <a:schemeClr val="accent6">
                  <a:lumMod val="50000"/>
                  <a:alpha val="40000"/>
                </a:schemeClr>
              </a:outerShdw>
            </a:effectLst>
          </p:grpSpPr>
          <p:sp>
            <p:nvSpPr>
              <p:cNvPr id="60" name="Freeform 93"/>
              <p:cNvSpPr>
                <a:spLocks/>
              </p:cNvSpPr>
              <p:nvPr/>
            </p:nvSpPr>
            <p:spPr bwMode="auto">
              <a:xfrm>
                <a:off x="5118312" y="8137307"/>
                <a:ext cx="672029" cy="1408061"/>
              </a:xfrm>
              <a:custGeom>
                <a:avLst/>
                <a:gdLst>
                  <a:gd name="T0" fmla="*/ 62 w 313"/>
                  <a:gd name="T1" fmla="*/ 10 h 654"/>
                  <a:gd name="T2" fmla="*/ 9 w 313"/>
                  <a:gd name="T3" fmla="*/ 62 h 654"/>
                  <a:gd name="T4" fmla="*/ 140 w 313"/>
                  <a:gd name="T5" fmla="*/ 616 h 654"/>
                  <a:gd name="T6" fmla="*/ 173 w 313"/>
                  <a:gd name="T7" fmla="*/ 616 h 654"/>
                  <a:gd name="T8" fmla="*/ 304 w 313"/>
                  <a:gd name="T9" fmla="*/ 62 h 654"/>
                  <a:gd name="T10" fmla="*/ 251 w 313"/>
                  <a:gd name="T11" fmla="*/ 10 h 654"/>
                  <a:gd name="T12" fmla="*/ 157 w 313"/>
                  <a:gd name="T13" fmla="*/ 19 h 654"/>
                  <a:gd name="T14" fmla="*/ 62 w 313"/>
                  <a:gd name="T15" fmla="*/ 10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4">
                    <a:moveTo>
                      <a:pt x="62" y="10"/>
                    </a:moveTo>
                    <a:cubicBezTo>
                      <a:pt x="24" y="0"/>
                      <a:pt x="0" y="23"/>
                      <a:pt x="9" y="62"/>
                    </a:cubicBezTo>
                    <a:cubicBezTo>
                      <a:pt x="140" y="616"/>
                      <a:pt x="140" y="616"/>
                      <a:pt x="140" y="616"/>
                    </a:cubicBezTo>
                    <a:cubicBezTo>
                      <a:pt x="149" y="654"/>
                      <a:pt x="164" y="654"/>
                      <a:pt x="173" y="616"/>
                    </a:cubicBezTo>
                    <a:cubicBezTo>
                      <a:pt x="304" y="62"/>
                      <a:pt x="304" y="62"/>
                      <a:pt x="304" y="62"/>
                    </a:cubicBezTo>
                    <a:cubicBezTo>
                      <a:pt x="313" y="23"/>
                      <a:pt x="289" y="0"/>
                      <a:pt x="251" y="10"/>
                    </a:cubicBezTo>
                    <a:cubicBezTo>
                      <a:pt x="251" y="10"/>
                      <a:pt x="213" y="19"/>
                      <a:pt x="157" y="19"/>
                    </a:cubicBezTo>
                    <a:cubicBezTo>
                      <a:pt x="100" y="19"/>
                      <a:pt x="62" y="10"/>
                      <a:pt x="62" y="10"/>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1" name="Freeform 94"/>
              <p:cNvSpPr>
                <a:spLocks/>
              </p:cNvSpPr>
              <p:nvPr/>
            </p:nvSpPr>
            <p:spPr bwMode="auto">
              <a:xfrm>
                <a:off x="5118312" y="4675825"/>
                <a:ext cx="672029" cy="1409839"/>
              </a:xfrm>
              <a:custGeom>
                <a:avLst/>
                <a:gdLst>
                  <a:gd name="T0" fmla="*/ 251 w 313"/>
                  <a:gd name="T1" fmla="*/ 645 h 655"/>
                  <a:gd name="T2" fmla="*/ 304 w 313"/>
                  <a:gd name="T3" fmla="*/ 593 h 655"/>
                  <a:gd name="T4" fmla="*/ 173 w 313"/>
                  <a:gd name="T5" fmla="*/ 39 h 655"/>
                  <a:gd name="T6" fmla="*/ 140 w 313"/>
                  <a:gd name="T7" fmla="*/ 39 h 655"/>
                  <a:gd name="T8" fmla="*/ 9 w 313"/>
                  <a:gd name="T9" fmla="*/ 593 h 655"/>
                  <a:gd name="T10" fmla="*/ 62 w 313"/>
                  <a:gd name="T11" fmla="*/ 645 h 655"/>
                  <a:gd name="T12" fmla="*/ 157 w 313"/>
                  <a:gd name="T13" fmla="*/ 635 h 655"/>
                  <a:gd name="T14" fmla="*/ 251 w 313"/>
                  <a:gd name="T15" fmla="*/ 645 h 6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655">
                    <a:moveTo>
                      <a:pt x="251" y="645"/>
                    </a:moveTo>
                    <a:cubicBezTo>
                      <a:pt x="289" y="655"/>
                      <a:pt x="313" y="631"/>
                      <a:pt x="304" y="593"/>
                    </a:cubicBezTo>
                    <a:cubicBezTo>
                      <a:pt x="173" y="39"/>
                      <a:pt x="173" y="39"/>
                      <a:pt x="173" y="39"/>
                    </a:cubicBezTo>
                    <a:cubicBezTo>
                      <a:pt x="164" y="0"/>
                      <a:pt x="149" y="0"/>
                      <a:pt x="140" y="39"/>
                    </a:cubicBezTo>
                    <a:cubicBezTo>
                      <a:pt x="9" y="593"/>
                      <a:pt x="9" y="593"/>
                      <a:pt x="9" y="593"/>
                    </a:cubicBezTo>
                    <a:cubicBezTo>
                      <a:pt x="0" y="631"/>
                      <a:pt x="24" y="655"/>
                      <a:pt x="62" y="645"/>
                    </a:cubicBezTo>
                    <a:cubicBezTo>
                      <a:pt x="62" y="645"/>
                      <a:pt x="100" y="635"/>
                      <a:pt x="157" y="635"/>
                    </a:cubicBezTo>
                    <a:cubicBezTo>
                      <a:pt x="213" y="635"/>
                      <a:pt x="251" y="645"/>
                      <a:pt x="251" y="64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2" name="Freeform 95"/>
              <p:cNvSpPr>
                <a:spLocks/>
              </p:cNvSpPr>
              <p:nvPr/>
            </p:nvSpPr>
            <p:spPr bwMode="auto">
              <a:xfrm>
                <a:off x="6478371" y="6771916"/>
                <a:ext cx="1409839" cy="675585"/>
              </a:xfrm>
              <a:custGeom>
                <a:avLst/>
                <a:gdLst>
                  <a:gd name="T0" fmla="*/ 10 w 655"/>
                  <a:gd name="T1" fmla="*/ 252 h 314"/>
                  <a:gd name="T2" fmla="*/ 62 w 655"/>
                  <a:gd name="T3" fmla="*/ 305 h 314"/>
                  <a:gd name="T4" fmla="*/ 616 w 655"/>
                  <a:gd name="T5" fmla="*/ 174 h 314"/>
                  <a:gd name="T6" fmla="*/ 616 w 655"/>
                  <a:gd name="T7" fmla="*/ 141 h 314"/>
                  <a:gd name="T8" fmla="*/ 62 w 655"/>
                  <a:gd name="T9" fmla="*/ 10 h 314"/>
                  <a:gd name="T10" fmla="*/ 10 w 655"/>
                  <a:gd name="T11" fmla="*/ 63 h 314"/>
                  <a:gd name="T12" fmla="*/ 20 w 655"/>
                  <a:gd name="T13" fmla="*/ 157 h 314"/>
                  <a:gd name="T14" fmla="*/ 10 w 655"/>
                  <a:gd name="T15" fmla="*/ 252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10" y="252"/>
                    </a:moveTo>
                    <a:cubicBezTo>
                      <a:pt x="0" y="290"/>
                      <a:pt x="23" y="314"/>
                      <a:pt x="62" y="305"/>
                    </a:cubicBezTo>
                    <a:cubicBezTo>
                      <a:pt x="616" y="174"/>
                      <a:pt x="616" y="174"/>
                      <a:pt x="616" y="174"/>
                    </a:cubicBezTo>
                    <a:cubicBezTo>
                      <a:pt x="655" y="165"/>
                      <a:pt x="655" y="150"/>
                      <a:pt x="616" y="141"/>
                    </a:cubicBezTo>
                    <a:cubicBezTo>
                      <a:pt x="62" y="10"/>
                      <a:pt x="62" y="10"/>
                      <a:pt x="62" y="10"/>
                    </a:cubicBezTo>
                    <a:cubicBezTo>
                      <a:pt x="23" y="0"/>
                      <a:pt x="0" y="24"/>
                      <a:pt x="10" y="63"/>
                    </a:cubicBezTo>
                    <a:cubicBezTo>
                      <a:pt x="10" y="63"/>
                      <a:pt x="20" y="100"/>
                      <a:pt x="20" y="157"/>
                    </a:cubicBezTo>
                    <a:cubicBezTo>
                      <a:pt x="20" y="214"/>
                      <a:pt x="10" y="252"/>
                      <a:pt x="10" y="252"/>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3" name="Freeform 96"/>
              <p:cNvSpPr>
                <a:spLocks/>
              </p:cNvSpPr>
              <p:nvPr/>
            </p:nvSpPr>
            <p:spPr bwMode="auto">
              <a:xfrm>
                <a:off x="3020444" y="6771916"/>
                <a:ext cx="1409839" cy="675585"/>
              </a:xfrm>
              <a:custGeom>
                <a:avLst/>
                <a:gdLst>
                  <a:gd name="T0" fmla="*/ 645 w 655"/>
                  <a:gd name="T1" fmla="*/ 63 h 314"/>
                  <a:gd name="T2" fmla="*/ 593 w 655"/>
                  <a:gd name="T3" fmla="*/ 10 h 314"/>
                  <a:gd name="T4" fmla="*/ 39 w 655"/>
                  <a:gd name="T5" fmla="*/ 141 h 314"/>
                  <a:gd name="T6" fmla="*/ 39 w 655"/>
                  <a:gd name="T7" fmla="*/ 174 h 314"/>
                  <a:gd name="T8" fmla="*/ 593 w 655"/>
                  <a:gd name="T9" fmla="*/ 305 h 314"/>
                  <a:gd name="T10" fmla="*/ 645 w 655"/>
                  <a:gd name="T11" fmla="*/ 252 h 314"/>
                  <a:gd name="T12" fmla="*/ 636 w 655"/>
                  <a:gd name="T13" fmla="*/ 157 h 314"/>
                  <a:gd name="T14" fmla="*/ 645 w 655"/>
                  <a:gd name="T15" fmla="*/ 63 h 3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5" h="314">
                    <a:moveTo>
                      <a:pt x="645" y="63"/>
                    </a:moveTo>
                    <a:cubicBezTo>
                      <a:pt x="655" y="24"/>
                      <a:pt x="632" y="0"/>
                      <a:pt x="593" y="10"/>
                    </a:cubicBezTo>
                    <a:cubicBezTo>
                      <a:pt x="39" y="141"/>
                      <a:pt x="39" y="141"/>
                      <a:pt x="39" y="141"/>
                    </a:cubicBezTo>
                    <a:cubicBezTo>
                      <a:pt x="0" y="150"/>
                      <a:pt x="0" y="165"/>
                      <a:pt x="39" y="174"/>
                    </a:cubicBezTo>
                    <a:cubicBezTo>
                      <a:pt x="593" y="305"/>
                      <a:pt x="593" y="305"/>
                      <a:pt x="593" y="305"/>
                    </a:cubicBezTo>
                    <a:cubicBezTo>
                      <a:pt x="632" y="314"/>
                      <a:pt x="655" y="290"/>
                      <a:pt x="645" y="252"/>
                    </a:cubicBezTo>
                    <a:cubicBezTo>
                      <a:pt x="645" y="252"/>
                      <a:pt x="636" y="214"/>
                      <a:pt x="636" y="157"/>
                    </a:cubicBezTo>
                    <a:cubicBezTo>
                      <a:pt x="636" y="100"/>
                      <a:pt x="645" y="63"/>
                      <a:pt x="645" y="6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4" name="Freeform 98"/>
              <p:cNvSpPr>
                <a:spLocks/>
              </p:cNvSpPr>
              <p:nvPr/>
            </p:nvSpPr>
            <p:spPr bwMode="auto">
              <a:xfrm>
                <a:off x="3720918" y="5378078"/>
                <a:ext cx="1212497" cy="1210719"/>
              </a:xfrm>
              <a:custGeom>
                <a:avLst/>
                <a:gdLst>
                  <a:gd name="T0" fmla="*/ 529 w 563"/>
                  <a:gd name="T1" fmla="*/ 395 h 563"/>
                  <a:gd name="T2" fmla="*/ 529 w 563"/>
                  <a:gd name="T3" fmla="*/ 320 h 563"/>
                  <a:gd name="T4" fmla="*/ 45 w 563"/>
                  <a:gd name="T5" fmla="*/ 21 h 563"/>
                  <a:gd name="T6" fmla="*/ 21 w 563"/>
                  <a:gd name="T7" fmla="*/ 44 h 563"/>
                  <a:gd name="T8" fmla="*/ 320 w 563"/>
                  <a:gd name="T9" fmla="*/ 529 h 563"/>
                  <a:gd name="T10" fmla="*/ 395 w 563"/>
                  <a:gd name="T11" fmla="*/ 528 h 563"/>
                  <a:gd name="T12" fmla="*/ 455 w 563"/>
                  <a:gd name="T13" fmla="*/ 455 h 563"/>
                  <a:gd name="T14" fmla="*/ 529 w 563"/>
                  <a:gd name="T15" fmla="*/ 39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529" y="395"/>
                    </a:moveTo>
                    <a:cubicBezTo>
                      <a:pt x="563" y="374"/>
                      <a:pt x="563" y="341"/>
                      <a:pt x="529" y="320"/>
                    </a:cubicBezTo>
                    <a:cubicBezTo>
                      <a:pt x="45" y="21"/>
                      <a:pt x="45" y="21"/>
                      <a:pt x="45" y="21"/>
                    </a:cubicBezTo>
                    <a:cubicBezTo>
                      <a:pt x="11" y="0"/>
                      <a:pt x="0" y="11"/>
                      <a:pt x="21" y="44"/>
                    </a:cubicBezTo>
                    <a:cubicBezTo>
                      <a:pt x="320" y="529"/>
                      <a:pt x="320" y="529"/>
                      <a:pt x="320" y="529"/>
                    </a:cubicBezTo>
                    <a:cubicBezTo>
                      <a:pt x="341" y="563"/>
                      <a:pt x="375" y="562"/>
                      <a:pt x="395" y="528"/>
                    </a:cubicBezTo>
                    <a:cubicBezTo>
                      <a:pt x="395" y="528"/>
                      <a:pt x="415" y="495"/>
                      <a:pt x="455" y="455"/>
                    </a:cubicBezTo>
                    <a:cubicBezTo>
                      <a:pt x="495" y="414"/>
                      <a:pt x="529" y="395"/>
                      <a:pt x="529" y="395"/>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5" name="Freeform 99"/>
              <p:cNvSpPr>
                <a:spLocks/>
              </p:cNvSpPr>
              <p:nvPr/>
            </p:nvSpPr>
            <p:spPr bwMode="auto">
              <a:xfrm>
                <a:off x="3720918" y="7634174"/>
                <a:ext cx="1212497" cy="1208941"/>
              </a:xfrm>
              <a:custGeom>
                <a:avLst/>
                <a:gdLst>
                  <a:gd name="T0" fmla="*/ 395 w 563"/>
                  <a:gd name="T1" fmla="*/ 34 h 562"/>
                  <a:gd name="T2" fmla="*/ 320 w 563"/>
                  <a:gd name="T3" fmla="*/ 34 h 562"/>
                  <a:gd name="T4" fmla="*/ 21 w 563"/>
                  <a:gd name="T5" fmla="*/ 518 h 562"/>
                  <a:gd name="T6" fmla="*/ 45 w 563"/>
                  <a:gd name="T7" fmla="*/ 542 h 562"/>
                  <a:gd name="T8" fmla="*/ 529 w 563"/>
                  <a:gd name="T9" fmla="*/ 242 h 562"/>
                  <a:gd name="T10" fmla="*/ 529 w 563"/>
                  <a:gd name="T11" fmla="*/ 168 h 562"/>
                  <a:gd name="T12" fmla="*/ 455 w 563"/>
                  <a:gd name="T13" fmla="*/ 108 h 562"/>
                  <a:gd name="T14" fmla="*/ 395 w 563"/>
                  <a:gd name="T15" fmla="*/ 34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95" y="34"/>
                    </a:moveTo>
                    <a:cubicBezTo>
                      <a:pt x="375" y="0"/>
                      <a:pt x="341" y="0"/>
                      <a:pt x="320" y="34"/>
                    </a:cubicBezTo>
                    <a:cubicBezTo>
                      <a:pt x="21" y="518"/>
                      <a:pt x="21" y="518"/>
                      <a:pt x="21" y="518"/>
                    </a:cubicBezTo>
                    <a:cubicBezTo>
                      <a:pt x="0" y="552"/>
                      <a:pt x="11" y="562"/>
                      <a:pt x="45" y="542"/>
                    </a:cubicBezTo>
                    <a:cubicBezTo>
                      <a:pt x="529" y="242"/>
                      <a:pt x="529" y="242"/>
                      <a:pt x="529" y="242"/>
                    </a:cubicBezTo>
                    <a:cubicBezTo>
                      <a:pt x="563" y="222"/>
                      <a:pt x="563" y="188"/>
                      <a:pt x="529" y="168"/>
                    </a:cubicBezTo>
                    <a:cubicBezTo>
                      <a:pt x="529" y="168"/>
                      <a:pt x="495" y="148"/>
                      <a:pt x="455" y="108"/>
                    </a:cubicBezTo>
                    <a:cubicBezTo>
                      <a:pt x="415" y="68"/>
                      <a:pt x="395" y="34"/>
                      <a:pt x="395" y="3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6" name="Freeform 100"/>
              <p:cNvSpPr>
                <a:spLocks/>
              </p:cNvSpPr>
              <p:nvPr/>
            </p:nvSpPr>
            <p:spPr bwMode="auto">
              <a:xfrm>
                <a:off x="5975238" y="5378078"/>
                <a:ext cx="1212497" cy="1210719"/>
              </a:xfrm>
              <a:custGeom>
                <a:avLst/>
                <a:gdLst>
                  <a:gd name="T0" fmla="*/ 168 w 563"/>
                  <a:gd name="T1" fmla="*/ 528 h 563"/>
                  <a:gd name="T2" fmla="*/ 243 w 563"/>
                  <a:gd name="T3" fmla="*/ 529 h 563"/>
                  <a:gd name="T4" fmla="*/ 542 w 563"/>
                  <a:gd name="T5" fmla="*/ 44 h 563"/>
                  <a:gd name="T6" fmla="*/ 518 w 563"/>
                  <a:gd name="T7" fmla="*/ 21 h 563"/>
                  <a:gd name="T8" fmla="*/ 34 w 563"/>
                  <a:gd name="T9" fmla="*/ 320 h 563"/>
                  <a:gd name="T10" fmla="*/ 35 w 563"/>
                  <a:gd name="T11" fmla="*/ 395 h 563"/>
                  <a:gd name="T12" fmla="*/ 108 w 563"/>
                  <a:gd name="T13" fmla="*/ 455 h 563"/>
                  <a:gd name="T14" fmla="*/ 168 w 563"/>
                  <a:gd name="T15" fmla="*/ 52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3">
                    <a:moveTo>
                      <a:pt x="168" y="528"/>
                    </a:moveTo>
                    <a:cubicBezTo>
                      <a:pt x="188" y="562"/>
                      <a:pt x="222" y="563"/>
                      <a:pt x="243" y="529"/>
                    </a:cubicBezTo>
                    <a:cubicBezTo>
                      <a:pt x="542" y="44"/>
                      <a:pt x="542" y="44"/>
                      <a:pt x="542" y="44"/>
                    </a:cubicBezTo>
                    <a:cubicBezTo>
                      <a:pt x="563" y="11"/>
                      <a:pt x="552" y="0"/>
                      <a:pt x="518" y="21"/>
                    </a:cubicBezTo>
                    <a:cubicBezTo>
                      <a:pt x="34" y="320"/>
                      <a:pt x="34" y="320"/>
                      <a:pt x="34" y="320"/>
                    </a:cubicBezTo>
                    <a:cubicBezTo>
                      <a:pt x="0" y="341"/>
                      <a:pt x="0" y="374"/>
                      <a:pt x="35" y="395"/>
                    </a:cubicBezTo>
                    <a:cubicBezTo>
                      <a:pt x="35" y="395"/>
                      <a:pt x="68" y="414"/>
                      <a:pt x="108" y="455"/>
                    </a:cubicBezTo>
                    <a:cubicBezTo>
                      <a:pt x="148" y="495"/>
                      <a:pt x="168" y="528"/>
                      <a:pt x="168" y="528"/>
                    </a:cubicBezTo>
                    <a:close/>
                  </a:path>
                </a:pathLst>
              </a:custGeom>
              <a:gradFill>
                <a:gsLst>
                  <a:gs pos="11000">
                    <a:schemeClr val="accent1"/>
                  </a:gs>
                  <a:gs pos="100000">
                    <a:schemeClr val="accent1"/>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7" name="Freeform 101"/>
              <p:cNvSpPr>
                <a:spLocks/>
              </p:cNvSpPr>
              <p:nvPr/>
            </p:nvSpPr>
            <p:spPr bwMode="auto">
              <a:xfrm>
                <a:off x="4526287" y="6179889"/>
                <a:ext cx="1857858" cy="1859635"/>
              </a:xfrm>
              <a:custGeom>
                <a:avLst/>
                <a:gdLst>
                  <a:gd name="T0" fmla="*/ 737 w 864"/>
                  <a:gd name="T1" fmla="*/ 127 h 864"/>
                  <a:gd name="T2" fmla="*/ 737 w 864"/>
                  <a:gd name="T3" fmla="*/ 127 h 864"/>
                  <a:gd name="T4" fmla="*/ 432 w 864"/>
                  <a:gd name="T5" fmla="*/ 0 h 864"/>
                  <a:gd name="T6" fmla="*/ 126 w 864"/>
                  <a:gd name="T7" fmla="*/ 127 h 864"/>
                  <a:gd name="T8" fmla="*/ 126 w 864"/>
                  <a:gd name="T9" fmla="*/ 127 h 864"/>
                  <a:gd name="T10" fmla="*/ 0 w 864"/>
                  <a:gd name="T11" fmla="*/ 432 h 864"/>
                  <a:gd name="T12" fmla="*/ 0 w 864"/>
                  <a:gd name="T13" fmla="*/ 433 h 864"/>
                  <a:gd name="T14" fmla="*/ 126 w 864"/>
                  <a:gd name="T15" fmla="*/ 738 h 864"/>
                  <a:gd name="T16" fmla="*/ 126 w 864"/>
                  <a:gd name="T17" fmla="*/ 738 h 864"/>
                  <a:gd name="T18" fmla="*/ 432 w 864"/>
                  <a:gd name="T19" fmla="*/ 864 h 864"/>
                  <a:gd name="T20" fmla="*/ 737 w 864"/>
                  <a:gd name="T21" fmla="*/ 738 h 864"/>
                  <a:gd name="T22" fmla="*/ 737 w 864"/>
                  <a:gd name="T23" fmla="*/ 738 h 864"/>
                  <a:gd name="T24" fmla="*/ 864 w 864"/>
                  <a:gd name="T25" fmla="*/ 432 h 864"/>
                  <a:gd name="T26" fmla="*/ 737 w 864"/>
                  <a:gd name="T27" fmla="*/ 127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4" h="864">
                    <a:moveTo>
                      <a:pt x="737" y="127"/>
                    </a:moveTo>
                    <a:cubicBezTo>
                      <a:pt x="737" y="127"/>
                      <a:pt x="737" y="127"/>
                      <a:pt x="737" y="127"/>
                    </a:cubicBezTo>
                    <a:cubicBezTo>
                      <a:pt x="659" y="49"/>
                      <a:pt x="551" y="0"/>
                      <a:pt x="432" y="0"/>
                    </a:cubicBezTo>
                    <a:cubicBezTo>
                      <a:pt x="312" y="0"/>
                      <a:pt x="204" y="49"/>
                      <a:pt x="126" y="127"/>
                    </a:cubicBezTo>
                    <a:cubicBezTo>
                      <a:pt x="126" y="127"/>
                      <a:pt x="126" y="127"/>
                      <a:pt x="126" y="127"/>
                    </a:cubicBezTo>
                    <a:cubicBezTo>
                      <a:pt x="48" y="205"/>
                      <a:pt x="0" y="313"/>
                      <a:pt x="0" y="432"/>
                    </a:cubicBezTo>
                    <a:cubicBezTo>
                      <a:pt x="0" y="433"/>
                      <a:pt x="0" y="433"/>
                      <a:pt x="0" y="433"/>
                    </a:cubicBezTo>
                    <a:cubicBezTo>
                      <a:pt x="0" y="552"/>
                      <a:pt x="48" y="660"/>
                      <a:pt x="126" y="738"/>
                    </a:cubicBezTo>
                    <a:cubicBezTo>
                      <a:pt x="126" y="738"/>
                      <a:pt x="126" y="738"/>
                      <a:pt x="126" y="738"/>
                    </a:cubicBezTo>
                    <a:cubicBezTo>
                      <a:pt x="204" y="816"/>
                      <a:pt x="312" y="864"/>
                      <a:pt x="432" y="864"/>
                    </a:cubicBezTo>
                    <a:cubicBezTo>
                      <a:pt x="551" y="864"/>
                      <a:pt x="659" y="816"/>
                      <a:pt x="737" y="738"/>
                    </a:cubicBezTo>
                    <a:cubicBezTo>
                      <a:pt x="737" y="738"/>
                      <a:pt x="737" y="738"/>
                      <a:pt x="737" y="738"/>
                    </a:cubicBezTo>
                    <a:cubicBezTo>
                      <a:pt x="815" y="660"/>
                      <a:pt x="864" y="552"/>
                      <a:pt x="864" y="432"/>
                    </a:cubicBezTo>
                    <a:cubicBezTo>
                      <a:pt x="864" y="313"/>
                      <a:pt x="815" y="205"/>
                      <a:pt x="737" y="127"/>
                    </a:cubicBezTo>
                    <a:close/>
                  </a:path>
                </a:pathLst>
              </a:custGeom>
              <a:gradFill>
                <a:gsLst>
                  <a:gs pos="11000">
                    <a:schemeClr val="accent1"/>
                  </a:gs>
                  <a:gs pos="100000">
                    <a:schemeClr val="accent4"/>
                  </a:gs>
                </a:gsLst>
                <a:path path="circle">
                  <a:fillToRect l="100000" b="100000"/>
                </a:path>
              </a:gra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68" name="Freeform 97"/>
              <p:cNvSpPr>
                <a:spLocks/>
              </p:cNvSpPr>
              <p:nvPr/>
            </p:nvSpPr>
            <p:spPr bwMode="auto">
              <a:xfrm>
                <a:off x="5975238" y="7634174"/>
                <a:ext cx="1212497" cy="1208941"/>
              </a:xfrm>
              <a:custGeom>
                <a:avLst/>
                <a:gdLst>
                  <a:gd name="T0" fmla="*/ 35 w 563"/>
                  <a:gd name="T1" fmla="*/ 168 h 562"/>
                  <a:gd name="T2" fmla="*/ 34 w 563"/>
                  <a:gd name="T3" fmla="*/ 242 h 562"/>
                  <a:gd name="T4" fmla="*/ 518 w 563"/>
                  <a:gd name="T5" fmla="*/ 542 h 562"/>
                  <a:gd name="T6" fmla="*/ 542 w 563"/>
                  <a:gd name="T7" fmla="*/ 518 h 562"/>
                  <a:gd name="T8" fmla="*/ 243 w 563"/>
                  <a:gd name="T9" fmla="*/ 34 h 562"/>
                  <a:gd name="T10" fmla="*/ 168 w 563"/>
                  <a:gd name="T11" fmla="*/ 34 h 562"/>
                  <a:gd name="T12" fmla="*/ 108 w 563"/>
                  <a:gd name="T13" fmla="*/ 108 h 562"/>
                  <a:gd name="T14" fmla="*/ 35 w 563"/>
                  <a:gd name="T15" fmla="*/ 168 h 5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562">
                    <a:moveTo>
                      <a:pt x="35" y="168"/>
                    </a:moveTo>
                    <a:cubicBezTo>
                      <a:pt x="0" y="188"/>
                      <a:pt x="0" y="222"/>
                      <a:pt x="34" y="242"/>
                    </a:cubicBezTo>
                    <a:cubicBezTo>
                      <a:pt x="518" y="542"/>
                      <a:pt x="518" y="542"/>
                      <a:pt x="518" y="542"/>
                    </a:cubicBezTo>
                    <a:cubicBezTo>
                      <a:pt x="552" y="562"/>
                      <a:pt x="563" y="552"/>
                      <a:pt x="542" y="518"/>
                    </a:cubicBezTo>
                    <a:cubicBezTo>
                      <a:pt x="243" y="34"/>
                      <a:pt x="243" y="34"/>
                      <a:pt x="243" y="34"/>
                    </a:cubicBezTo>
                    <a:cubicBezTo>
                      <a:pt x="222" y="0"/>
                      <a:pt x="188" y="0"/>
                      <a:pt x="168" y="34"/>
                    </a:cubicBezTo>
                    <a:cubicBezTo>
                      <a:pt x="168" y="34"/>
                      <a:pt x="148" y="68"/>
                      <a:pt x="108" y="108"/>
                    </a:cubicBezTo>
                    <a:cubicBezTo>
                      <a:pt x="68" y="148"/>
                      <a:pt x="35" y="168"/>
                      <a:pt x="35" y="16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2600068" y="864259"/>
            <a:ext cx="9090992" cy="5632311"/>
          </a:xfrm>
          <a:prstGeom prst="rect">
            <a:avLst/>
          </a:prstGeom>
          <a:solidFill>
            <a:schemeClr val="bg1"/>
          </a:solidFill>
          <a:ln>
            <a:solidFill>
              <a:schemeClr val="accent1"/>
            </a:solidFill>
          </a:ln>
        </p:spPr>
        <p:txBody>
          <a:bodyPr wrap="square" rtlCol="0">
            <a:spAutoFit/>
          </a:bodyPr>
          <a:lstStyle/>
          <a:p>
            <a:pPr marL="285750" indent="-285750">
              <a:buFont typeface="Arial" panose="020B0604020202020204" pitchFamily="34" charset="0"/>
              <a:buChar char="•"/>
            </a:pPr>
            <a:r>
              <a:rPr lang="en-US" b="1" dirty="0" smtClean="0"/>
              <a:t>All  overall unsatisfactory, ineffective, needs development evaluations must be reported on the UNSAT Portal on gapsc.org by June 30 of the academic year in which the evaluation was conducted and superintendent must also sign off by June 30.  Remediation should also be entered by June 30. </a:t>
            </a:r>
            <a:endParaRPr lang="en-US" b="1" dirty="0"/>
          </a:p>
          <a:p>
            <a:endParaRPr lang="en-US" b="1" dirty="0"/>
          </a:p>
          <a:p>
            <a:pPr marL="285750" indent="-285750">
              <a:buFont typeface="Arial" panose="020B0604020202020204" pitchFamily="34" charset="0"/>
              <a:buChar char="•"/>
            </a:pPr>
            <a:r>
              <a:rPr lang="en-US" b="1" dirty="0" smtClean="0"/>
              <a:t>The GaPSC has posted notification letters to all educators who have a least one </a:t>
            </a:r>
            <a:r>
              <a:rPr lang="en-US" b="1" dirty="0" err="1" smtClean="0"/>
              <a:t>unsat</a:t>
            </a:r>
            <a:r>
              <a:rPr lang="en-US" b="1" dirty="0" smtClean="0"/>
              <a:t> to their MyPSC account so they are aware they are not eligible to renew should they earn a second </a:t>
            </a:r>
            <a:r>
              <a:rPr lang="en-US" b="1" dirty="0" err="1" smtClean="0"/>
              <a:t>unsat</a:t>
            </a:r>
            <a:r>
              <a:rPr lang="en-US" b="1" dirty="0" smtClean="0"/>
              <a:t> evaluation.  Late reported unsats will not impact the renewal process but still can impact employment and should be remediated.     </a:t>
            </a:r>
          </a:p>
          <a:p>
            <a:endParaRPr lang="en-US" b="1" dirty="0"/>
          </a:p>
          <a:p>
            <a:pPr marL="285750" indent="-285750">
              <a:buFont typeface="Arial" panose="020B0604020202020204" pitchFamily="34" charset="0"/>
              <a:buChar char="•"/>
            </a:pPr>
            <a:r>
              <a:rPr lang="en-US" b="1" dirty="0" smtClean="0"/>
              <a:t>You may request a 1-year Waiver certificate for educators who cannot renew due to having two overall </a:t>
            </a:r>
            <a:r>
              <a:rPr lang="en-US" b="1" dirty="0" err="1" smtClean="0"/>
              <a:t>unsat</a:t>
            </a:r>
            <a:r>
              <a:rPr lang="en-US" b="1" dirty="0" smtClean="0"/>
              <a:t> evaluations to allow time to meet remediation</a:t>
            </a:r>
          </a:p>
          <a:p>
            <a:endParaRPr lang="en-US" b="1" dirty="0"/>
          </a:p>
          <a:p>
            <a:pPr marL="285750" indent="-285750">
              <a:buFont typeface="Arial" panose="020B0604020202020204" pitchFamily="34" charset="0"/>
              <a:buChar char="•"/>
            </a:pPr>
            <a:r>
              <a:rPr lang="en-US" b="1" dirty="0" smtClean="0"/>
              <a:t>A paraprofessional license cannot be issued for an educator with two </a:t>
            </a:r>
            <a:r>
              <a:rPr lang="en-US" b="1" dirty="0" err="1" smtClean="0"/>
              <a:t>unsat</a:t>
            </a:r>
            <a:r>
              <a:rPr lang="en-US" b="1" dirty="0" smtClean="0"/>
              <a:t> evaluations; however, a waiver may be granted to allow for deficiencies to be remediated while in a Paraprofessional position </a:t>
            </a:r>
          </a:p>
          <a:p>
            <a:endParaRPr lang="en-US" b="1" dirty="0"/>
          </a:p>
          <a:p>
            <a:pPr marL="285750" indent="-285750">
              <a:buFont typeface="Arial" panose="020B0604020202020204" pitchFamily="34" charset="0"/>
              <a:buChar char="•"/>
            </a:pPr>
            <a:r>
              <a:rPr lang="en-US" b="1" dirty="0"/>
              <a:t>If the information is not provided in an accurate and timely manner as established in </a:t>
            </a:r>
            <a:r>
              <a:rPr lang="en-US" b="1" dirty="0" smtClean="0"/>
              <a:t>the rule</a:t>
            </a:r>
            <a:r>
              <a:rPr lang="en-US" b="1" dirty="0"/>
              <a:t>, the GaPSC reserves the right to report the superintendent or designee responsible for reporting performance to the Ethics </a:t>
            </a:r>
            <a:r>
              <a:rPr lang="en-US" b="1" dirty="0" smtClean="0"/>
              <a:t>Division </a:t>
            </a:r>
            <a:endParaRPr lang="en-US" dirty="0"/>
          </a:p>
        </p:txBody>
      </p:sp>
      <p:sp>
        <p:nvSpPr>
          <p:cNvPr id="590" name="TextBox 589"/>
          <p:cNvSpPr txBox="1"/>
          <p:nvPr/>
        </p:nvSpPr>
        <p:spPr>
          <a:xfrm>
            <a:off x="569371" y="2485"/>
            <a:ext cx="4505144" cy="861774"/>
          </a:xfrm>
          <a:prstGeom prst="rect">
            <a:avLst/>
          </a:prstGeom>
          <a:noFill/>
        </p:spPr>
        <p:txBody>
          <a:bodyPr wrap="none" rtlCol="0">
            <a:spAutoFit/>
          </a:bodyPr>
          <a:lstStyle/>
          <a:p>
            <a:r>
              <a:rPr lang="en-US" sz="3200" b="1" dirty="0" smtClean="0"/>
              <a:t>Performance Evaluations </a:t>
            </a:r>
          </a:p>
          <a:p>
            <a:r>
              <a:rPr lang="en-US" b="1" dirty="0" smtClean="0"/>
              <a:t>What you need to know… </a:t>
            </a:r>
            <a:endParaRPr lang="en-US" b="1" dirty="0"/>
          </a:p>
        </p:txBody>
      </p:sp>
    </p:spTree>
    <p:extLst>
      <p:ext uri="{BB962C8B-B14F-4D97-AF65-F5344CB8AC3E}">
        <p14:creationId xmlns:p14="http://schemas.microsoft.com/office/powerpoint/2010/main" val="242657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un">
      <a:dk1>
        <a:sysClr val="windowText" lastClr="000000"/>
      </a:dk1>
      <a:lt1>
        <a:sysClr val="window" lastClr="FFFFFF"/>
      </a:lt1>
      <a:dk2>
        <a:srgbClr val="1F497D"/>
      </a:dk2>
      <a:lt2>
        <a:srgbClr val="FDF830"/>
      </a:lt2>
      <a:accent1>
        <a:srgbClr val="FDCB13"/>
      </a:accent1>
      <a:accent2>
        <a:srgbClr val="C80000"/>
      </a:accent2>
      <a:accent3>
        <a:srgbClr val="E27114"/>
      </a:accent3>
      <a:accent4>
        <a:srgbClr val="EA5400"/>
      </a:accent4>
      <a:accent5>
        <a:srgbClr val="000066"/>
      </a:accent5>
      <a:accent6>
        <a:srgbClr val="003399"/>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1942</TotalTime>
  <Words>1577</Words>
  <Application>Microsoft Office PowerPoint</Application>
  <PresentationFormat>Custom</PresentationFormat>
  <Paragraphs>166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dc:creator>
  <cp:lastModifiedBy>Jeff Jones</cp:lastModifiedBy>
  <cp:revision>198</cp:revision>
  <dcterms:created xsi:type="dcterms:W3CDTF">2014-06-25T19:38:06Z</dcterms:created>
  <dcterms:modified xsi:type="dcterms:W3CDTF">2017-02-07T15:17:55Z</dcterms:modified>
</cp:coreProperties>
</file>