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25" r:id="rId2"/>
    <p:sldId id="340" r:id="rId3"/>
    <p:sldId id="258" r:id="rId4"/>
    <p:sldId id="348" r:id="rId5"/>
    <p:sldId id="341" r:id="rId6"/>
    <p:sldId id="342" r:id="rId7"/>
    <p:sldId id="343" r:id="rId8"/>
    <p:sldId id="259" r:id="rId9"/>
    <p:sldId id="318" r:id="rId10"/>
    <p:sldId id="338" r:id="rId11"/>
    <p:sldId id="344" r:id="rId12"/>
    <p:sldId id="345" r:id="rId13"/>
    <p:sldId id="346" r:id="rId14"/>
    <p:sldId id="290" r:id="rId15"/>
    <p:sldId id="308" r:id="rId16"/>
    <p:sldId id="309" r:id="rId17"/>
    <p:sldId id="310" r:id="rId18"/>
    <p:sldId id="31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6F4E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5F0B417-60F7-44E0-9422-D95C0EC84B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98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BF2860-C123-4147-90A9-640EE6AAB6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ABB79-51EB-4BEC-97AB-F24BA75D0032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7A2C4-DC01-4E18-BF25-410F0A1F2002}" type="slidenum">
              <a:rPr lang="en-US"/>
              <a:pPr/>
              <a:t>16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261 #53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4B7A4-92DC-4C46-81F5-C0393CDA287B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261 #54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64E3-A764-48A9-BB3E-2E6D7C33FA9F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-x^4+3x^2+4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1508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9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0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21512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14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21515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6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7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8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9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0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1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2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24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25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26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27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28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4814F7-F3A9-4C09-A8ED-1F4DB186E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853D5-9003-439C-92D0-B6DF48D42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DAA6E-97F9-46F3-B9A1-34FA7A111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2D24F1-689E-4204-B33E-3AE602F5C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37EAB-0C25-4872-8675-1A73FA68A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10312-3673-4B34-A899-E4C19AC4A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F9C8B-9B8D-431A-8F7E-6F6375BCD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D3DDE-3DC2-4EFF-BF68-120340ACB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AB7C0-D129-40FC-BD6D-552013723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3F27D-790B-4199-9838-44E8D432F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59A0-F301-430C-8C9F-A21FEE97A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CD4DC-F0FF-42F9-A570-1C6DD0507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ltGray">
          <a:xfrm>
            <a:off x="0" y="0"/>
            <a:ext cx="9144000" cy="11541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 descr="Cacback"/>
          <p:cNvSpPr>
            <a:spLocks noChangeArrowheads="1"/>
          </p:cNvSpPr>
          <p:nvPr/>
        </p:nvSpPr>
        <p:spPr bwMode="ltGray">
          <a:xfrm>
            <a:off x="0" y="0"/>
            <a:ext cx="1776413" cy="6858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-23813" y="-141288"/>
            <a:ext cx="3986213" cy="827088"/>
            <a:chOff x="20" y="-89"/>
            <a:chExt cx="5295" cy="785"/>
          </a:xfrm>
        </p:grpSpPr>
        <p:sp>
          <p:nvSpPr>
            <p:cNvPr id="20486" name="Freeform 6"/>
            <p:cNvSpPr>
              <a:spLocks/>
            </p:cNvSpPr>
            <p:nvPr userDrawn="1"/>
          </p:nvSpPr>
          <p:spPr bwMode="auto">
            <a:xfrm rot="-507431">
              <a:off x="20" y="524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 userDrawn="1"/>
          </p:nvSpPr>
          <p:spPr bwMode="auto">
            <a:xfrm rot="-507431">
              <a:off x="1193" y="-89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88" name="Group 8"/>
            <p:cNvGrpSpPr>
              <a:grpSpLocks/>
            </p:cNvGrpSpPr>
            <p:nvPr userDrawn="1"/>
          </p:nvGrpSpPr>
          <p:grpSpPr bwMode="auto">
            <a:xfrm>
              <a:off x="1033" y="326"/>
              <a:ext cx="192" cy="192"/>
              <a:chOff x="1033" y="326"/>
              <a:chExt cx="192" cy="192"/>
            </a:xfrm>
          </p:grpSpPr>
          <p:sp>
            <p:nvSpPr>
              <p:cNvPr id="20489" name="Oval 9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Oval 11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Oval 12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Oval 13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Oval 14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Oval 15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Oval 17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498" name="Rectangle 18"/>
          <p:cNvSpPr>
            <a:spLocks noChangeArrowheads="1"/>
          </p:cNvSpPr>
          <p:nvPr/>
        </p:nvSpPr>
        <p:spPr bwMode="white">
          <a:xfrm>
            <a:off x="676275" y="914400"/>
            <a:ext cx="1112838" cy="59436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0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0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6620369-3915-4F3C-8ED9-35F4218AE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981200"/>
            <a:ext cx="7315200" cy="1600200"/>
          </a:xfrm>
        </p:spPr>
        <p:txBody>
          <a:bodyPr/>
          <a:lstStyle/>
          <a:p>
            <a:r>
              <a:rPr lang="en-US"/>
              <a:t>How do I analyze a polynomial function?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962400"/>
            <a:ext cx="75438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u="sng"/>
              <a:t>Daily Questions:</a:t>
            </a:r>
          </a:p>
          <a:p>
            <a:pPr>
              <a:lnSpc>
                <a:spcPct val="80000"/>
              </a:lnSpc>
            </a:pPr>
            <a:r>
              <a:rPr lang="en-US" sz="2800"/>
              <a:t>1) What is polynomial function?</a:t>
            </a:r>
          </a:p>
          <a:p>
            <a:pPr>
              <a:lnSpc>
                <a:spcPct val="80000"/>
              </a:lnSpc>
            </a:pPr>
            <a:r>
              <a:rPr lang="en-US" sz="2800"/>
              <a:t>2)How do I determine end behavior?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f(x) find f(-3).</a:t>
            </a: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>
            <p:ph type="title"/>
          </p:nvPr>
        </p:nvGraphicFramePr>
        <p:xfrm>
          <a:off x="1600200" y="914400"/>
          <a:ext cx="4953000" cy="701675"/>
        </p:xfrm>
        <a:graphic>
          <a:graphicData uri="http://schemas.openxmlformats.org/presentationml/2006/ole">
            <p:oleObj spid="_x0000_s134149" name="Equation" r:id="rId3" imgW="1612800" imgH="228600" progId="Equation.DSMT4">
              <p:embed/>
            </p:oleObj>
          </a:graphicData>
        </a:graphic>
      </p:graphicFrame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3124200" y="3429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-69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 Behavior Task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Summarize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384300" y="123825"/>
            <a:ext cx="49244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b="1">
                <a:latin typeface="Helvetica" charset="0"/>
              </a:rPr>
              <a:t>G</a:t>
            </a:r>
            <a:r>
              <a:rPr lang="en-US" altLang="en-US" sz="2000" b="1">
                <a:latin typeface="Helvetica" charset="0"/>
              </a:rPr>
              <a:t>RAPHING </a:t>
            </a:r>
            <a:r>
              <a:rPr lang="en-US" altLang="en-US" sz="2200" b="1">
                <a:latin typeface="Helvetica" charset="0"/>
              </a:rPr>
              <a:t>P</a:t>
            </a:r>
            <a:r>
              <a:rPr lang="en-US" altLang="en-US" sz="2000" b="1">
                <a:latin typeface="Helvetica" charset="0"/>
              </a:rPr>
              <a:t>OLYNOMIAL </a:t>
            </a:r>
            <a:r>
              <a:rPr lang="en-US" altLang="en-US" sz="2200" b="1">
                <a:latin typeface="Helvetica" charset="0"/>
              </a:rPr>
              <a:t>F</a:t>
            </a:r>
            <a:r>
              <a:rPr lang="en-US" altLang="en-US" sz="2000" b="1">
                <a:latin typeface="Helvetica" charset="0"/>
              </a:rPr>
              <a:t>UNCTIONS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36525"/>
            <a:ext cx="1096962" cy="433388"/>
          </a:xfrm>
          <a:prstGeom prst="rect">
            <a:avLst/>
          </a:prstGeom>
          <a:noFill/>
        </p:spPr>
      </p:pic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1498600" y="493713"/>
            <a:ext cx="72898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66" name="Group 6"/>
          <p:cNvGrpSpPr>
            <a:grpSpLocks/>
          </p:cNvGrpSpPr>
          <p:nvPr/>
        </p:nvGrpSpPr>
        <p:grpSpPr bwMode="auto">
          <a:xfrm>
            <a:off x="1016000" y="838200"/>
            <a:ext cx="7824788" cy="5105400"/>
            <a:chOff x="640" y="528"/>
            <a:chExt cx="4929" cy="3216"/>
          </a:xfrm>
        </p:grpSpPr>
        <p:sp>
          <p:nvSpPr>
            <p:cNvPr id="143367" name="Rectangle 7"/>
            <p:cNvSpPr>
              <a:spLocks noChangeArrowheads="1"/>
            </p:cNvSpPr>
            <p:nvPr/>
          </p:nvSpPr>
          <p:spPr bwMode="auto">
            <a:xfrm>
              <a:off x="640" y="528"/>
              <a:ext cx="4929" cy="3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76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altLang="en-US" sz="2400">
                <a:latin typeface="Times"/>
              </a:endParaRPr>
            </a:p>
          </p:txBody>
        </p:sp>
        <p:sp>
          <p:nvSpPr>
            <p:cNvPr id="143368" name="Rectangle 8"/>
            <p:cNvSpPr>
              <a:spLocks noChangeArrowheads="1"/>
            </p:cNvSpPr>
            <p:nvPr/>
          </p:nvSpPr>
          <p:spPr bwMode="auto">
            <a:xfrm>
              <a:off x="640" y="528"/>
              <a:ext cx="4929" cy="240"/>
            </a:xfrm>
            <a:prstGeom prst="rect">
              <a:avLst/>
            </a:prstGeom>
            <a:solidFill>
              <a:srgbClr val="05875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altLang="en-US" sz="2400">
                <a:latin typeface="Times"/>
              </a:endParaRPr>
            </a:p>
          </p:txBody>
        </p:sp>
        <p:sp>
          <p:nvSpPr>
            <p:cNvPr id="143369" name="Text Box 9"/>
            <p:cNvSpPr txBox="1">
              <a:spLocks noChangeArrowheads="1"/>
            </p:cNvSpPr>
            <p:nvPr/>
          </p:nvSpPr>
          <p:spPr bwMode="auto">
            <a:xfrm>
              <a:off x="1764" y="528"/>
              <a:ext cx="36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Helvetica" charset="0"/>
                </a:rPr>
                <a:t>END  BEHAVIOR  FOR  POLYNOMIAL  FUNCTIONS</a:t>
              </a:r>
              <a:endParaRPr lang="en-US" altLang="en-US" sz="2400">
                <a:latin typeface="Times"/>
              </a:endParaRPr>
            </a:p>
          </p:txBody>
        </p:sp>
      </p:grpSp>
      <p:grpSp>
        <p:nvGrpSpPr>
          <p:cNvPr id="143370" name="Group 10"/>
          <p:cNvGrpSpPr>
            <a:grpSpLocks/>
          </p:cNvGrpSpPr>
          <p:nvPr/>
        </p:nvGrpSpPr>
        <p:grpSpPr bwMode="auto">
          <a:xfrm>
            <a:off x="1219200" y="693738"/>
            <a:ext cx="1173163" cy="703262"/>
            <a:chOff x="271" y="494"/>
            <a:chExt cx="739" cy="443"/>
          </a:xfrm>
        </p:grpSpPr>
        <p:sp>
          <p:nvSpPr>
            <p:cNvPr id="143371" name="Text Box 11"/>
            <p:cNvSpPr txBox="1">
              <a:spLocks noChangeArrowheads="1"/>
            </p:cNvSpPr>
            <p:nvPr/>
          </p:nvSpPr>
          <p:spPr bwMode="auto">
            <a:xfrm>
              <a:off x="271" y="514"/>
              <a:ext cx="739" cy="212"/>
            </a:xfrm>
            <a:prstGeom prst="rect">
              <a:avLst/>
            </a:prstGeom>
            <a:solidFill>
              <a:srgbClr val="F9EDDE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lIns="45720" rIns="45720" anchor="ctr" anchorCtr="1"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0A50A1"/>
                  </a:solidFill>
                  <a:latin typeface="Helvetica" charset="0"/>
                </a:rPr>
                <a:t>C</a:t>
              </a:r>
              <a:r>
                <a:rPr lang="en-US" altLang="en-US" sz="1400" b="1">
                  <a:solidFill>
                    <a:srgbClr val="0A50A1"/>
                  </a:solidFill>
                  <a:latin typeface="Helvetica" charset="0"/>
                </a:rPr>
                <a:t>ONCEPT</a:t>
              </a:r>
              <a:endParaRPr lang="en-US" altLang="en-US" b="1">
                <a:latin typeface="Times"/>
              </a:endParaRPr>
            </a:p>
          </p:txBody>
        </p:sp>
        <p:sp>
          <p:nvSpPr>
            <p:cNvPr id="143372" name="Text Box 12"/>
            <p:cNvSpPr txBox="1">
              <a:spLocks noChangeArrowheads="1"/>
            </p:cNvSpPr>
            <p:nvPr/>
          </p:nvSpPr>
          <p:spPr bwMode="auto">
            <a:xfrm>
              <a:off x="271" y="725"/>
              <a:ext cx="739" cy="212"/>
            </a:xfrm>
            <a:prstGeom prst="rect">
              <a:avLst/>
            </a:prstGeom>
            <a:solidFill>
              <a:srgbClr val="0A50A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lIns="45720" rIns="45720" anchor="ctr" anchorCtr="1"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chemeClr val="bg1"/>
                  </a:solidFill>
                  <a:latin typeface="Helvetica" charset="0"/>
                </a:rPr>
                <a:t>S</a:t>
              </a:r>
              <a:r>
                <a:rPr lang="en-US" altLang="en-US" sz="1400" b="1">
                  <a:solidFill>
                    <a:schemeClr val="bg1"/>
                  </a:solidFill>
                  <a:latin typeface="Helvetica" charset="0"/>
                </a:rPr>
                <a:t>UMMARY</a:t>
              </a:r>
              <a:endParaRPr lang="en-US" altLang="en-US" sz="2000">
                <a:solidFill>
                  <a:schemeClr val="bg1"/>
                </a:solidFill>
                <a:latin typeface="Times"/>
              </a:endParaRPr>
            </a:p>
          </p:txBody>
        </p:sp>
        <p:sp>
          <p:nvSpPr>
            <p:cNvPr id="143373" name="Line 13"/>
            <p:cNvSpPr>
              <a:spLocks noChangeShapeType="1"/>
            </p:cNvSpPr>
            <p:nvPr/>
          </p:nvSpPr>
          <p:spPr bwMode="auto">
            <a:xfrm>
              <a:off x="271" y="494"/>
              <a:ext cx="739" cy="0"/>
            </a:xfrm>
            <a:prstGeom prst="line">
              <a:avLst/>
            </a:prstGeom>
            <a:noFill/>
            <a:ln w="57150">
              <a:solidFill>
                <a:srgbClr val="0A50A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374" name="Group 14"/>
          <p:cNvGrpSpPr>
            <a:grpSpLocks/>
          </p:cNvGrpSpPr>
          <p:nvPr/>
        </p:nvGrpSpPr>
        <p:grpSpPr bwMode="auto">
          <a:xfrm>
            <a:off x="1651000" y="1630363"/>
            <a:ext cx="6667500" cy="3894137"/>
            <a:chOff x="1040" y="1027"/>
            <a:chExt cx="4200" cy="2453"/>
          </a:xfrm>
        </p:grpSpPr>
        <p:sp>
          <p:nvSpPr>
            <p:cNvPr id="143375" name="Rectangle 15"/>
            <p:cNvSpPr>
              <a:spLocks noChangeArrowheads="1"/>
            </p:cNvSpPr>
            <p:nvPr/>
          </p:nvSpPr>
          <p:spPr bwMode="auto">
            <a:xfrm>
              <a:off x="1040" y="1032"/>
              <a:ext cx="4128" cy="32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76" name="Text Box 16"/>
            <p:cNvSpPr txBox="1">
              <a:spLocks noChangeArrowheads="1"/>
            </p:cNvSpPr>
            <p:nvPr/>
          </p:nvSpPr>
          <p:spPr bwMode="auto">
            <a:xfrm>
              <a:off x="1104" y="1424"/>
              <a:ext cx="41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300">
                  <a:latin typeface="Times"/>
                </a:rPr>
                <a:t>&gt; 0	even	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+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		 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 +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</a:t>
              </a:r>
            </a:p>
          </p:txBody>
        </p:sp>
        <p:sp>
          <p:nvSpPr>
            <p:cNvPr id="143377" name="Text Box 17"/>
            <p:cNvSpPr txBox="1">
              <a:spLocks noChangeArrowheads="1"/>
            </p:cNvSpPr>
            <p:nvPr/>
          </p:nvSpPr>
          <p:spPr bwMode="auto">
            <a:xfrm>
              <a:off x="1104" y="1946"/>
              <a:ext cx="41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300">
                  <a:latin typeface="Times"/>
                </a:rPr>
                <a:t>&gt; 0	odd	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–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		 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 +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</a:t>
              </a:r>
            </a:p>
          </p:txBody>
        </p:sp>
        <p:sp>
          <p:nvSpPr>
            <p:cNvPr id="143378" name="Text Box 18"/>
            <p:cNvSpPr txBox="1">
              <a:spLocks noChangeArrowheads="1"/>
            </p:cNvSpPr>
            <p:nvPr/>
          </p:nvSpPr>
          <p:spPr bwMode="auto">
            <a:xfrm>
              <a:off x="1104" y="2469"/>
              <a:ext cx="4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300">
                  <a:latin typeface="Times"/>
                </a:rPr>
                <a:t>&lt; 0	even	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–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		 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 –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</a:t>
              </a:r>
            </a:p>
          </p:txBody>
        </p:sp>
        <p:sp>
          <p:nvSpPr>
            <p:cNvPr id="143379" name="Text Box 19"/>
            <p:cNvSpPr txBox="1">
              <a:spLocks noChangeArrowheads="1"/>
            </p:cNvSpPr>
            <p:nvPr/>
          </p:nvSpPr>
          <p:spPr bwMode="auto">
            <a:xfrm>
              <a:off x="1104" y="2992"/>
              <a:ext cx="4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300">
                  <a:latin typeface="Times"/>
                </a:rPr>
                <a:t>&lt; 0	odd	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+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		 </a:t>
              </a:r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300">
                  <a:latin typeface="Times"/>
                </a:rPr>
                <a:t>(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)	 –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</a:t>
              </a:r>
            </a:p>
          </p:txBody>
        </p:sp>
        <p:sp>
          <p:nvSpPr>
            <p:cNvPr id="143380" name="Line 20"/>
            <p:cNvSpPr>
              <a:spLocks noChangeShapeType="1"/>
            </p:cNvSpPr>
            <p:nvPr/>
          </p:nvSpPr>
          <p:spPr bwMode="auto">
            <a:xfrm>
              <a:off x="1592" y="1042"/>
              <a:ext cx="0" cy="2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1" name="Line 21"/>
            <p:cNvSpPr>
              <a:spLocks noChangeShapeType="1"/>
            </p:cNvSpPr>
            <p:nvPr/>
          </p:nvSpPr>
          <p:spPr bwMode="auto">
            <a:xfrm>
              <a:off x="2192" y="1032"/>
              <a:ext cx="0" cy="2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2" name="Line 22"/>
            <p:cNvSpPr>
              <a:spLocks noChangeShapeType="1"/>
            </p:cNvSpPr>
            <p:nvPr/>
          </p:nvSpPr>
          <p:spPr bwMode="auto">
            <a:xfrm>
              <a:off x="3840" y="1027"/>
              <a:ext cx="0" cy="24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3" name="Line 23"/>
            <p:cNvSpPr>
              <a:spLocks noChangeShapeType="1"/>
            </p:cNvSpPr>
            <p:nvPr/>
          </p:nvSpPr>
          <p:spPr bwMode="auto">
            <a:xfrm>
              <a:off x="2648" y="2108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4" name="Line 24"/>
            <p:cNvSpPr>
              <a:spLocks noChangeShapeType="1"/>
            </p:cNvSpPr>
            <p:nvPr/>
          </p:nvSpPr>
          <p:spPr bwMode="auto">
            <a:xfrm>
              <a:off x="2648" y="2628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5" name="Line 25"/>
            <p:cNvSpPr>
              <a:spLocks noChangeShapeType="1"/>
            </p:cNvSpPr>
            <p:nvPr/>
          </p:nvSpPr>
          <p:spPr bwMode="auto">
            <a:xfrm>
              <a:off x="2648" y="3148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 flipV="1">
              <a:off x="1048" y="1360"/>
              <a:ext cx="4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>
              <a:off x="4408" y="2108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>
              <a:off x="4408" y="2628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>
              <a:off x="4408" y="3148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0" name="Line 30"/>
            <p:cNvSpPr>
              <a:spLocks noChangeShapeType="1"/>
            </p:cNvSpPr>
            <p:nvPr/>
          </p:nvSpPr>
          <p:spPr bwMode="auto">
            <a:xfrm>
              <a:off x="2648" y="1572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Line 31"/>
            <p:cNvSpPr>
              <a:spLocks noChangeShapeType="1"/>
            </p:cNvSpPr>
            <p:nvPr/>
          </p:nvSpPr>
          <p:spPr bwMode="auto">
            <a:xfrm>
              <a:off x="4408" y="1572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2" name="Text Box 32"/>
            <p:cNvSpPr txBox="1">
              <a:spLocks noChangeArrowheads="1"/>
            </p:cNvSpPr>
            <p:nvPr/>
          </p:nvSpPr>
          <p:spPr bwMode="auto">
            <a:xfrm>
              <a:off x="1104" y="1048"/>
              <a:ext cx="4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711200" eaLnBrk="0" hangingPunct="0">
                <a:tabLst>
                  <a:tab pos="1143000" algn="ctr"/>
                  <a:tab pos="2628900" algn="ctr"/>
                  <a:tab pos="5943600" algn="r"/>
                </a:tabLst>
              </a:pPr>
              <a:r>
                <a:rPr lang="en-US" altLang="en-US" sz="2300" i="1">
                  <a:latin typeface="Times"/>
                </a:rPr>
                <a:t>a</a:t>
              </a:r>
              <a:r>
                <a:rPr lang="en-US" altLang="en-US" sz="2600" i="1" baseline="-25000">
                  <a:latin typeface="Times"/>
                </a:rPr>
                <a:t>n</a:t>
              </a:r>
              <a:r>
                <a:rPr lang="en-US" altLang="en-US" sz="2300">
                  <a:latin typeface="Times"/>
                </a:rPr>
                <a:t>	</a:t>
              </a:r>
              <a:r>
                <a:rPr lang="en-US" altLang="en-US" sz="2300" i="1">
                  <a:latin typeface="Times"/>
                </a:rPr>
                <a:t>n</a:t>
              </a:r>
              <a:r>
                <a:rPr lang="en-US" altLang="en-US" sz="2300">
                  <a:latin typeface="Times"/>
                </a:rPr>
                <a:t>	   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        – </a:t>
              </a:r>
              <a:r>
                <a:rPr lang="en-US" altLang="en-US" sz="2300">
                  <a:latin typeface="Times"/>
                  <a:sym typeface="Symbol" pitchFamily="18" charset="2"/>
                </a:rPr>
                <a:t></a:t>
              </a:r>
              <a:r>
                <a:rPr lang="en-US" altLang="en-US" sz="2300">
                  <a:latin typeface="Times"/>
                </a:rPr>
                <a:t> 	 </a:t>
              </a:r>
              <a:r>
                <a:rPr lang="en-US" altLang="en-US" sz="2300" b="1" i="1">
                  <a:latin typeface="Times"/>
                </a:rPr>
                <a:t>x</a:t>
              </a:r>
              <a:r>
                <a:rPr lang="en-US" altLang="en-US" sz="2300">
                  <a:latin typeface="Times"/>
                </a:rPr>
                <a:t>        +</a:t>
              </a:r>
              <a:r>
                <a:rPr lang="en-US" altLang="en-US" sz="2400">
                  <a:latin typeface="Times"/>
                  <a:sym typeface="Symbol" pitchFamily="18" charset="2"/>
                </a:rPr>
                <a:t></a:t>
              </a:r>
            </a:p>
          </p:txBody>
        </p:sp>
        <p:sp>
          <p:nvSpPr>
            <p:cNvPr id="143393" name="Rectangle 33"/>
            <p:cNvSpPr>
              <a:spLocks noChangeArrowheads="1"/>
            </p:cNvSpPr>
            <p:nvPr/>
          </p:nvSpPr>
          <p:spPr bwMode="auto">
            <a:xfrm>
              <a:off x="1040" y="1032"/>
              <a:ext cx="4128" cy="2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>
              <a:off x="2684" y="1216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5" name="Line 35"/>
            <p:cNvSpPr>
              <a:spLocks noChangeShapeType="1"/>
            </p:cNvSpPr>
            <p:nvPr/>
          </p:nvSpPr>
          <p:spPr bwMode="auto">
            <a:xfrm>
              <a:off x="4368" y="1216"/>
              <a:ext cx="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/>
            <a:r>
              <a:rPr lang="en-US" sz="3600"/>
              <a:t>Ex. </a:t>
            </a:r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4724400" y="1676400"/>
          <a:ext cx="2514600" cy="588963"/>
        </p:xfrm>
        <a:graphic>
          <a:graphicData uri="http://schemas.openxmlformats.org/presentationml/2006/ole">
            <p:oleObj spid="_x0000_s50190" name="Equation" r:id="rId3" imgW="1841400" imgH="431640" progId="Equation.DSMT4">
              <p:embed/>
            </p:oleObj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828800" y="381000"/>
            <a:ext cx="685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Determine the left and right behavior of the graph of each polynomial function.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f(x) = -x</a:t>
            </a:r>
            <a:r>
              <a:rPr lang="en-US" sz="2800" baseline="30000"/>
              <a:t>5</a:t>
            </a:r>
            <a:r>
              <a:rPr lang="en-US" sz="2800"/>
              <a:t> +3x</a:t>
            </a:r>
            <a:r>
              <a:rPr lang="en-US" sz="2800" baseline="30000"/>
              <a:t>4</a:t>
            </a:r>
            <a:r>
              <a:rPr lang="en-US" sz="2800"/>
              <a:t> – x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f(x) = x</a:t>
            </a:r>
            <a:r>
              <a:rPr lang="en-US" sz="2800" baseline="30000"/>
              <a:t>4</a:t>
            </a:r>
            <a:r>
              <a:rPr lang="en-US" sz="2800"/>
              <a:t> + 2x</a:t>
            </a:r>
            <a:r>
              <a:rPr lang="en-US" sz="2800" baseline="30000"/>
              <a:t>2</a:t>
            </a:r>
            <a:r>
              <a:rPr lang="en-US" sz="2800"/>
              <a:t> – 3x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f(x) = 2x</a:t>
            </a:r>
            <a:r>
              <a:rPr lang="en-US" sz="2800" baseline="30000"/>
              <a:t>3</a:t>
            </a:r>
            <a:r>
              <a:rPr lang="en-US" sz="2800"/>
              <a:t> – 3x</a:t>
            </a:r>
            <a:r>
              <a:rPr lang="en-US" sz="2800" baseline="30000"/>
              <a:t>2</a:t>
            </a:r>
            <a:r>
              <a:rPr lang="en-US" sz="2800"/>
              <a:t> + 5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267200" y="2286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0194" name="Object 18"/>
          <p:cNvGraphicFramePr>
            <a:graphicFrameLocks noChangeAspect="1"/>
          </p:cNvGraphicFramePr>
          <p:nvPr>
            <p:ph sz="quarter" idx="4"/>
          </p:nvPr>
        </p:nvGraphicFramePr>
        <p:xfrm>
          <a:off x="4648200" y="4724400"/>
          <a:ext cx="2514600" cy="588963"/>
        </p:xfrm>
        <a:graphic>
          <a:graphicData uri="http://schemas.openxmlformats.org/presentationml/2006/ole">
            <p:oleObj spid="_x0000_s50194" name="Equation" r:id="rId4" imgW="1841400" imgH="431640" progId="Equation.DSMT4">
              <p:embed/>
            </p:oleObj>
          </a:graphicData>
        </a:graphic>
      </p:graphicFrame>
      <p:graphicFrame>
        <p:nvGraphicFramePr>
          <p:cNvPr id="50196" name="Object 20"/>
          <p:cNvGraphicFramePr>
            <a:graphicFrameLocks noChangeAspect="1"/>
          </p:cNvGraphicFramePr>
          <p:nvPr/>
        </p:nvGraphicFramePr>
        <p:xfrm>
          <a:off x="4724400" y="3429000"/>
          <a:ext cx="2667000" cy="625475"/>
        </p:xfrm>
        <a:graphic>
          <a:graphicData uri="http://schemas.openxmlformats.org/presentationml/2006/ole">
            <p:oleObj spid="_x0000_s50196" name="Equation" r:id="rId5" imgW="1841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/>
          <a:lstStyle/>
          <a:p>
            <a:r>
              <a:rPr lang="en-US" sz="4000"/>
              <a:t>Tell me what you know about the equation…</a:t>
            </a: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54102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Odd exponent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/>
          <a:lstStyle/>
          <a:p>
            <a:r>
              <a:rPr lang="en-US" sz="4000"/>
              <a:t>Tell me what you know about the equation…</a:t>
            </a:r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447800"/>
            <a:ext cx="4953000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Even exponent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/>
          <a:lstStyle/>
          <a:p>
            <a:r>
              <a:rPr lang="en-US" sz="4000"/>
              <a:t>Tell me what you know about the equation…</a:t>
            </a:r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905000"/>
            <a:ext cx="4800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Odd exponent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/>
          <a:lstStyle/>
          <a:p>
            <a:r>
              <a:rPr lang="en-US" sz="4000"/>
              <a:t>Tell me what you know about the equation…</a:t>
            </a: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676400"/>
            <a:ext cx="4495800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Even exponent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Negative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1295400" y="4724400"/>
            <a:ext cx="7645400" cy="106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1295400" y="2971800"/>
            <a:ext cx="7645400" cy="12319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371600" y="838200"/>
            <a:ext cx="7388225" cy="1752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sz="2400">
              <a:solidFill>
                <a:srgbClr val="CCECFF"/>
              </a:solidFill>
              <a:latin typeface="Times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978400" y="4824413"/>
            <a:ext cx="2028825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198" name="Group 6"/>
          <p:cNvGrpSpPr>
            <a:grpSpLocks/>
          </p:cNvGrpSpPr>
          <p:nvPr/>
        </p:nvGrpSpPr>
        <p:grpSpPr bwMode="auto">
          <a:xfrm>
            <a:off x="150813" y="114300"/>
            <a:ext cx="6354762" cy="446088"/>
            <a:chOff x="123" y="128"/>
            <a:chExt cx="4003" cy="281"/>
          </a:xfrm>
        </p:grpSpPr>
        <p:pic>
          <p:nvPicPr>
            <p:cNvPr id="13619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" y="128"/>
              <a:ext cx="711" cy="281"/>
            </a:xfrm>
            <a:prstGeom prst="rect">
              <a:avLst/>
            </a:prstGeom>
            <a:noFill/>
          </p:spPr>
        </p:pic>
        <p:sp>
          <p:nvSpPr>
            <p:cNvPr id="136200" name="Text Box 8"/>
            <p:cNvSpPr txBox="1">
              <a:spLocks noChangeArrowheads="1"/>
            </p:cNvSpPr>
            <p:nvPr/>
          </p:nvSpPr>
          <p:spPr bwMode="auto">
            <a:xfrm>
              <a:off x="848" y="135"/>
              <a:ext cx="327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200" b="1">
                  <a:latin typeface="Helvetica" charset="0"/>
                </a:rPr>
                <a:t>E</a:t>
              </a:r>
              <a:r>
                <a:rPr lang="en-US" altLang="en-US" sz="2000" b="1">
                  <a:latin typeface="Helvetica" charset="0"/>
                </a:rPr>
                <a:t>VALUATING </a:t>
              </a:r>
              <a:r>
                <a:rPr lang="en-US" altLang="en-US" sz="2200" b="1">
                  <a:latin typeface="Helvetica" charset="0"/>
                </a:rPr>
                <a:t>P</a:t>
              </a:r>
              <a:r>
                <a:rPr lang="en-US" altLang="en-US" sz="2000" b="1">
                  <a:latin typeface="Helvetica" charset="0"/>
                </a:rPr>
                <a:t>OLYNOMIAL </a:t>
              </a:r>
              <a:r>
                <a:rPr lang="en-US" altLang="en-US" sz="2200" b="1">
                  <a:latin typeface="Helvetica" charset="0"/>
                </a:rPr>
                <a:t>F</a:t>
              </a:r>
              <a:r>
                <a:rPr lang="en-US" altLang="en-US" sz="2000" b="1">
                  <a:latin typeface="Helvetica" charset="0"/>
                </a:rPr>
                <a:t>UNCTIONS</a:t>
              </a:r>
            </a:p>
          </p:txBody>
        </p:sp>
      </p:grpSp>
      <p:sp>
        <p:nvSpPr>
          <p:cNvPr id="136201" name="Line 9"/>
          <p:cNvSpPr>
            <a:spLocks noChangeShapeType="1"/>
          </p:cNvSpPr>
          <p:nvPr/>
        </p:nvSpPr>
        <p:spPr bwMode="auto">
          <a:xfrm flipV="1">
            <a:off x="1416050" y="531813"/>
            <a:ext cx="7491413" cy="1587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620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1206500" y="762000"/>
            <a:ext cx="7758113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1781175" y="901700"/>
            <a:ext cx="27432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1371600" y="898525"/>
            <a:ext cx="691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latin typeface="Times"/>
              </a:rPr>
              <a:t>A  </a:t>
            </a:r>
            <a:r>
              <a:rPr lang="en-US" altLang="en-US" sz="2400" b="1">
                <a:latin typeface="Times"/>
              </a:rPr>
              <a:t>polynomial function</a:t>
            </a:r>
            <a:r>
              <a:rPr lang="en-US" altLang="en-US" sz="2400">
                <a:latin typeface="Times"/>
              </a:rPr>
              <a:t>  is a function of the form</a:t>
            </a: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2295525" y="1446213"/>
            <a:ext cx="668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2800" i="1">
                <a:latin typeface="Times"/>
              </a:rPr>
              <a:t>f</a:t>
            </a:r>
            <a:r>
              <a:rPr lang="en-US" altLang="en-US" sz="800" i="1">
                <a:latin typeface="Times"/>
              </a:rPr>
              <a:t> </a:t>
            </a:r>
            <a:r>
              <a:rPr lang="en-US" altLang="en-US" sz="2800">
                <a:latin typeface="Times"/>
              </a:rPr>
              <a:t>(</a:t>
            </a:r>
            <a:r>
              <a:rPr lang="en-US" altLang="en-US" sz="2800" i="1">
                <a:latin typeface="Times"/>
              </a:rPr>
              <a:t>x</a:t>
            </a:r>
            <a:r>
              <a:rPr lang="en-US" altLang="en-US" sz="2800">
                <a:latin typeface="Times"/>
              </a:rPr>
              <a:t>) =  </a:t>
            </a:r>
            <a:r>
              <a:rPr lang="en-US" altLang="en-US" sz="2800" i="1">
                <a:latin typeface="Times"/>
              </a:rPr>
              <a:t>a</a:t>
            </a:r>
            <a:r>
              <a:rPr lang="en-US" altLang="en-US" sz="3000" i="1" baseline="-25000">
                <a:latin typeface="Times"/>
              </a:rPr>
              <a:t>n</a:t>
            </a:r>
            <a:r>
              <a:rPr lang="en-US" altLang="en-US" sz="2800" i="1">
                <a:latin typeface="Times"/>
              </a:rPr>
              <a:t>  x</a:t>
            </a:r>
            <a:r>
              <a:rPr lang="en-US" altLang="en-US" sz="800" i="1">
                <a:latin typeface="Times"/>
              </a:rPr>
              <a:t> </a:t>
            </a:r>
            <a:r>
              <a:rPr lang="en-US" altLang="en-US" sz="3000" i="1" baseline="30000">
                <a:latin typeface="Times"/>
              </a:rPr>
              <a:t>n</a:t>
            </a:r>
            <a:r>
              <a:rPr lang="en-US" altLang="en-US" sz="2800" i="1">
                <a:latin typeface="Times"/>
              </a:rPr>
              <a:t> </a:t>
            </a:r>
            <a:r>
              <a:rPr lang="en-US" altLang="en-US" sz="800" i="1">
                <a:latin typeface="Times"/>
              </a:rPr>
              <a:t> </a:t>
            </a:r>
            <a:r>
              <a:rPr lang="en-US" altLang="en-US" sz="2800" i="1">
                <a:latin typeface="Times"/>
              </a:rPr>
              <a:t>+ a</a:t>
            </a:r>
            <a:r>
              <a:rPr lang="en-US" altLang="en-US" sz="3000" i="1" baseline="-25000">
                <a:latin typeface="Times"/>
              </a:rPr>
              <a:t>n</a:t>
            </a:r>
            <a:r>
              <a:rPr lang="en-US" altLang="en-US" sz="2800" i="1" baseline="-25000">
                <a:latin typeface="Times"/>
              </a:rPr>
              <a:t> </a:t>
            </a:r>
            <a:r>
              <a:rPr lang="en-US" altLang="en-US" sz="3000" baseline="-25000">
                <a:latin typeface="Times"/>
              </a:rPr>
              <a:t>– </a:t>
            </a:r>
            <a:r>
              <a:rPr lang="en-US" altLang="en-US" sz="2800" baseline="-25000">
                <a:latin typeface="Times"/>
              </a:rPr>
              <a:t>1</a:t>
            </a:r>
            <a:r>
              <a:rPr lang="en-US" altLang="en-US" sz="2800" i="1" baseline="-25000">
                <a:latin typeface="Times"/>
              </a:rPr>
              <a:t> </a:t>
            </a:r>
            <a:r>
              <a:rPr lang="en-US" altLang="en-US" sz="2800" i="1">
                <a:latin typeface="Times"/>
              </a:rPr>
              <a:t>x</a:t>
            </a:r>
            <a:r>
              <a:rPr lang="en-US" altLang="en-US" sz="800" i="1">
                <a:latin typeface="Times"/>
              </a:rPr>
              <a:t>  </a:t>
            </a:r>
            <a:r>
              <a:rPr lang="en-US" altLang="en-US" sz="3000" i="1" baseline="30000">
                <a:latin typeface="Times"/>
              </a:rPr>
              <a:t>n</a:t>
            </a:r>
            <a:r>
              <a:rPr lang="en-US" altLang="en-US" sz="2800" i="1" baseline="30000">
                <a:latin typeface="Times"/>
              </a:rPr>
              <a:t> </a:t>
            </a:r>
            <a:r>
              <a:rPr lang="en-US" altLang="en-US" sz="3000" i="1" baseline="30000">
                <a:latin typeface="Times"/>
              </a:rPr>
              <a:t>– </a:t>
            </a:r>
            <a:r>
              <a:rPr lang="en-US" altLang="en-US" sz="2400" b="1" baseline="34000">
                <a:latin typeface="Times"/>
              </a:rPr>
              <a:t>1</a:t>
            </a:r>
            <a:r>
              <a:rPr lang="en-US" altLang="en-US" sz="2800" baseline="30000">
                <a:latin typeface="Times"/>
              </a:rPr>
              <a:t> </a:t>
            </a:r>
            <a:r>
              <a:rPr lang="en-US" altLang="en-US" sz="2800" i="1">
                <a:latin typeface="Times"/>
              </a:rPr>
              <a:t>+· · ·+ a</a:t>
            </a:r>
            <a:r>
              <a:rPr lang="en-US" altLang="en-US" sz="800" i="1">
                <a:latin typeface="Times"/>
              </a:rPr>
              <a:t> </a:t>
            </a:r>
            <a:r>
              <a:rPr lang="en-US" altLang="en-US" sz="2200" b="1" baseline="-25000">
                <a:latin typeface="Times"/>
              </a:rPr>
              <a:t>1</a:t>
            </a:r>
            <a:r>
              <a:rPr lang="en-US" altLang="en-US" sz="2800">
                <a:latin typeface="Times"/>
              </a:rPr>
              <a:t> </a:t>
            </a:r>
            <a:r>
              <a:rPr lang="en-US" altLang="en-US" sz="2800" i="1">
                <a:latin typeface="Times"/>
              </a:rPr>
              <a:t>x + a</a:t>
            </a:r>
            <a:r>
              <a:rPr lang="en-US" altLang="en-US" sz="800" i="1">
                <a:latin typeface="Times"/>
              </a:rPr>
              <a:t> </a:t>
            </a:r>
            <a:r>
              <a:rPr lang="en-US" altLang="en-US" sz="2400" b="1" baseline="-25000">
                <a:latin typeface="Times"/>
              </a:rPr>
              <a:t>0</a:t>
            </a:r>
            <a:endParaRPr lang="en-US" altLang="en-US" sz="2800" baseline="-25000">
              <a:latin typeface="Times"/>
            </a:endParaRP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1371600" y="2011363"/>
            <a:ext cx="7124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/>
              </a:rPr>
              <a:t>Where  </a:t>
            </a:r>
            <a:r>
              <a:rPr lang="en-US" altLang="en-US" sz="2800" i="1">
                <a:latin typeface="Times"/>
              </a:rPr>
              <a:t>a</a:t>
            </a:r>
            <a:r>
              <a:rPr lang="en-US" altLang="en-US" sz="3000" i="1" baseline="-25000">
                <a:latin typeface="Times"/>
              </a:rPr>
              <a:t>n</a:t>
            </a:r>
            <a:r>
              <a:rPr lang="en-US" altLang="en-US" sz="2400">
                <a:latin typeface="Times"/>
              </a:rPr>
              <a:t> </a:t>
            </a:r>
            <a:r>
              <a:rPr lang="en-US" altLang="en-US" sz="2400">
                <a:latin typeface="Times"/>
                <a:sym typeface="Symbol" pitchFamily="18" charset="2"/>
              </a:rPr>
              <a:t></a:t>
            </a:r>
            <a:r>
              <a:rPr lang="en-US" altLang="en-US" sz="2400">
                <a:latin typeface="Times"/>
              </a:rPr>
              <a:t> 0  and the exponents are all whole numbers.</a:t>
            </a:r>
          </a:p>
        </p:txBody>
      </p:sp>
      <p:sp>
        <p:nvSpPr>
          <p:cNvPr id="136208" name="Rectangle 16"/>
          <p:cNvSpPr>
            <a:spLocks noChangeArrowheads="1"/>
          </p:cNvSpPr>
          <p:nvPr/>
        </p:nvSpPr>
        <p:spPr bwMode="auto">
          <a:xfrm>
            <a:off x="1423988" y="4816475"/>
            <a:ext cx="756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/>
              </a:rPr>
              <a:t>A polynomial function is in  </a:t>
            </a:r>
            <a:r>
              <a:rPr lang="en-US" altLang="en-US" sz="2400" b="1">
                <a:latin typeface="Times"/>
              </a:rPr>
              <a:t>standard form</a:t>
            </a:r>
            <a:r>
              <a:rPr lang="en-US" altLang="en-US" sz="2400">
                <a:latin typeface="Times"/>
              </a:rPr>
              <a:t>  if its terms are </a:t>
            </a:r>
          </a:p>
          <a:p>
            <a:pPr eaLnBrk="0" hangingPunct="0"/>
            <a:r>
              <a:rPr lang="en-US" altLang="en-US" sz="2400">
                <a:latin typeface="Times"/>
              </a:rPr>
              <a:t>written in descending order of exponents from left to right.</a:t>
            </a:r>
          </a:p>
        </p:txBody>
      </p:sp>
      <p:sp>
        <p:nvSpPr>
          <p:cNvPr id="136209" name="Rectangle 17"/>
          <p:cNvSpPr>
            <a:spLocks noChangeArrowheads="1"/>
          </p:cNvSpPr>
          <p:nvPr/>
        </p:nvSpPr>
        <p:spPr bwMode="auto">
          <a:xfrm>
            <a:off x="1066800" y="2819400"/>
            <a:ext cx="8077200" cy="153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sz="2400">
              <a:solidFill>
                <a:schemeClr val="bg1"/>
              </a:solidFill>
              <a:latin typeface="Times"/>
            </a:endParaRP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1295400" y="2955925"/>
            <a:ext cx="77597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en-US" altLang="en-US" sz="2400">
                <a:latin typeface="Times"/>
              </a:rPr>
              <a:t>For this polynomial function,  </a:t>
            </a:r>
            <a:r>
              <a:rPr lang="en-US" altLang="en-US" sz="2800" i="1">
                <a:latin typeface="Times"/>
              </a:rPr>
              <a:t>a</a:t>
            </a:r>
            <a:r>
              <a:rPr lang="en-US" altLang="en-US" sz="3000" i="1" baseline="-25000">
                <a:latin typeface="Times"/>
              </a:rPr>
              <a:t>n</a:t>
            </a:r>
            <a:r>
              <a:rPr lang="en-US" altLang="en-US" sz="2400">
                <a:latin typeface="Times"/>
              </a:rPr>
              <a:t>  is the  </a:t>
            </a:r>
            <a:r>
              <a:rPr lang="en-US" altLang="en-US" sz="2400" b="1">
                <a:latin typeface="Times"/>
              </a:rPr>
              <a:t>leading coefficient</a:t>
            </a:r>
            <a:r>
              <a:rPr lang="en-US" altLang="en-US" sz="2400">
                <a:latin typeface="Times"/>
              </a:rPr>
              <a:t>,</a:t>
            </a:r>
          </a:p>
          <a:p>
            <a:pPr eaLnBrk="0" hangingPunct="0">
              <a:lnSpc>
                <a:spcPct val="125000"/>
              </a:lnSpc>
            </a:pPr>
            <a:r>
              <a:rPr lang="en-US" altLang="en-US" sz="2800" i="1">
                <a:latin typeface="Times"/>
              </a:rPr>
              <a:t>a</a:t>
            </a:r>
            <a:r>
              <a:rPr lang="en-US" altLang="en-US" sz="800" i="1">
                <a:latin typeface="Times"/>
              </a:rPr>
              <a:t> </a:t>
            </a:r>
            <a:r>
              <a:rPr lang="en-US" altLang="en-US" sz="2400" b="1" baseline="-25000">
                <a:latin typeface="Times"/>
              </a:rPr>
              <a:t>0</a:t>
            </a:r>
            <a:r>
              <a:rPr lang="en-US" altLang="en-US" sz="2400">
                <a:latin typeface="Times"/>
              </a:rPr>
              <a:t>   is the  </a:t>
            </a:r>
            <a:r>
              <a:rPr lang="en-US" altLang="en-US" sz="2400" b="1">
                <a:latin typeface="Times"/>
              </a:rPr>
              <a:t>constant term</a:t>
            </a:r>
            <a:r>
              <a:rPr lang="en-US" altLang="en-US" sz="2400">
                <a:latin typeface="Times"/>
              </a:rPr>
              <a:t>,  and </a:t>
            </a:r>
            <a:r>
              <a:rPr lang="en-US" altLang="en-US" sz="1000">
                <a:latin typeface="Times"/>
              </a:rPr>
              <a:t> </a:t>
            </a:r>
            <a:r>
              <a:rPr lang="en-US" altLang="en-US" sz="2400" i="1">
                <a:latin typeface="Times"/>
              </a:rPr>
              <a:t>n</a:t>
            </a:r>
            <a:r>
              <a:rPr lang="en-US" altLang="en-US" sz="2400">
                <a:latin typeface="Times"/>
              </a:rPr>
              <a:t> </a:t>
            </a:r>
            <a:r>
              <a:rPr lang="en-US" altLang="en-US" sz="800">
                <a:latin typeface="Times"/>
              </a:rPr>
              <a:t>  </a:t>
            </a:r>
            <a:r>
              <a:rPr lang="en-US" altLang="en-US" sz="2400">
                <a:latin typeface="Times"/>
              </a:rPr>
              <a:t>is the  </a:t>
            </a:r>
            <a:r>
              <a:rPr lang="en-US" altLang="en-US" sz="2400" b="1">
                <a:latin typeface="Times"/>
              </a:rPr>
              <a:t>degree</a:t>
            </a:r>
            <a:r>
              <a:rPr lang="en-US" altLang="en-US" sz="2400">
                <a:latin typeface="Times"/>
              </a:rPr>
              <a:t>. </a:t>
            </a:r>
          </a:p>
        </p:txBody>
      </p:sp>
      <p:grpSp>
        <p:nvGrpSpPr>
          <p:cNvPr id="136211" name="Group 19"/>
          <p:cNvGrpSpPr>
            <a:grpSpLocks/>
          </p:cNvGrpSpPr>
          <p:nvPr/>
        </p:nvGrpSpPr>
        <p:grpSpPr bwMode="auto">
          <a:xfrm>
            <a:off x="2387600" y="1524000"/>
            <a:ext cx="6548438" cy="2057400"/>
            <a:chOff x="1504" y="960"/>
            <a:chExt cx="4125" cy="1296"/>
          </a:xfrm>
        </p:grpSpPr>
        <p:grpSp>
          <p:nvGrpSpPr>
            <p:cNvPr id="136212" name="Group 20"/>
            <p:cNvGrpSpPr>
              <a:grpSpLocks/>
            </p:cNvGrpSpPr>
            <p:nvPr/>
          </p:nvGrpSpPr>
          <p:grpSpPr bwMode="auto">
            <a:xfrm>
              <a:off x="1504" y="960"/>
              <a:ext cx="1938" cy="1296"/>
              <a:chOff x="1504" y="960"/>
              <a:chExt cx="1938" cy="1296"/>
            </a:xfrm>
          </p:grpSpPr>
          <p:sp>
            <p:nvSpPr>
              <p:cNvPr id="136213" name="Text Box 21"/>
              <p:cNvSpPr txBox="1">
                <a:spLocks noChangeArrowheads="1"/>
              </p:cNvSpPr>
              <p:nvPr/>
            </p:nvSpPr>
            <p:spPr bwMode="auto">
              <a:xfrm>
                <a:off x="1504" y="1288"/>
                <a:ext cx="576" cy="28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66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502920" anchorCtr="1"/>
              <a:lstStyle/>
              <a:p>
                <a:pPr eaLnBrk="0" hangingPunct="0"/>
                <a:r>
                  <a:rPr lang="en-US" altLang="en-US" sz="2800" b="1" i="1">
                    <a:latin typeface="Times"/>
                  </a:rPr>
                  <a:t>a</a:t>
                </a:r>
                <a:r>
                  <a:rPr lang="en-US" altLang="en-US" sz="3000" b="1" i="1" baseline="-25000">
                    <a:latin typeface="Times"/>
                  </a:rPr>
                  <a:t>n</a:t>
                </a:r>
                <a:r>
                  <a:rPr lang="en-US" altLang="en-US" sz="2400" b="1">
                    <a:latin typeface="Times"/>
                  </a:rPr>
                  <a:t> </a:t>
                </a:r>
                <a:r>
                  <a:rPr lang="en-US" altLang="en-US" sz="2400" b="1">
                    <a:latin typeface="Times"/>
                    <a:sym typeface="Symbol" pitchFamily="18" charset="2"/>
                  </a:rPr>
                  <a:t></a:t>
                </a:r>
                <a:r>
                  <a:rPr lang="en-US" altLang="en-US" sz="2400" b="1">
                    <a:latin typeface="Times"/>
                  </a:rPr>
                  <a:t> 0</a:t>
                </a:r>
              </a:p>
            </p:txBody>
          </p:sp>
          <p:sp>
            <p:nvSpPr>
              <p:cNvPr id="136214" name="Text Box 22"/>
              <p:cNvSpPr txBox="1">
                <a:spLocks noChangeArrowheads="1"/>
              </p:cNvSpPr>
              <p:nvPr/>
            </p:nvSpPr>
            <p:spPr bwMode="auto">
              <a:xfrm>
                <a:off x="2064" y="960"/>
                <a:ext cx="322" cy="28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66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502920" anchorCtr="1"/>
              <a:lstStyle/>
              <a:p>
                <a:pPr eaLnBrk="0" hangingPunct="0"/>
                <a:r>
                  <a:rPr lang="en-US" altLang="en-US" sz="2800" b="1" i="1">
                    <a:latin typeface="Times"/>
                  </a:rPr>
                  <a:t>a</a:t>
                </a:r>
                <a:r>
                  <a:rPr lang="en-US" altLang="en-US" sz="3000" b="1" i="1" baseline="-25000">
                    <a:latin typeface="Times"/>
                  </a:rPr>
                  <a:t>n</a:t>
                </a:r>
                <a:endParaRPr lang="en-US" altLang="en-US" sz="2400" b="1">
                  <a:latin typeface="Times"/>
                </a:endParaRPr>
              </a:p>
            </p:txBody>
          </p:sp>
          <p:sp>
            <p:nvSpPr>
              <p:cNvPr id="136215" name="Text Box 23"/>
              <p:cNvSpPr txBox="1">
                <a:spLocks noChangeArrowheads="1"/>
              </p:cNvSpPr>
              <p:nvPr/>
            </p:nvSpPr>
            <p:spPr bwMode="auto">
              <a:xfrm>
                <a:off x="3120" y="1968"/>
                <a:ext cx="322" cy="28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66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502920" anchorCtr="1"/>
              <a:lstStyle/>
              <a:p>
                <a:pPr eaLnBrk="0" hangingPunct="0"/>
                <a:r>
                  <a:rPr lang="en-US" altLang="en-US" sz="2800" b="1" i="1">
                    <a:latin typeface="Times"/>
                  </a:rPr>
                  <a:t>a</a:t>
                </a:r>
                <a:r>
                  <a:rPr lang="en-US" altLang="en-US" sz="3000" b="1" i="1" baseline="-25000">
                    <a:latin typeface="Times"/>
                  </a:rPr>
                  <a:t>n</a:t>
                </a:r>
                <a:endParaRPr lang="en-US" altLang="en-US" sz="2400" b="1">
                  <a:latin typeface="Times"/>
                </a:endParaRPr>
              </a:p>
            </p:txBody>
          </p:sp>
        </p:grpSp>
        <p:grpSp>
          <p:nvGrpSpPr>
            <p:cNvPr id="136216" name="Group 24"/>
            <p:cNvGrpSpPr>
              <a:grpSpLocks/>
            </p:cNvGrpSpPr>
            <p:nvPr/>
          </p:nvGrpSpPr>
          <p:grpSpPr bwMode="auto">
            <a:xfrm>
              <a:off x="3958" y="1942"/>
              <a:ext cx="1671" cy="314"/>
              <a:chOff x="3958" y="1942"/>
              <a:chExt cx="1671" cy="314"/>
            </a:xfrm>
          </p:grpSpPr>
          <p:sp>
            <p:nvSpPr>
              <p:cNvPr id="136217" name="Rectangle 25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1645" cy="288"/>
              </a:xfrm>
              <a:prstGeom prst="rect">
                <a:avLst/>
              </a:prstGeom>
              <a:solidFill>
                <a:srgbClr val="FFFF66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18" name="Text Box 26"/>
              <p:cNvSpPr txBox="1">
                <a:spLocks noChangeArrowheads="1"/>
              </p:cNvSpPr>
              <p:nvPr/>
            </p:nvSpPr>
            <p:spPr bwMode="auto">
              <a:xfrm>
                <a:off x="3958" y="1942"/>
                <a:ext cx="160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 b="1">
                    <a:latin typeface="Times"/>
                  </a:rPr>
                  <a:t>leading coefficient</a:t>
                </a:r>
              </a:p>
            </p:txBody>
          </p:sp>
        </p:grpSp>
      </p:grpSp>
      <p:grpSp>
        <p:nvGrpSpPr>
          <p:cNvPr id="136219" name="Group 27"/>
          <p:cNvGrpSpPr>
            <a:grpSpLocks/>
          </p:cNvGrpSpPr>
          <p:nvPr/>
        </p:nvGrpSpPr>
        <p:grpSpPr bwMode="auto">
          <a:xfrm>
            <a:off x="1355725" y="1524000"/>
            <a:ext cx="7219950" cy="2590800"/>
            <a:chOff x="854" y="960"/>
            <a:chExt cx="4548" cy="1632"/>
          </a:xfrm>
        </p:grpSpPr>
        <p:sp>
          <p:nvSpPr>
            <p:cNvPr id="136220" name="Text Box 28"/>
            <p:cNvSpPr txBox="1">
              <a:spLocks noChangeArrowheads="1"/>
            </p:cNvSpPr>
            <p:nvPr/>
          </p:nvSpPr>
          <p:spPr bwMode="auto">
            <a:xfrm>
              <a:off x="5080" y="960"/>
              <a:ext cx="322" cy="2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03BB7E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502920" anchorCtr="1"/>
            <a:lstStyle/>
            <a:p>
              <a:pPr eaLnBrk="0" hangingPunct="0"/>
              <a:r>
                <a:rPr lang="en-US" altLang="en-US" sz="2800" b="1" i="1">
                  <a:latin typeface="Times"/>
                </a:rPr>
                <a:t>a</a:t>
              </a:r>
              <a:r>
                <a:rPr lang="en-US" altLang="en-US" sz="800" b="1" i="1">
                  <a:latin typeface="Times"/>
                </a:rPr>
                <a:t> </a:t>
              </a:r>
              <a:r>
                <a:rPr lang="en-US" altLang="en-US" sz="2400" b="1" baseline="-25000">
                  <a:latin typeface="Times"/>
                </a:rPr>
                <a:t>0</a:t>
              </a:r>
              <a:endParaRPr lang="en-US" altLang="en-US" sz="3000" baseline="-25000">
                <a:latin typeface="Times"/>
              </a:endParaRPr>
            </a:p>
          </p:txBody>
        </p:sp>
        <p:sp>
          <p:nvSpPr>
            <p:cNvPr id="136221" name="Text Box 29"/>
            <p:cNvSpPr txBox="1">
              <a:spLocks noChangeArrowheads="1"/>
            </p:cNvSpPr>
            <p:nvPr/>
          </p:nvSpPr>
          <p:spPr bwMode="auto">
            <a:xfrm>
              <a:off x="854" y="2304"/>
              <a:ext cx="322" cy="2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03BB7E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502920" anchorCtr="1"/>
            <a:lstStyle/>
            <a:p>
              <a:pPr eaLnBrk="0" hangingPunct="0"/>
              <a:r>
                <a:rPr lang="en-US" altLang="en-US" sz="2800" b="1" i="1">
                  <a:latin typeface="Times"/>
                </a:rPr>
                <a:t>a</a:t>
              </a:r>
              <a:r>
                <a:rPr lang="en-US" altLang="en-US" sz="3000" b="1" baseline="-25000">
                  <a:latin typeface="Times"/>
                </a:rPr>
                <a:t>0</a:t>
              </a:r>
              <a:endParaRPr lang="en-US" altLang="en-US" sz="3000" baseline="-25000">
                <a:latin typeface="Times"/>
              </a:endParaRPr>
            </a:p>
          </p:txBody>
        </p:sp>
        <p:grpSp>
          <p:nvGrpSpPr>
            <p:cNvPr id="136222" name="Group 30"/>
            <p:cNvGrpSpPr>
              <a:grpSpLocks/>
            </p:cNvGrpSpPr>
            <p:nvPr/>
          </p:nvGrpSpPr>
          <p:grpSpPr bwMode="auto">
            <a:xfrm>
              <a:off x="1664" y="2278"/>
              <a:ext cx="1279" cy="314"/>
              <a:chOff x="1688" y="2278"/>
              <a:chExt cx="1279" cy="314"/>
            </a:xfrm>
          </p:grpSpPr>
          <p:sp>
            <p:nvSpPr>
              <p:cNvPr id="136223" name="Rectangle 31"/>
              <p:cNvSpPr>
                <a:spLocks noChangeArrowheads="1"/>
              </p:cNvSpPr>
              <p:nvPr/>
            </p:nvSpPr>
            <p:spPr bwMode="auto">
              <a:xfrm>
                <a:off x="1688" y="2304"/>
                <a:ext cx="1279" cy="288"/>
              </a:xfrm>
              <a:prstGeom prst="rect">
                <a:avLst/>
              </a:prstGeom>
              <a:solidFill>
                <a:srgbClr val="FFFF66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altLang="en-US" sz="2400">
                  <a:solidFill>
                    <a:srgbClr val="FFFF66"/>
                  </a:solidFill>
                  <a:latin typeface="Times"/>
                </a:endParaRPr>
              </a:p>
            </p:txBody>
          </p:sp>
          <p:sp>
            <p:nvSpPr>
              <p:cNvPr id="136224" name="Text Box 32"/>
              <p:cNvSpPr txBox="1">
                <a:spLocks noChangeArrowheads="1"/>
              </p:cNvSpPr>
              <p:nvPr/>
            </p:nvSpPr>
            <p:spPr bwMode="auto">
              <a:xfrm>
                <a:off x="1710" y="2278"/>
                <a:ext cx="12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 b="1">
                    <a:latin typeface="Times"/>
                  </a:rPr>
                  <a:t>constant term</a:t>
                </a:r>
              </a:p>
            </p:txBody>
          </p:sp>
        </p:grpSp>
      </p:grpSp>
      <p:grpSp>
        <p:nvGrpSpPr>
          <p:cNvPr id="136225" name="Group 33"/>
          <p:cNvGrpSpPr>
            <a:grpSpLocks/>
          </p:cNvGrpSpPr>
          <p:nvPr/>
        </p:nvGrpSpPr>
        <p:grpSpPr bwMode="auto">
          <a:xfrm>
            <a:off x="4038600" y="1524000"/>
            <a:ext cx="3424238" cy="2592388"/>
            <a:chOff x="2544" y="960"/>
            <a:chExt cx="2157" cy="1633"/>
          </a:xfrm>
        </p:grpSpPr>
        <p:sp>
          <p:nvSpPr>
            <p:cNvPr id="136226" name="Text Box 34"/>
            <p:cNvSpPr txBox="1">
              <a:spLocks noChangeArrowheads="1"/>
            </p:cNvSpPr>
            <p:nvPr/>
          </p:nvSpPr>
          <p:spPr bwMode="auto">
            <a:xfrm>
              <a:off x="3296" y="2304"/>
              <a:ext cx="192" cy="2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990099"/>
              </a:solidFill>
              <a:miter lim="800000"/>
              <a:headEnd/>
              <a:tailEnd/>
            </a:ln>
            <a:effectLst/>
          </p:spPr>
          <p:txBody>
            <a:bodyPr wrap="none" lIns="0" tIns="0" rIns="45720" bIns="438912" anchorCtr="1"/>
            <a:lstStyle/>
            <a:p>
              <a:pPr eaLnBrk="0" hangingPunct="0"/>
              <a:r>
                <a:rPr lang="en-US" altLang="en-US" sz="2400" b="1" i="1">
                  <a:latin typeface="Times"/>
                </a:rPr>
                <a:t>n</a:t>
              </a:r>
              <a:endParaRPr lang="en-US" altLang="en-US" sz="2400" i="1">
                <a:latin typeface="Times"/>
              </a:endParaRPr>
            </a:p>
          </p:txBody>
        </p:sp>
        <p:sp>
          <p:nvSpPr>
            <p:cNvPr id="136227" name="Text Box 35"/>
            <p:cNvSpPr txBox="1">
              <a:spLocks noChangeArrowheads="1"/>
            </p:cNvSpPr>
            <p:nvPr/>
          </p:nvSpPr>
          <p:spPr bwMode="auto">
            <a:xfrm>
              <a:off x="2544" y="960"/>
              <a:ext cx="144" cy="17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990099"/>
              </a:solidFill>
              <a:miter lim="800000"/>
              <a:headEnd/>
              <a:tailEnd/>
            </a:ln>
            <a:effectLst/>
          </p:spPr>
          <p:txBody>
            <a:bodyPr wrap="none" lIns="0" rIns="0" bIns="0" anchorCtr="1"/>
            <a:lstStyle/>
            <a:p>
              <a:pPr eaLnBrk="0" hangingPunct="0"/>
              <a:r>
                <a:rPr lang="en-US" altLang="en-US" sz="3000" b="1" i="1" baseline="30000">
                  <a:latin typeface="Times"/>
                </a:rPr>
                <a:t>n</a:t>
              </a:r>
              <a:endParaRPr lang="en-US" altLang="en-US" sz="3000" i="1" baseline="30000">
                <a:latin typeface="Times"/>
              </a:endParaRPr>
            </a:p>
          </p:txBody>
        </p:sp>
        <p:grpSp>
          <p:nvGrpSpPr>
            <p:cNvPr id="136228" name="Group 36"/>
            <p:cNvGrpSpPr>
              <a:grpSpLocks/>
            </p:cNvGrpSpPr>
            <p:nvPr/>
          </p:nvGrpSpPr>
          <p:grpSpPr bwMode="auto">
            <a:xfrm>
              <a:off x="3976" y="2278"/>
              <a:ext cx="725" cy="315"/>
              <a:chOff x="3944" y="2278"/>
              <a:chExt cx="725" cy="315"/>
            </a:xfrm>
          </p:grpSpPr>
          <p:sp>
            <p:nvSpPr>
              <p:cNvPr id="136229" name="Rectangle 37"/>
              <p:cNvSpPr>
                <a:spLocks noChangeArrowheads="1"/>
              </p:cNvSpPr>
              <p:nvPr/>
            </p:nvSpPr>
            <p:spPr bwMode="auto">
              <a:xfrm>
                <a:off x="3944" y="2305"/>
                <a:ext cx="725" cy="288"/>
              </a:xfrm>
              <a:prstGeom prst="rect">
                <a:avLst/>
              </a:prstGeom>
              <a:solidFill>
                <a:srgbClr val="FFFF66"/>
              </a:solidFill>
              <a:ln w="28575">
                <a:solidFill>
                  <a:srgbClr val="99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altLang="en-US" sz="2400">
                  <a:solidFill>
                    <a:srgbClr val="FFFF66"/>
                  </a:solidFill>
                  <a:latin typeface="Times"/>
                </a:endParaRPr>
              </a:p>
            </p:txBody>
          </p:sp>
          <p:sp>
            <p:nvSpPr>
              <p:cNvPr id="136230" name="Text Box 38"/>
              <p:cNvSpPr txBox="1">
                <a:spLocks noChangeArrowheads="1"/>
              </p:cNvSpPr>
              <p:nvPr/>
            </p:nvSpPr>
            <p:spPr bwMode="auto">
              <a:xfrm>
                <a:off x="3958" y="2278"/>
                <a:ext cx="6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 b="1">
                    <a:latin typeface="Times"/>
                  </a:rPr>
                  <a:t>degree</a:t>
                </a:r>
              </a:p>
            </p:txBody>
          </p:sp>
        </p:grpSp>
      </p:grpSp>
      <p:grpSp>
        <p:nvGrpSpPr>
          <p:cNvPr id="136231" name="Group 39"/>
          <p:cNvGrpSpPr>
            <a:grpSpLocks/>
          </p:cNvGrpSpPr>
          <p:nvPr/>
        </p:nvGrpSpPr>
        <p:grpSpPr bwMode="auto">
          <a:xfrm>
            <a:off x="2743200" y="1524000"/>
            <a:ext cx="6096000" cy="4114800"/>
            <a:chOff x="1728" y="960"/>
            <a:chExt cx="3840" cy="2592"/>
          </a:xfrm>
        </p:grpSpPr>
        <p:grpSp>
          <p:nvGrpSpPr>
            <p:cNvPr id="136232" name="Group 40"/>
            <p:cNvGrpSpPr>
              <a:grpSpLocks/>
            </p:cNvGrpSpPr>
            <p:nvPr/>
          </p:nvGrpSpPr>
          <p:grpSpPr bwMode="auto">
            <a:xfrm>
              <a:off x="1728" y="960"/>
              <a:ext cx="3840" cy="2592"/>
              <a:chOff x="1728" y="960"/>
              <a:chExt cx="3840" cy="2592"/>
            </a:xfrm>
          </p:grpSpPr>
          <p:grpSp>
            <p:nvGrpSpPr>
              <p:cNvPr id="136233" name="Group 41"/>
              <p:cNvGrpSpPr>
                <a:grpSpLocks/>
              </p:cNvGrpSpPr>
              <p:nvPr/>
            </p:nvGrpSpPr>
            <p:grpSpPr bwMode="auto">
              <a:xfrm>
                <a:off x="1728" y="3264"/>
                <a:ext cx="3840" cy="288"/>
                <a:chOff x="1728" y="3264"/>
                <a:chExt cx="3840" cy="288"/>
              </a:xfrm>
            </p:grpSpPr>
            <p:sp>
              <p:nvSpPr>
                <p:cNvPr id="136234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264"/>
                  <a:ext cx="3840" cy="288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45720" anchor="ctr"/>
                <a:lstStyle/>
                <a:p>
                  <a:endParaRPr lang="en-US"/>
                </a:p>
              </p:txBody>
            </p:sp>
            <p:sp>
              <p:nvSpPr>
                <p:cNvPr id="13623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744" y="3264"/>
                  <a:ext cx="3816" cy="288"/>
                </a:xfrm>
                <a:prstGeom prst="rect">
                  <a:avLst/>
                </a:prstGeom>
                <a:solidFill>
                  <a:srgbClr val="FF66FF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45720" anchor="ctr">
                  <a:spAutoFit/>
                </a:bodyPr>
                <a:lstStyle/>
                <a:p>
                  <a:pPr eaLnBrk="0" hangingPunct="0"/>
                  <a:r>
                    <a:rPr lang="en-US" altLang="en-US" sz="2400">
                      <a:latin typeface="Times"/>
                    </a:rPr>
                    <a:t>descending order of exponents from left to right.</a:t>
                  </a:r>
                </a:p>
              </p:txBody>
            </p:sp>
          </p:grpSp>
          <p:sp>
            <p:nvSpPr>
              <p:cNvPr id="136236" name="Text Box 44"/>
              <p:cNvSpPr txBox="1">
                <a:spLocks noChangeArrowheads="1"/>
              </p:cNvSpPr>
              <p:nvPr/>
            </p:nvSpPr>
            <p:spPr bwMode="auto">
              <a:xfrm>
                <a:off x="2544" y="960"/>
                <a:ext cx="144" cy="173"/>
              </a:xfrm>
              <a:prstGeom prst="rect">
                <a:avLst/>
              </a:prstGeom>
              <a:solidFill>
                <a:srgbClr val="FF66FF"/>
              </a:solidFill>
              <a:ln w="28575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bIns="0" anchorCtr="1"/>
              <a:lstStyle/>
              <a:p>
                <a:pPr eaLnBrk="0" hangingPunct="0"/>
                <a:r>
                  <a:rPr lang="en-US" altLang="en-US" sz="3000" b="1" i="1" baseline="30000">
                    <a:latin typeface="Times"/>
                  </a:rPr>
                  <a:t>n</a:t>
                </a:r>
                <a:endParaRPr lang="en-US" altLang="en-US" sz="3000" i="1" baseline="30000">
                  <a:latin typeface="Times"/>
                </a:endParaRPr>
              </a:p>
            </p:txBody>
          </p:sp>
        </p:grpSp>
        <p:sp>
          <p:nvSpPr>
            <p:cNvPr id="136237" name="Text Box 45"/>
            <p:cNvSpPr txBox="1">
              <a:spLocks noChangeArrowheads="1"/>
            </p:cNvSpPr>
            <p:nvPr/>
          </p:nvSpPr>
          <p:spPr bwMode="auto">
            <a:xfrm>
              <a:off x="3456" y="960"/>
              <a:ext cx="318" cy="173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rgbClr val="FF66FF"/>
              </a:solidFill>
              <a:miter lim="800000"/>
              <a:headEnd/>
              <a:tailEnd/>
            </a:ln>
            <a:effectLst/>
          </p:spPr>
          <p:txBody>
            <a:bodyPr wrap="none" lIns="0" rIns="0" bIns="0" anchorCtr="1"/>
            <a:lstStyle/>
            <a:p>
              <a:pPr eaLnBrk="0" hangingPunct="0"/>
              <a:r>
                <a:rPr lang="en-US" altLang="en-US" sz="3000" b="1" i="1" baseline="30000">
                  <a:latin typeface="Times"/>
                </a:rPr>
                <a:t> </a:t>
              </a:r>
              <a:r>
                <a:rPr lang="en-US" altLang="en-US" sz="3000" b="1" i="1" baseline="24000">
                  <a:latin typeface="Times"/>
                </a:rPr>
                <a:t>n</a:t>
              </a:r>
              <a:r>
                <a:rPr lang="en-US" altLang="en-US" sz="2800" b="1" i="1" baseline="24000">
                  <a:latin typeface="Times"/>
                </a:rPr>
                <a:t> </a:t>
              </a:r>
              <a:r>
                <a:rPr lang="en-US" altLang="en-US" sz="3000" b="1" i="1" baseline="24000">
                  <a:latin typeface="Times"/>
                </a:rPr>
                <a:t>– </a:t>
              </a:r>
              <a:r>
                <a:rPr lang="en-US" altLang="en-US" sz="3000" b="1" baseline="24000">
                  <a:latin typeface="Times"/>
                </a:rPr>
                <a:t>1</a:t>
              </a:r>
              <a:endParaRPr lang="en-US" altLang="en-US" sz="3000" baseline="30000">
                <a:latin typeface="Time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136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13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nimBg="1"/>
      <p:bldP spid="136195" grpId="0" animBg="1"/>
      <p:bldP spid="136196" grpId="0" animBg="1" autoUpdateAnimBg="0"/>
      <p:bldP spid="136197" grpId="0" animBg="1"/>
      <p:bldP spid="136203" grpId="0" animBg="1"/>
      <p:bldP spid="136204" grpId="0" animBg="1"/>
      <p:bldP spid="136205" grpId="0" autoUpdateAnimBg="0"/>
      <p:bldP spid="136206" grpId="0" autoUpdateAnimBg="0"/>
      <p:bldP spid="136207" grpId="0" autoUpdateAnimBg="0"/>
      <p:bldP spid="136208" grpId="0" autoUpdateAnimBg="0"/>
      <p:bldP spid="136209" grpId="0" animBg="1" autoUpdateAnimBg="0"/>
      <p:bldP spid="13621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81000" y="1219200"/>
          <a:ext cx="8305800" cy="928688"/>
        </p:xfrm>
        <a:graphic>
          <a:graphicData uri="http://schemas.openxmlformats.org/presentationml/2006/ole">
            <p:oleObj spid="_x0000_s4099" name="Equation" r:id="rId3" imgW="181584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752600" y="2209800"/>
          <a:ext cx="5286375" cy="928688"/>
        </p:xfrm>
        <a:graphic>
          <a:graphicData uri="http://schemas.openxmlformats.org/presentationml/2006/ole">
            <p:oleObj spid="_x0000_s4100" name="Equation" r:id="rId4" imgW="1155600" imgH="2030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85800" y="3352800"/>
          <a:ext cx="7202488" cy="928688"/>
        </p:xfrm>
        <a:graphic>
          <a:graphicData uri="http://schemas.openxmlformats.org/presentationml/2006/ole">
            <p:oleObj spid="_x0000_s4101" name="Equation" r:id="rId5" imgW="1574640" imgH="203040" progId="Equation.3">
              <p:embed/>
            </p:oleObj>
          </a:graphicData>
        </a:graphic>
      </p:graphicFrame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r>
              <a:rPr lang="en-US" sz="4000"/>
              <a:t>Examples of Polynomial Functions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0" y="4495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What do you notice about all these equations?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600200" y="53340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All exponents must be whole numbers and coefficients are all real numbers…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7721600"/>
            <a:ext cx="2146300" cy="1143000"/>
          </a:xfrm>
        </p:spPr>
        <p:txBody>
          <a:bodyPr/>
          <a:lstStyle/>
          <a:p>
            <a:r>
              <a:rPr lang="en-US" sz="800"/>
              <a:t>Graphs of Polynomial Functions </a:t>
            </a:r>
            <a:r>
              <a:rPr lang="en-US"/>
              <a:t> 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1371600" y="228600"/>
            <a:ext cx="82169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2400">
                <a:latin typeface="Times New Roman" pitchFamily="18" charset="0"/>
                <a:cs typeface="Times New Roman" pitchFamily="18" charset="0"/>
              </a:rPr>
              <a:t>Graphs of polynomial function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CA" sz="240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CA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CA" sz="2400">
                <a:latin typeface="Times New Roman" pitchFamily="18" charset="0"/>
                <a:cs typeface="Times New Roman" pitchFamily="18" charset="0"/>
              </a:rPr>
              <a:t>. That is, they have no breaks, holes, or gaps.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685800" y="5327650"/>
            <a:ext cx="82423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2400">
                <a:latin typeface="Times New Roman" pitchFamily="18" charset="0"/>
                <a:cs typeface="Times New Roman" pitchFamily="18" charset="0"/>
              </a:rPr>
              <a:t>Polynomial functions are also </a:t>
            </a:r>
            <a:r>
              <a:rPr lang="en-CA" sz="240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smooth</a:t>
            </a:r>
            <a:r>
              <a:rPr lang="en-CA" sz="2400">
                <a:latin typeface="Times New Roman" pitchFamily="18" charset="0"/>
                <a:cs typeface="Times New Roman" pitchFamily="18" charset="0"/>
              </a:rPr>
              <a:t> with rounded turns. Graphs with points or cusps are not graphs of polynomial functions.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pSp>
        <p:nvGrpSpPr>
          <p:cNvPr id="145413" name="Group 5"/>
          <p:cNvGrpSpPr>
            <a:grpSpLocks/>
          </p:cNvGrpSpPr>
          <p:nvPr/>
        </p:nvGrpSpPr>
        <p:grpSpPr bwMode="auto">
          <a:xfrm>
            <a:off x="3373438" y="1608138"/>
            <a:ext cx="3033712" cy="2428875"/>
            <a:chOff x="2077" y="929"/>
            <a:chExt cx="1911" cy="1530"/>
          </a:xfrm>
        </p:grpSpPr>
        <p:grpSp>
          <p:nvGrpSpPr>
            <p:cNvPr id="145414" name="Group 6"/>
            <p:cNvGrpSpPr>
              <a:grpSpLocks/>
            </p:cNvGrpSpPr>
            <p:nvPr/>
          </p:nvGrpSpPr>
          <p:grpSpPr bwMode="auto">
            <a:xfrm>
              <a:off x="2077" y="929"/>
              <a:ext cx="1911" cy="1530"/>
              <a:chOff x="2077" y="929"/>
              <a:chExt cx="1911" cy="1530"/>
            </a:xfrm>
          </p:grpSpPr>
          <p:sp>
            <p:nvSpPr>
              <p:cNvPr id="145415" name="Line 7"/>
              <p:cNvSpPr>
                <a:spLocks noChangeShapeType="1"/>
              </p:cNvSpPr>
              <p:nvPr/>
            </p:nvSpPr>
            <p:spPr bwMode="auto">
              <a:xfrm>
                <a:off x="2586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6" name="Line 8"/>
              <p:cNvSpPr>
                <a:spLocks noChangeShapeType="1"/>
              </p:cNvSpPr>
              <p:nvPr/>
            </p:nvSpPr>
            <p:spPr bwMode="auto">
              <a:xfrm flipV="1">
                <a:off x="2863" y="1099"/>
                <a:ext cx="0" cy="136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7" name="Line 9"/>
              <p:cNvSpPr>
                <a:spLocks noChangeShapeType="1"/>
              </p:cNvSpPr>
              <p:nvPr/>
            </p:nvSpPr>
            <p:spPr bwMode="auto">
              <a:xfrm>
                <a:off x="2077" y="1900"/>
                <a:ext cx="1700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8" name="Line 10"/>
              <p:cNvSpPr>
                <a:spLocks noChangeShapeType="1"/>
              </p:cNvSpPr>
              <p:nvPr/>
            </p:nvSpPr>
            <p:spPr bwMode="auto">
              <a:xfrm>
                <a:off x="2312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9" name="Text Box 11"/>
              <p:cNvSpPr txBox="1">
                <a:spLocks noChangeArrowheads="1"/>
              </p:cNvSpPr>
              <p:nvPr/>
            </p:nvSpPr>
            <p:spPr bwMode="auto">
              <a:xfrm>
                <a:off x="3700" y="165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400" i="1">
                    <a:solidFill>
                      <a:srgbClr val="000099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45420" name="Text Box 12"/>
              <p:cNvSpPr txBox="1">
                <a:spLocks noChangeArrowheads="1"/>
              </p:cNvSpPr>
              <p:nvPr/>
            </p:nvSpPr>
            <p:spPr bwMode="auto">
              <a:xfrm>
                <a:off x="2658" y="929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400" i="1">
                    <a:solidFill>
                      <a:srgbClr val="000099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145421" name="Line 13"/>
              <p:cNvSpPr>
                <a:spLocks noChangeShapeType="1"/>
              </p:cNvSpPr>
              <p:nvPr/>
            </p:nvSpPr>
            <p:spPr bwMode="auto">
              <a:xfrm>
                <a:off x="3415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2" name="Line 14"/>
              <p:cNvSpPr>
                <a:spLocks noChangeShapeType="1"/>
              </p:cNvSpPr>
              <p:nvPr/>
            </p:nvSpPr>
            <p:spPr bwMode="auto">
              <a:xfrm>
                <a:off x="3137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3" name="Line 15"/>
              <p:cNvSpPr>
                <a:spLocks noChangeShapeType="1"/>
              </p:cNvSpPr>
              <p:nvPr/>
            </p:nvSpPr>
            <p:spPr bwMode="auto">
              <a:xfrm>
                <a:off x="2757" y="1681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4" name="Line 16"/>
              <p:cNvSpPr>
                <a:spLocks noChangeShapeType="1"/>
              </p:cNvSpPr>
              <p:nvPr/>
            </p:nvSpPr>
            <p:spPr bwMode="auto">
              <a:xfrm>
                <a:off x="2757" y="1449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5" name="Line 17"/>
              <p:cNvSpPr>
                <a:spLocks noChangeShapeType="1"/>
              </p:cNvSpPr>
              <p:nvPr/>
            </p:nvSpPr>
            <p:spPr bwMode="auto">
              <a:xfrm>
                <a:off x="2757" y="2361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6" name="Line 18"/>
              <p:cNvSpPr>
                <a:spLocks noChangeShapeType="1"/>
              </p:cNvSpPr>
              <p:nvPr/>
            </p:nvSpPr>
            <p:spPr bwMode="auto">
              <a:xfrm>
                <a:off x="2757" y="213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427" name="Group 19"/>
            <p:cNvGrpSpPr>
              <a:grpSpLocks/>
            </p:cNvGrpSpPr>
            <p:nvPr/>
          </p:nvGrpSpPr>
          <p:grpSpPr bwMode="auto">
            <a:xfrm>
              <a:off x="3112" y="1656"/>
              <a:ext cx="616" cy="664"/>
              <a:chOff x="3112" y="1808"/>
              <a:chExt cx="616" cy="664"/>
            </a:xfrm>
          </p:grpSpPr>
          <p:sp>
            <p:nvSpPr>
              <p:cNvPr id="145428" name="Freeform 20"/>
              <p:cNvSpPr>
                <a:spLocks/>
              </p:cNvSpPr>
              <p:nvPr/>
            </p:nvSpPr>
            <p:spPr bwMode="auto">
              <a:xfrm>
                <a:off x="3144" y="1840"/>
                <a:ext cx="584" cy="6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00"/>
                  </a:cxn>
                  <a:cxn ang="0">
                    <a:pos x="344" y="536"/>
                  </a:cxn>
                  <a:cxn ang="0">
                    <a:pos x="584" y="632"/>
                  </a:cxn>
                </a:cxnLst>
                <a:rect l="0" t="0" r="r" b="b"/>
                <a:pathLst>
                  <a:path w="584" h="632">
                    <a:moveTo>
                      <a:pt x="0" y="0"/>
                    </a:moveTo>
                    <a:cubicBezTo>
                      <a:pt x="91" y="55"/>
                      <a:pt x="183" y="111"/>
                      <a:pt x="240" y="200"/>
                    </a:cubicBezTo>
                    <a:cubicBezTo>
                      <a:pt x="297" y="289"/>
                      <a:pt x="287" y="464"/>
                      <a:pt x="344" y="536"/>
                    </a:cubicBezTo>
                    <a:cubicBezTo>
                      <a:pt x="401" y="608"/>
                      <a:pt x="492" y="620"/>
                      <a:pt x="584" y="632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9" name="Oval 21"/>
              <p:cNvSpPr>
                <a:spLocks noChangeArrowheads="1"/>
              </p:cNvSpPr>
              <p:nvPr/>
            </p:nvSpPr>
            <p:spPr bwMode="auto">
              <a:xfrm>
                <a:off x="3112" y="1808"/>
                <a:ext cx="57" cy="57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5430" name="Group 22"/>
            <p:cNvGrpSpPr>
              <a:grpSpLocks/>
            </p:cNvGrpSpPr>
            <p:nvPr/>
          </p:nvGrpSpPr>
          <p:grpSpPr bwMode="auto">
            <a:xfrm>
              <a:off x="2144" y="1323"/>
              <a:ext cx="1057" cy="281"/>
              <a:chOff x="2144" y="1475"/>
              <a:chExt cx="1057" cy="281"/>
            </a:xfrm>
          </p:grpSpPr>
          <p:sp>
            <p:nvSpPr>
              <p:cNvPr id="145431" name="Freeform 23"/>
              <p:cNvSpPr>
                <a:spLocks/>
              </p:cNvSpPr>
              <p:nvPr/>
            </p:nvSpPr>
            <p:spPr bwMode="auto">
              <a:xfrm>
                <a:off x="2144" y="1475"/>
                <a:ext cx="1008" cy="28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72" y="45"/>
                  </a:cxn>
                  <a:cxn ang="0">
                    <a:pos x="416" y="277"/>
                  </a:cxn>
                  <a:cxn ang="0">
                    <a:pos x="1008" y="69"/>
                  </a:cxn>
                </a:cxnLst>
                <a:rect l="0" t="0" r="r" b="b"/>
                <a:pathLst>
                  <a:path w="1008" h="281">
                    <a:moveTo>
                      <a:pt x="0" y="5"/>
                    </a:moveTo>
                    <a:cubicBezTo>
                      <a:pt x="45" y="10"/>
                      <a:pt x="203" y="0"/>
                      <a:pt x="272" y="45"/>
                    </a:cubicBezTo>
                    <a:cubicBezTo>
                      <a:pt x="341" y="90"/>
                      <a:pt x="293" y="273"/>
                      <a:pt x="416" y="277"/>
                    </a:cubicBezTo>
                    <a:cubicBezTo>
                      <a:pt x="539" y="281"/>
                      <a:pt x="796" y="177"/>
                      <a:pt x="1008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2" name="Oval 24"/>
              <p:cNvSpPr>
                <a:spLocks noChangeArrowheads="1"/>
              </p:cNvSpPr>
              <p:nvPr/>
            </p:nvSpPr>
            <p:spPr bwMode="auto">
              <a:xfrm>
                <a:off x="3144" y="1512"/>
                <a:ext cx="57" cy="57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5433" name="Group 25"/>
          <p:cNvGrpSpPr>
            <a:grpSpLocks/>
          </p:cNvGrpSpPr>
          <p:nvPr/>
        </p:nvGrpSpPr>
        <p:grpSpPr bwMode="auto">
          <a:xfrm>
            <a:off x="6434138" y="1608138"/>
            <a:ext cx="2881312" cy="2479675"/>
            <a:chOff x="4053" y="929"/>
            <a:chExt cx="1815" cy="1562"/>
          </a:xfrm>
        </p:grpSpPr>
        <p:grpSp>
          <p:nvGrpSpPr>
            <p:cNvPr id="145434" name="Group 26"/>
            <p:cNvGrpSpPr>
              <a:grpSpLocks/>
            </p:cNvGrpSpPr>
            <p:nvPr/>
          </p:nvGrpSpPr>
          <p:grpSpPr bwMode="auto">
            <a:xfrm>
              <a:off x="4053" y="929"/>
              <a:ext cx="1815" cy="1562"/>
              <a:chOff x="4053" y="929"/>
              <a:chExt cx="1815" cy="1562"/>
            </a:xfrm>
          </p:grpSpPr>
          <p:sp>
            <p:nvSpPr>
              <p:cNvPr id="145435" name="Line 27"/>
              <p:cNvSpPr>
                <a:spLocks noChangeShapeType="1"/>
              </p:cNvSpPr>
              <p:nvPr/>
            </p:nvSpPr>
            <p:spPr bwMode="auto">
              <a:xfrm>
                <a:off x="4466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6" name="Line 28"/>
              <p:cNvSpPr>
                <a:spLocks noChangeShapeType="1"/>
              </p:cNvSpPr>
              <p:nvPr/>
            </p:nvSpPr>
            <p:spPr bwMode="auto">
              <a:xfrm flipV="1">
                <a:off x="4743" y="1131"/>
                <a:ext cx="0" cy="136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7" name="Line 29"/>
              <p:cNvSpPr>
                <a:spLocks noChangeShapeType="1"/>
              </p:cNvSpPr>
              <p:nvPr/>
            </p:nvSpPr>
            <p:spPr bwMode="auto">
              <a:xfrm>
                <a:off x="4053" y="1900"/>
                <a:ext cx="1587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8" name="Line 30"/>
              <p:cNvSpPr>
                <a:spLocks noChangeShapeType="1"/>
              </p:cNvSpPr>
              <p:nvPr/>
            </p:nvSpPr>
            <p:spPr bwMode="auto">
              <a:xfrm>
                <a:off x="4192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9" name="Text Box 31"/>
              <p:cNvSpPr txBox="1">
                <a:spLocks noChangeArrowheads="1"/>
              </p:cNvSpPr>
              <p:nvPr/>
            </p:nvSpPr>
            <p:spPr bwMode="auto">
              <a:xfrm>
                <a:off x="5580" y="165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400" i="1">
                    <a:solidFill>
                      <a:srgbClr val="000099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45440" name="Text Box 32"/>
              <p:cNvSpPr txBox="1">
                <a:spLocks noChangeArrowheads="1"/>
              </p:cNvSpPr>
              <p:nvPr/>
            </p:nvSpPr>
            <p:spPr bwMode="auto">
              <a:xfrm>
                <a:off x="4538" y="929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400" i="1">
                    <a:solidFill>
                      <a:srgbClr val="000099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145441" name="Line 33"/>
              <p:cNvSpPr>
                <a:spLocks noChangeShapeType="1"/>
              </p:cNvSpPr>
              <p:nvPr/>
            </p:nvSpPr>
            <p:spPr bwMode="auto">
              <a:xfrm>
                <a:off x="5295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2" name="Line 34"/>
              <p:cNvSpPr>
                <a:spLocks noChangeShapeType="1"/>
              </p:cNvSpPr>
              <p:nvPr/>
            </p:nvSpPr>
            <p:spPr bwMode="auto">
              <a:xfrm>
                <a:off x="5017" y="18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3" name="Line 35"/>
              <p:cNvSpPr>
                <a:spLocks noChangeShapeType="1"/>
              </p:cNvSpPr>
              <p:nvPr/>
            </p:nvSpPr>
            <p:spPr bwMode="auto">
              <a:xfrm>
                <a:off x="4637" y="1681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4" name="Line 36"/>
              <p:cNvSpPr>
                <a:spLocks noChangeShapeType="1"/>
              </p:cNvSpPr>
              <p:nvPr/>
            </p:nvSpPr>
            <p:spPr bwMode="auto">
              <a:xfrm>
                <a:off x="4637" y="1449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5" name="Line 37"/>
              <p:cNvSpPr>
                <a:spLocks noChangeShapeType="1"/>
              </p:cNvSpPr>
              <p:nvPr/>
            </p:nvSpPr>
            <p:spPr bwMode="auto">
              <a:xfrm>
                <a:off x="4637" y="2361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6" name="Line 38"/>
              <p:cNvSpPr>
                <a:spLocks noChangeShapeType="1"/>
              </p:cNvSpPr>
              <p:nvPr/>
            </p:nvSpPr>
            <p:spPr bwMode="auto">
              <a:xfrm>
                <a:off x="4637" y="213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447" name="Group 39"/>
            <p:cNvGrpSpPr>
              <a:grpSpLocks/>
            </p:cNvGrpSpPr>
            <p:nvPr/>
          </p:nvGrpSpPr>
          <p:grpSpPr bwMode="auto">
            <a:xfrm>
              <a:off x="4128" y="1332"/>
              <a:ext cx="1388" cy="564"/>
              <a:chOff x="4128" y="1332"/>
              <a:chExt cx="1388" cy="564"/>
            </a:xfrm>
          </p:grpSpPr>
          <p:sp>
            <p:nvSpPr>
              <p:cNvPr id="145448" name="Freeform 40"/>
              <p:cNvSpPr>
                <a:spLocks/>
              </p:cNvSpPr>
              <p:nvPr/>
            </p:nvSpPr>
            <p:spPr bwMode="auto">
              <a:xfrm>
                <a:off x="4128" y="1424"/>
                <a:ext cx="312" cy="224"/>
              </a:xfrm>
              <a:custGeom>
                <a:avLst/>
                <a:gdLst/>
                <a:ahLst/>
                <a:cxnLst>
                  <a:cxn ang="0">
                    <a:pos x="0" y="224"/>
                  </a:cxn>
                  <a:cxn ang="0">
                    <a:pos x="200" y="128"/>
                  </a:cxn>
                  <a:cxn ang="0">
                    <a:pos x="312" y="0"/>
                  </a:cxn>
                </a:cxnLst>
                <a:rect l="0" t="0" r="r" b="b"/>
                <a:pathLst>
                  <a:path w="312" h="224">
                    <a:moveTo>
                      <a:pt x="0" y="224"/>
                    </a:moveTo>
                    <a:cubicBezTo>
                      <a:pt x="74" y="194"/>
                      <a:pt x="148" y="165"/>
                      <a:pt x="200" y="128"/>
                    </a:cubicBezTo>
                    <a:cubicBezTo>
                      <a:pt x="252" y="91"/>
                      <a:pt x="293" y="21"/>
                      <a:pt x="312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9" name="Freeform 41"/>
              <p:cNvSpPr>
                <a:spLocks/>
              </p:cNvSpPr>
              <p:nvPr/>
            </p:nvSpPr>
            <p:spPr bwMode="auto">
              <a:xfrm>
                <a:off x="4432" y="1436"/>
                <a:ext cx="596" cy="4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2" y="240"/>
                  </a:cxn>
                  <a:cxn ang="0">
                    <a:pos x="596" y="456"/>
                  </a:cxn>
                </a:cxnLst>
                <a:rect l="0" t="0" r="r" b="b"/>
                <a:pathLst>
                  <a:path w="596" h="456">
                    <a:moveTo>
                      <a:pt x="0" y="0"/>
                    </a:moveTo>
                    <a:cubicBezTo>
                      <a:pt x="55" y="40"/>
                      <a:pt x="233" y="164"/>
                      <a:pt x="332" y="240"/>
                    </a:cubicBezTo>
                    <a:cubicBezTo>
                      <a:pt x="431" y="316"/>
                      <a:pt x="513" y="385"/>
                      <a:pt x="596" y="45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0" name="Freeform 42"/>
              <p:cNvSpPr>
                <a:spLocks/>
              </p:cNvSpPr>
              <p:nvPr/>
            </p:nvSpPr>
            <p:spPr bwMode="auto">
              <a:xfrm>
                <a:off x="5016" y="1332"/>
                <a:ext cx="500" cy="564"/>
              </a:xfrm>
              <a:custGeom>
                <a:avLst/>
                <a:gdLst/>
                <a:ahLst/>
                <a:cxnLst>
                  <a:cxn ang="0">
                    <a:pos x="0" y="564"/>
                  </a:cxn>
                  <a:cxn ang="0">
                    <a:pos x="260" y="168"/>
                  </a:cxn>
                  <a:cxn ang="0">
                    <a:pos x="500" y="0"/>
                  </a:cxn>
                </a:cxnLst>
                <a:rect l="0" t="0" r="r" b="b"/>
                <a:pathLst>
                  <a:path w="500" h="564">
                    <a:moveTo>
                      <a:pt x="0" y="564"/>
                    </a:moveTo>
                    <a:cubicBezTo>
                      <a:pt x="43" y="499"/>
                      <a:pt x="177" y="262"/>
                      <a:pt x="260" y="168"/>
                    </a:cubicBezTo>
                    <a:cubicBezTo>
                      <a:pt x="343" y="74"/>
                      <a:pt x="422" y="38"/>
                      <a:pt x="500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5451" name="Text Box 43"/>
          <p:cNvSpPr txBox="1">
            <a:spLocks noChangeArrowheads="1"/>
          </p:cNvSpPr>
          <p:nvPr/>
        </p:nvSpPr>
        <p:spPr bwMode="auto">
          <a:xfrm>
            <a:off x="968375" y="3998913"/>
            <a:ext cx="15208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continuous</a:t>
            </a:r>
            <a:endParaRPr lang="en-CA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5452" name="Text Box 44"/>
          <p:cNvSpPr txBox="1">
            <a:spLocks noChangeArrowheads="1"/>
          </p:cNvSpPr>
          <p:nvPr/>
        </p:nvSpPr>
        <p:spPr bwMode="auto">
          <a:xfrm>
            <a:off x="3632200" y="3998913"/>
            <a:ext cx="19859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not continuous</a:t>
            </a:r>
            <a:endParaRPr lang="en-CA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auto">
          <a:xfrm>
            <a:off x="6819900" y="3998913"/>
            <a:ext cx="19859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continuous</a:t>
            </a:r>
            <a:endParaRPr lang="en-CA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auto">
          <a:xfrm>
            <a:off x="1133475" y="4365625"/>
            <a:ext cx="1081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80"/>
                </a:solidFill>
                <a:latin typeface="Times New Roman" pitchFamily="18" charset="0"/>
              </a:rPr>
              <a:t>smooth</a:t>
            </a:r>
            <a:endParaRPr lang="en-CA" sz="24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auto">
          <a:xfrm>
            <a:off x="6823075" y="4365625"/>
            <a:ext cx="1546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80"/>
                </a:solidFill>
                <a:latin typeface="Times New Roman" pitchFamily="18" charset="0"/>
              </a:rPr>
              <a:t>not smooth</a:t>
            </a:r>
            <a:endParaRPr lang="en-CA" sz="24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145456" name="Text Box 48"/>
          <p:cNvSpPr txBox="1">
            <a:spLocks noChangeArrowheads="1"/>
          </p:cNvSpPr>
          <p:nvPr/>
        </p:nvSpPr>
        <p:spPr bwMode="auto">
          <a:xfrm>
            <a:off x="955675" y="4746625"/>
            <a:ext cx="15700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FF"/>
                </a:solidFill>
                <a:latin typeface="Times New Roman" pitchFamily="18" charset="0"/>
              </a:rPr>
              <a:t>polynomial</a:t>
            </a:r>
            <a:endParaRPr lang="en-CA" sz="2400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145457" name="Text Box 49"/>
          <p:cNvSpPr txBox="1">
            <a:spLocks noChangeArrowheads="1"/>
          </p:cNvSpPr>
          <p:nvPr/>
        </p:nvSpPr>
        <p:spPr bwMode="auto">
          <a:xfrm>
            <a:off x="3609975" y="4746625"/>
            <a:ext cx="20351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FF"/>
                </a:solidFill>
                <a:latin typeface="Times New Roman" pitchFamily="18" charset="0"/>
              </a:rPr>
              <a:t>not polynomial</a:t>
            </a:r>
            <a:endParaRPr lang="en-CA" sz="2400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145458" name="Text Box 50"/>
          <p:cNvSpPr txBox="1">
            <a:spLocks noChangeArrowheads="1"/>
          </p:cNvSpPr>
          <p:nvPr/>
        </p:nvSpPr>
        <p:spPr bwMode="auto">
          <a:xfrm>
            <a:off x="6594475" y="4746625"/>
            <a:ext cx="20351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FF"/>
                </a:solidFill>
                <a:latin typeface="Times New Roman" pitchFamily="18" charset="0"/>
              </a:rPr>
              <a:t>not polynomial</a:t>
            </a:r>
            <a:endParaRPr lang="en-CA" sz="2400">
              <a:solidFill>
                <a:srgbClr val="0099FF"/>
              </a:solidFill>
              <a:latin typeface="Times New Roman" pitchFamily="18" charset="0"/>
            </a:endParaRPr>
          </a:p>
        </p:txBody>
      </p:sp>
      <p:grpSp>
        <p:nvGrpSpPr>
          <p:cNvPr id="145459" name="Group 51"/>
          <p:cNvGrpSpPr>
            <a:grpSpLocks/>
          </p:cNvGrpSpPr>
          <p:nvPr/>
        </p:nvGrpSpPr>
        <p:grpSpPr bwMode="auto">
          <a:xfrm>
            <a:off x="528638" y="1387475"/>
            <a:ext cx="2830512" cy="2630488"/>
            <a:chOff x="333" y="1034"/>
            <a:chExt cx="1783" cy="1657"/>
          </a:xfrm>
        </p:grpSpPr>
        <p:grpSp>
          <p:nvGrpSpPr>
            <p:cNvPr id="145460" name="Group 52"/>
            <p:cNvGrpSpPr>
              <a:grpSpLocks/>
            </p:cNvGrpSpPr>
            <p:nvPr/>
          </p:nvGrpSpPr>
          <p:grpSpPr bwMode="auto">
            <a:xfrm>
              <a:off x="333" y="1169"/>
              <a:ext cx="1783" cy="1522"/>
              <a:chOff x="221" y="929"/>
              <a:chExt cx="1783" cy="1522"/>
            </a:xfrm>
          </p:grpSpPr>
          <p:grpSp>
            <p:nvGrpSpPr>
              <p:cNvPr id="145461" name="Group 53"/>
              <p:cNvGrpSpPr>
                <a:grpSpLocks/>
              </p:cNvGrpSpPr>
              <p:nvPr/>
            </p:nvGrpSpPr>
            <p:grpSpPr bwMode="auto">
              <a:xfrm>
                <a:off x="221" y="929"/>
                <a:ext cx="1783" cy="1522"/>
                <a:chOff x="221" y="929"/>
                <a:chExt cx="1783" cy="1522"/>
              </a:xfrm>
            </p:grpSpPr>
            <p:sp>
              <p:nvSpPr>
                <p:cNvPr id="145462" name="Line 54"/>
                <p:cNvSpPr>
                  <a:spLocks noChangeShapeType="1"/>
                </p:cNvSpPr>
                <p:nvPr/>
              </p:nvSpPr>
              <p:spPr bwMode="auto">
                <a:xfrm>
                  <a:off x="682" y="181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63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959" y="1091"/>
                  <a:ext cx="0" cy="1360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64" name="Line 56"/>
                <p:cNvSpPr>
                  <a:spLocks noChangeShapeType="1"/>
                </p:cNvSpPr>
                <p:nvPr/>
              </p:nvSpPr>
              <p:spPr bwMode="auto">
                <a:xfrm>
                  <a:off x="221" y="1900"/>
                  <a:ext cx="1587" cy="0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65" name="Line 57"/>
                <p:cNvSpPr>
                  <a:spLocks noChangeShapeType="1"/>
                </p:cNvSpPr>
                <p:nvPr/>
              </p:nvSpPr>
              <p:spPr bwMode="auto">
                <a:xfrm>
                  <a:off x="408" y="181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6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716" y="1650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400" i="1">
                      <a:solidFill>
                        <a:srgbClr val="000099"/>
                      </a:solidFill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14546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754" y="929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400" i="1">
                      <a:solidFill>
                        <a:srgbClr val="000099"/>
                      </a:solidFill>
                      <a:latin typeface="Times New Roman" pitchFamily="18" charset="0"/>
                    </a:rPr>
                    <a:t>y</a:t>
                  </a:r>
                </a:p>
              </p:txBody>
            </p:sp>
            <p:sp>
              <p:nvSpPr>
                <p:cNvPr id="145468" name="Line 60"/>
                <p:cNvSpPr>
                  <a:spLocks noChangeShapeType="1"/>
                </p:cNvSpPr>
                <p:nvPr/>
              </p:nvSpPr>
              <p:spPr bwMode="auto">
                <a:xfrm>
                  <a:off x="1511" y="181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69" name="Line 61"/>
                <p:cNvSpPr>
                  <a:spLocks noChangeShapeType="1"/>
                </p:cNvSpPr>
                <p:nvPr/>
              </p:nvSpPr>
              <p:spPr bwMode="auto">
                <a:xfrm>
                  <a:off x="1233" y="181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0" name="Line 62"/>
                <p:cNvSpPr>
                  <a:spLocks noChangeShapeType="1"/>
                </p:cNvSpPr>
                <p:nvPr/>
              </p:nvSpPr>
              <p:spPr bwMode="auto">
                <a:xfrm>
                  <a:off x="853" y="1681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1" name="Line 63"/>
                <p:cNvSpPr>
                  <a:spLocks noChangeShapeType="1"/>
                </p:cNvSpPr>
                <p:nvPr/>
              </p:nvSpPr>
              <p:spPr bwMode="auto">
                <a:xfrm>
                  <a:off x="853" y="1449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2" name="Line 64"/>
                <p:cNvSpPr>
                  <a:spLocks noChangeShapeType="1"/>
                </p:cNvSpPr>
                <p:nvPr/>
              </p:nvSpPr>
              <p:spPr bwMode="auto">
                <a:xfrm>
                  <a:off x="853" y="2361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3" name="Line 65"/>
                <p:cNvSpPr>
                  <a:spLocks noChangeShapeType="1"/>
                </p:cNvSpPr>
                <p:nvPr/>
              </p:nvSpPr>
              <p:spPr bwMode="auto">
                <a:xfrm>
                  <a:off x="853" y="213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474" name="Freeform 66"/>
              <p:cNvSpPr>
                <a:spLocks/>
              </p:cNvSpPr>
              <p:nvPr/>
            </p:nvSpPr>
            <p:spPr bwMode="auto">
              <a:xfrm>
                <a:off x="408" y="1200"/>
                <a:ext cx="1288" cy="1200"/>
              </a:xfrm>
              <a:custGeom>
                <a:avLst/>
                <a:gdLst/>
                <a:ahLst/>
                <a:cxnLst>
                  <a:cxn ang="0">
                    <a:pos x="0" y="1200"/>
                  </a:cxn>
                  <a:cxn ang="0">
                    <a:pos x="552" y="72"/>
                  </a:cxn>
                  <a:cxn ang="0">
                    <a:pos x="944" y="1024"/>
                  </a:cxn>
                  <a:cxn ang="0">
                    <a:pos x="1288" y="0"/>
                  </a:cxn>
                </a:cxnLst>
                <a:rect l="0" t="0" r="r" b="b"/>
                <a:pathLst>
                  <a:path w="1288" h="1200">
                    <a:moveTo>
                      <a:pt x="0" y="1200"/>
                    </a:moveTo>
                    <a:cubicBezTo>
                      <a:pt x="92" y="1012"/>
                      <a:pt x="395" y="101"/>
                      <a:pt x="552" y="72"/>
                    </a:cubicBezTo>
                    <a:cubicBezTo>
                      <a:pt x="709" y="43"/>
                      <a:pt x="821" y="1036"/>
                      <a:pt x="944" y="1024"/>
                    </a:cubicBezTo>
                    <a:cubicBezTo>
                      <a:pt x="1067" y="1012"/>
                      <a:pt x="1177" y="506"/>
                      <a:pt x="1288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475" name="Text Box 67"/>
            <p:cNvSpPr txBox="1">
              <a:spLocks noChangeArrowheads="1"/>
            </p:cNvSpPr>
            <p:nvPr/>
          </p:nvSpPr>
          <p:spPr bwMode="auto">
            <a:xfrm>
              <a:off x="424" y="1034"/>
              <a:ext cx="163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CA" sz="2000" i="1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000" i="1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CA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CA" sz="2000" i="1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) = </a:t>
              </a:r>
              <a:r>
                <a:rPr lang="en-CA" sz="2000" i="1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sz="2000" baseline="30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CA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 – 5</a:t>
              </a:r>
              <a:r>
                <a:rPr lang="en-CA" sz="2000" i="1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sz="2000" baseline="30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CA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CA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CA" sz="2000" i="1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CA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00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200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utoUpdateAnimBg="0"/>
      <p:bldP spid="145451" grpId="0" autoUpdateAnimBg="0"/>
      <p:bldP spid="145452" grpId="0" autoUpdateAnimBg="0"/>
      <p:bldP spid="145453" grpId="0" autoUpdateAnimBg="0"/>
      <p:bldP spid="145454" grpId="0" autoUpdateAnimBg="0"/>
      <p:bldP spid="145455" grpId="0" autoUpdateAnimBg="0"/>
      <p:bldP spid="145456" grpId="0" autoUpdateAnimBg="0"/>
      <p:bldP spid="145457" grpId="0" autoUpdateAnimBg="0"/>
      <p:bldP spid="1454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1600200" y="812800"/>
            <a:ext cx="7200900" cy="1244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1384300" y="711200"/>
            <a:ext cx="75819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711325" y="858838"/>
            <a:ext cx="70294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latin typeface="Times"/>
              </a:rPr>
              <a:t>Decide whether the function is a polynomial function. If it is,</a:t>
            </a:r>
          </a:p>
          <a:p>
            <a:pPr eaLnBrk="0" hangingPunct="0"/>
            <a:r>
              <a:rPr lang="en-US" altLang="en-US" sz="2200">
                <a:latin typeface="Times"/>
              </a:rPr>
              <a:t>write the function in standard form and state its degree, type</a:t>
            </a:r>
            <a:br>
              <a:rPr lang="en-US" altLang="en-US" sz="2200">
                <a:latin typeface="Times"/>
              </a:rPr>
            </a:br>
            <a:r>
              <a:rPr lang="en-US" altLang="en-US" sz="2200">
                <a:latin typeface="Times"/>
              </a:rPr>
              <a:t>and leading coefficient.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1587500" y="3848100"/>
            <a:ext cx="6756400" cy="12573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7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grpSp>
        <p:nvGrpSpPr>
          <p:cNvPr id="137223" name="Group 7"/>
          <p:cNvGrpSpPr>
            <a:grpSpLocks/>
          </p:cNvGrpSpPr>
          <p:nvPr/>
        </p:nvGrpSpPr>
        <p:grpSpPr bwMode="auto">
          <a:xfrm>
            <a:off x="185738" y="115888"/>
            <a:ext cx="5551487" cy="460375"/>
            <a:chOff x="1651" y="423"/>
            <a:chExt cx="3497" cy="290"/>
          </a:xfrm>
        </p:grpSpPr>
        <p:sp>
          <p:nvSpPr>
            <p:cNvPr id="137224" name="Text Box 8"/>
            <p:cNvSpPr txBox="1">
              <a:spLocks noChangeArrowheads="1"/>
            </p:cNvSpPr>
            <p:nvPr/>
          </p:nvSpPr>
          <p:spPr bwMode="auto">
            <a:xfrm>
              <a:off x="2518" y="432"/>
              <a:ext cx="26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 b="1">
                  <a:latin typeface="Helvetica" charset="0"/>
                </a:rPr>
                <a:t>Identifying Polynomial Functions</a:t>
              </a:r>
            </a:p>
          </p:txBody>
        </p:sp>
        <p:pic>
          <p:nvPicPr>
            <p:cNvPr id="137225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</p:spPr>
        </p:pic>
      </p:grpSp>
      <p:sp>
        <p:nvSpPr>
          <p:cNvPr id="137226" name="Line 10"/>
          <p:cNvSpPr>
            <a:spLocks noChangeShapeType="1"/>
          </p:cNvSpPr>
          <p:nvPr/>
        </p:nvSpPr>
        <p:spPr bwMode="auto">
          <a:xfrm>
            <a:off x="1616075" y="523875"/>
            <a:ext cx="7129463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1384300" y="3784600"/>
            <a:ext cx="75819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698625" y="3894138"/>
            <a:ext cx="67579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2200">
                <a:latin typeface="Times"/>
              </a:rPr>
              <a:t>The function is not a polynomial function because the </a:t>
            </a:r>
            <a:br>
              <a:rPr lang="en-US" altLang="en-US" sz="2200">
                <a:latin typeface="Times"/>
              </a:rPr>
            </a:br>
            <a:r>
              <a:rPr lang="en-US" altLang="en-US" sz="2200">
                <a:latin typeface="Times"/>
              </a:rPr>
              <a:t>term 3</a:t>
            </a:r>
            <a:r>
              <a:rPr lang="en-US" altLang="en-US" sz="800">
                <a:latin typeface="Times"/>
              </a:rPr>
              <a:t> </a:t>
            </a:r>
            <a:r>
              <a:rPr lang="en-US" altLang="en-US" sz="2800" b="1" i="1" baseline="40000">
                <a:latin typeface="Times"/>
              </a:rPr>
              <a:t>x</a:t>
            </a:r>
            <a:r>
              <a:rPr lang="en-US" altLang="en-US" sz="2800" i="1" baseline="30000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does not have a variable base and an exponent</a:t>
            </a:r>
            <a:br>
              <a:rPr lang="en-US" altLang="en-US" sz="2200">
                <a:latin typeface="Times"/>
              </a:rPr>
            </a:br>
            <a:r>
              <a:rPr lang="en-US" altLang="en-US" sz="2200">
                <a:latin typeface="Times"/>
              </a:rPr>
              <a:t>that is a whole number.</a:t>
            </a:r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1600200" y="3111500"/>
            <a:ext cx="175577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714500" y="3111500"/>
            <a:ext cx="15128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b="1">
                <a:latin typeface="Helvetica" charset="0"/>
              </a:rPr>
              <a:t>S</a:t>
            </a:r>
            <a:r>
              <a:rPr lang="en-US" altLang="en-US" sz="2000" b="1">
                <a:latin typeface="Helvetica" charset="0"/>
              </a:rPr>
              <a:t>OLUTION</a:t>
            </a:r>
          </a:p>
        </p:txBody>
      </p:sp>
      <p:grpSp>
        <p:nvGrpSpPr>
          <p:cNvPr id="137231" name="Group 15"/>
          <p:cNvGrpSpPr>
            <a:grpSpLocks/>
          </p:cNvGrpSpPr>
          <p:nvPr/>
        </p:nvGrpSpPr>
        <p:grpSpPr bwMode="auto">
          <a:xfrm>
            <a:off x="1600200" y="2120900"/>
            <a:ext cx="2208213" cy="749300"/>
            <a:chOff x="1008" y="1336"/>
            <a:chExt cx="1391" cy="472"/>
          </a:xfrm>
        </p:grpSpPr>
        <p:sp>
          <p:nvSpPr>
            <p:cNvPr id="137232" name="Rectangle 16"/>
            <p:cNvSpPr>
              <a:spLocks noChangeArrowheads="1"/>
            </p:cNvSpPr>
            <p:nvPr/>
          </p:nvSpPr>
          <p:spPr bwMode="auto">
            <a:xfrm>
              <a:off x="1008" y="1336"/>
              <a:ext cx="1296" cy="4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3" name="Rectangle 17"/>
            <p:cNvSpPr>
              <a:spLocks noChangeArrowheads="1"/>
            </p:cNvSpPr>
            <p:nvPr/>
          </p:nvSpPr>
          <p:spPr bwMode="auto">
            <a:xfrm>
              <a:off x="1096" y="1440"/>
              <a:ext cx="13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800" i="1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(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2200">
                  <a:latin typeface="Times"/>
                </a:rPr>
                <a:t>) =  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800" b="1" i="1">
                  <a:latin typeface="Times"/>
                </a:rPr>
                <a:t> </a:t>
              </a:r>
              <a:r>
                <a:rPr lang="en-US" altLang="en-US" sz="2200" b="1" baseline="50000">
                  <a:latin typeface="Times"/>
                </a:rPr>
                <a:t>3</a:t>
              </a:r>
              <a:r>
                <a:rPr lang="en-US" altLang="en-US" sz="2200" baseline="30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+ 3</a:t>
              </a:r>
              <a:r>
                <a:rPr lang="en-US" altLang="en-US" sz="800">
                  <a:latin typeface="Times"/>
                </a:rPr>
                <a:t> </a:t>
              </a:r>
              <a:r>
                <a:rPr lang="en-US" altLang="en-US" sz="2800" b="1" i="1" baseline="40000">
                  <a:latin typeface="Times"/>
                </a:rPr>
                <a:t>x</a:t>
              </a:r>
              <a:endParaRPr lang="en-US" altLang="en-US" sz="2200">
                <a:latin typeface="Times"/>
              </a:endParaRPr>
            </a:p>
          </p:txBody>
        </p:sp>
      </p:grp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/>
      <p:bldP spid="137219" grpId="0" animBg="1"/>
      <p:bldP spid="137220" grpId="0" autoUpdateAnimBg="0"/>
      <p:bldP spid="137221" grpId="0" animBg="1"/>
      <p:bldP spid="137227" grpId="0" animBg="1"/>
      <p:bldP spid="137228" grpId="0" autoUpdateAnimBg="0"/>
      <p:bldP spid="137229" grpId="0" animBg="1"/>
      <p:bldP spid="1372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grpSp>
        <p:nvGrpSpPr>
          <p:cNvPr id="138243" name="Group 3"/>
          <p:cNvGrpSpPr>
            <a:grpSpLocks/>
          </p:cNvGrpSpPr>
          <p:nvPr/>
        </p:nvGrpSpPr>
        <p:grpSpPr bwMode="auto">
          <a:xfrm>
            <a:off x="185738" y="115888"/>
            <a:ext cx="5551487" cy="715962"/>
            <a:chOff x="1651" y="423"/>
            <a:chExt cx="3497" cy="451"/>
          </a:xfrm>
        </p:grpSpPr>
        <p:sp>
          <p:nvSpPr>
            <p:cNvPr id="138244" name="Text Box 4"/>
            <p:cNvSpPr txBox="1">
              <a:spLocks noChangeArrowheads="1"/>
            </p:cNvSpPr>
            <p:nvPr/>
          </p:nvSpPr>
          <p:spPr bwMode="auto">
            <a:xfrm>
              <a:off x="2518" y="432"/>
              <a:ext cx="26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 b="1">
                  <a:latin typeface="Helvetica" charset="0"/>
                </a:rPr>
                <a:t>Identifying Polynomial Functions</a:t>
              </a:r>
            </a:p>
            <a:p>
              <a:pPr eaLnBrk="0" hangingPunct="0"/>
              <a:endParaRPr lang="en-US" altLang="en-US" sz="2000" b="1">
                <a:latin typeface="Helvetica" charset="0"/>
              </a:endParaRPr>
            </a:p>
          </p:txBody>
        </p:sp>
        <p:pic>
          <p:nvPicPr>
            <p:cNvPr id="13824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</p:spPr>
        </p:pic>
      </p:grp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1616075" y="523875"/>
            <a:ext cx="7129463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1600200" y="812800"/>
            <a:ext cx="7200900" cy="1244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1384300" y="711200"/>
            <a:ext cx="75819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1711325" y="858838"/>
            <a:ext cx="70294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latin typeface="Times"/>
              </a:rPr>
              <a:t>Decide whether the function is a polynomial function. If it is,</a:t>
            </a:r>
          </a:p>
          <a:p>
            <a:pPr eaLnBrk="0" hangingPunct="0"/>
            <a:r>
              <a:rPr lang="en-US" altLang="en-US" sz="2200">
                <a:latin typeface="Times"/>
              </a:rPr>
              <a:t>write the function in standard form and state its degree, type</a:t>
            </a:r>
            <a:br>
              <a:rPr lang="en-US" altLang="en-US" sz="2200">
                <a:latin typeface="Times"/>
              </a:rPr>
            </a:br>
            <a:r>
              <a:rPr lang="en-US" altLang="en-US" sz="2200">
                <a:latin typeface="Times"/>
              </a:rPr>
              <a:t>and leading coefficient.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600200" y="3111500"/>
            <a:ext cx="175577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1714500" y="3111500"/>
            <a:ext cx="15128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b="1">
                <a:latin typeface="Helvetica" charset="0"/>
              </a:rPr>
              <a:t>S</a:t>
            </a:r>
            <a:r>
              <a:rPr lang="en-US" altLang="en-US" sz="2000" b="1">
                <a:latin typeface="Helvetica" charset="0"/>
              </a:rPr>
              <a:t>OLUTION</a:t>
            </a:r>
          </a:p>
        </p:txBody>
      </p:sp>
      <p:grpSp>
        <p:nvGrpSpPr>
          <p:cNvPr id="138252" name="Group 12"/>
          <p:cNvGrpSpPr>
            <a:grpSpLocks/>
          </p:cNvGrpSpPr>
          <p:nvPr/>
        </p:nvGrpSpPr>
        <p:grpSpPr bwMode="auto">
          <a:xfrm>
            <a:off x="1562100" y="2120900"/>
            <a:ext cx="2933700" cy="749300"/>
            <a:chOff x="984" y="1336"/>
            <a:chExt cx="1848" cy="472"/>
          </a:xfrm>
        </p:grpSpPr>
        <p:sp>
          <p:nvSpPr>
            <p:cNvPr id="138253" name="Rectangle 13"/>
            <p:cNvSpPr>
              <a:spLocks noChangeArrowheads="1"/>
            </p:cNvSpPr>
            <p:nvPr/>
          </p:nvSpPr>
          <p:spPr bwMode="auto">
            <a:xfrm>
              <a:off x="1008" y="1336"/>
              <a:ext cx="1824" cy="4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4" name="Rectangle 14"/>
            <p:cNvSpPr>
              <a:spLocks noChangeArrowheads="1"/>
            </p:cNvSpPr>
            <p:nvPr/>
          </p:nvSpPr>
          <p:spPr bwMode="auto">
            <a:xfrm>
              <a:off x="984" y="1424"/>
              <a:ext cx="18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(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2200">
                  <a:latin typeface="Times"/>
                </a:rPr>
                <a:t>) =  6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1000" b="1" i="1">
                  <a:latin typeface="Times"/>
                </a:rPr>
                <a:t> </a:t>
              </a:r>
              <a:r>
                <a:rPr lang="en-US" altLang="en-US" sz="2200" b="1" baseline="50000">
                  <a:latin typeface="Times"/>
                </a:rPr>
                <a:t>2</a:t>
              </a:r>
              <a:r>
                <a:rPr lang="en-US" altLang="en-US" sz="2200" baseline="30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+ 2</a:t>
              </a:r>
              <a:r>
                <a:rPr lang="en-US" altLang="en-US" sz="800">
                  <a:latin typeface="Times"/>
                </a:rPr>
                <a:t> 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1000" b="1" i="1">
                  <a:latin typeface="Times"/>
                </a:rPr>
                <a:t> </a:t>
              </a:r>
              <a:r>
                <a:rPr lang="en-US" altLang="en-US" sz="2200" b="1" baseline="55000">
                  <a:latin typeface="Times"/>
                </a:rPr>
                <a:t>–</a:t>
              </a:r>
              <a:r>
                <a:rPr lang="en-US" altLang="en-US" sz="2200" b="1" baseline="50000">
                  <a:latin typeface="Times"/>
                </a:rPr>
                <a:t>1</a:t>
              </a:r>
              <a:r>
                <a:rPr lang="en-US" altLang="en-US" sz="2600" baseline="30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+ </a:t>
              </a:r>
              <a:r>
                <a:rPr lang="en-US" altLang="en-US" sz="2200" b="1" i="1">
                  <a:latin typeface="Times"/>
                </a:rPr>
                <a:t>x</a:t>
              </a:r>
              <a:endParaRPr lang="en-US" altLang="en-US" sz="2200">
                <a:latin typeface="Times"/>
              </a:endParaRPr>
            </a:p>
          </p:txBody>
        </p:sp>
      </p:grp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1587500" y="3848100"/>
            <a:ext cx="7175500" cy="9779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1346200" y="3784600"/>
            <a:ext cx="7607300" cy="1333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57" name="Text Box 17"/>
          <p:cNvSpPr txBox="1">
            <a:spLocks noChangeArrowheads="1"/>
          </p:cNvSpPr>
          <p:nvPr/>
        </p:nvSpPr>
        <p:spPr bwMode="auto">
          <a:xfrm>
            <a:off x="1727200" y="3932238"/>
            <a:ext cx="6788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latin typeface="Times"/>
              </a:rPr>
              <a:t>The function is not a polynomial function because the term</a:t>
            </a:r>
            <a:br>
              <a:rPr lang="en-US" altLang="en-US" sz="2200">
                <a:latin typeface="Times"/>
              </a:rPr>
            </a:br>
            <a:r>
              <a:rPr lang="en-US" altLang="en-US" sz="2200">
                <a:latin typeface="Times"/>
              </a:rPr>
              <a:t>2</a:t>
            </a:r>
            <a:r>
              <a:rPr lang="en-US" altLang="en-US" sz="2200" b="1" i="1">
                <a:latin typeface="Times"/>
              </a:rPr>
              <a:t>x</a:t>
            </a:r>
            <a:r>
              <a:rPr lang="en-US" altLang="en-US" sz="800" i="1">
                <a:latin typeface="Times"/>
              </a:rPr>
              <a:t> </a:t>
            </a:r>
            <a:r>
              <a:rPr lang="en-US" altLang="en-US" sz="2200" b="1" baseline="38000">
                <a:latin typeface="Times"/>
              </a:rPr>
              <a:t>–</a:t>
            </a:r>
            <a:r>
              <a:rPr lang="en-US" altLang="en-US" sz="2200" b="1" baseline="30000">
                <a:latin typeface="Times"/>
              </a:rPr>
              <a:t>1</a:t>
            </a:r>
            <a:r>
              <a:rPr lang="en-US" altLang="en-US" sz="2600" baseline="30000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has an exponent that is not a whole number.</a:t>
            </a:r>
            <a:endParaRPr lang="en-US" altLang="en-US" sz="2200" baseline="30000">
              <a:latin typeface="Times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 animBg="1"/>
      <p:bldP spid="138248" grpId="0" animBg="1"/>
      <p:bldP spid="138249" grpId="0" autoUpdateAnimBg="0"/>
      <p:bldP spid="138250" grpId="0" animBg="1"/>
      <p:bldP spid="138251" grpId="0" autoUpdateAnimBg="0"/>
      <p:bldP spid="138255" grpId="0" animBg="1"/>
      <p:bldP spid="138256" grpId="0" animBg="1"/>
      <p:bldP spid="1382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1600200" y="1066800"/>
            <a:ext cx="4318000" cy="5461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67" name="Group 3"/>
          <p:cNvGrpSpPr>
            <a:grpSpLocks/>
          </p:cNvGrpSpPr>
          <p:nvPr/>
        </p:nvGrpSpPr>
        <p:grpSpPr bwMode="auto">
          <a:xfrm>
            <a:off x="2500313" y="1943100"/>
            <a:ext cx="3405187" cy="709613"/>
            <a:chOff x="1575" y="1224"/>
            <a:chExt cx="2145" cy="447"/>
          </a:xfrm>
        </p:grpSpPr>
        <p:sp>
          <p:nvSpPr>
            <p:cNvPr id="139268" name="Rectangle 4"/>
            <p:cNvSpPr>
              <a:spLocks noChangeArrowheads="1"/>
            </p:cNvSpPr>
            <p:nvPr/>
          </p:nvSpPr>
          <p:spPr bwMode="auto">
            <a:xfrm>
              <a:off x="1575" y="1253"/>
              <a:ext cx="2145" cy="3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69" name="Rectangle 5"/>
            <p:cNvSpPr>
              <a:spLocks noChangeArrowheads="1"/>
            </p:cNvSpPr>
            <p:nvPr/>
          </p:nvSpPr>
          <p:spPr bwMode="auto">
            <a:xfrm>
              <a:off x="1695" y="1298"/>
              <a:ext cx="16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(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2200">
                  <a:latin typeface="Times"/>
                </a:rPr>
                <a:t>) =      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200" b="1" baseline="50000">
                  <a:latin typeface="Times"/>
                </a:rPr>
                <a:t>2</a:t>
              </a:r>
              <a:r>
                <a:rPr lang="en-US" altLang="en-US" sz="2200" baseline="30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– 3</a:t>
              </a:r>
              <a:r>
                <a:rPr lang="en-US" altLang="en-US" sz="800">
                  <a:latin typeface="Times"/>
                </a:rPr>
                <a:t> 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200" b="1" baseline="50000">
                  <a:latin typeface="Times"/>
                </a:rPr>
                <a:t>4</a:t>
              </a:r>
              <a:r>
                <a:rPr lang="en-US" altLang="en-US" sz="2200" baseline="30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– 7</a:t>
              </a:r>
            </a:p>
          </p:txBody>
        </p:sp>
        <p:sp>
          <p:nvSpPr>
            <p:cNvPr id="139270" name="Text Box 6"/>
            <p:cNvSpPr txBox="1">
              <a:spLocks noChangeArrowheads="1"/>
            </p:cNvSpPr>
            <p:nvPr/>
          </p:nvSpPr>
          <p:spPr bwMode="auto">
            <a:xfrm>
              <a:off x="2199" y="1224"/>
              <a:ext cx="20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200">
                  <a:latin typeface="Times"/>
                </a:rPr>
                <a:t>1</a:t>
              </a:r>
            </a:p>
          </p:txBody>
        </p:sp>
        <p:sp>
          <p:nvSpPr>
            <p:cNvPr id="139271" name="Line 7"/>
            <p:cNvSpPr>
              <a:spLocks noChangeShapeType="1"/>
            </p:cNvSpPr>
            <p:nvPr/>
          </p:nvSpPr>
          <p:spPr bwMode="auto">
            <a:xfrm>
              <a:off x="2223" y="14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2" name="Text Box 8"/>
            <p:cNvSpPr txBox="1">
              <a:spLocks noChangeArrowheads="1"/>
            </p:cNvSpPr>
            <p:nvPr/>
          </p:nvSpPr>
          <p:spPr bwMode="auto">
            <a:xfrm>
              <a:off x="2199" y="1402"/>
              <a:ext cx="20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200">
                  <a:latin typeface="Times"/>
                </a:rPr>
                <a:t>2</a:t>
              </a:r>
            </a:p>
          </p:txBody>
        </p:sp>
      </p:grpSp>
      <p:pic>
        <p:nvPicPr>
          <p:cNvPr id="13927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grpSp>
        <p:nvGrpSpPr>
          <p:cNvPr id="139274" name="Group 10"/>
          <p:cNvGrpSpPr>
            <a:grpSpLocks/>
          </p:cNvGrpSpPr>
          <p:nvPr/>
        </p:nvGrpSpPr>
        <p:grpSpPr bwMode="auto">
          <a:xfrm>
            <a:off x="185738" y="153988"/>
            <a:ext cx="5551487" cy="460375"/>
            <a:chOff x="1651" y="423"/>
            <a:chExt cx="3497" cy="290"/>
          </a:xfrm>
        </p:grpSpPr>
        <p:sp>
          <p:nvSpPr>
            <p:cNvPr id="139275" name="Text Box 11"/>
            <p:cNvSpPr txBox="1">
              <a:spLocks noChangeArrowheads="1"/>
            </p:cNvSpPr>
            <p:nvPr/>
          </p:nvSpPr>
          <p:spPr bwMode="auto">
            <a:xfrm>
              <a:off x="2518" y="432"/>
              <a:ext cx="26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 b="1">
                  <a:latin typeface="Helvetica" charset="0"/>
                </a:rPr>
                <a:t>Identifying Polynomial Functions</a:t>
              </a:r>
            </a:p>
          </p:txBody>
        </p:sp>
        <p:pic>
          <p:nvPicPr>
            <p:cNvPr id="139276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</p:spPr>
        </p:pic>
      </p:grp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1616075" y="561975"/>
            <a:ext cx="7129463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2500313" y="3060700"/>
            <a:ext cx="3405187" cy="593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lIns="265176" tIns="118872" bIns="0"/>
          <a:lstStyle/>
          <a:p>
            <a:pPr eaLnBrk="0" hangingPunct="0"/>
            <a:r>
              <a:rPr lang="en-US" altLang="en-US" sz="2400" i="1">
                <a:latin typeface="Times"/>
              </a:rPr>
              <a:t>f</a:t>
            </a:r>
            <a:r>
              <a:rPr lang="en-US" altLang="en-US" sz="1000" i="1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(</a:t>
            </a:r>
            <a:r>
              <a:rPr lang="en-US" altLang="en-US" sz="2200" b="1" i="1">
                <a:latin typeface="Times"/>
              </a:rPr>
              <a:t>x</a:t>
            </a:r>
            <a:r>
              <a:rPr lang="en-US" altLang="en-US" sz="2200">
                <a:latin typeface="Times"/>
              </a:rPr>
              <a:t>) = </a:t>
            </a:r>
            <a:r>
              <a:rPr lang="en-US" altLang="en-US" sz="1000">
                <a:latin typeface="Times"/>
              </a:rPr>
              <a:t> </a:t>
            </a:r>
            <a:r>
              <a:rPr lang="en-US" altLang="en-US" sz="2200" b="1" i="1">
                <a:latin typeface="Times"/>
              </a:rPr>
              <a:t>x</a:t>
            </a:r>
            <a:r>
              <a:rPr lang="en-US" altLang="en-US" sz="800" b="1" i="1">
                <a:latin typeface="Times"/>
              </a:rPr>
              <a:t> </a:t>
            </a:r>
            <a:r>
              <a:rPr lang="en-US" altLang="en-US" sz="2200" b="1" baseline="50000">
                <a:latin typeface="Times"/>
              </a:rPr>
              <a:t>3</a:t>
            </a:r>
            <a:r>
              <a:rPr lang="en-US" altLang="en-US" sz="2200" baseline="30000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+ </a:t>
            </a:r>
            <a:r>
              <a:rPr lang="en-US" altLang="en-US" sz="800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3</a:t>
            </a:r>
            <a:r>
              <a:rPr lang="en-US" altLang="en-US" sz="2800" b="1" i="1" baseline="38000">
                <a:latin typeface="Times"/>
              </a:rPr>
              <a:t>x</a:t>
            </a:r>
            <a:endParaRPr lang="en-US" altLang="en-US" sz="2200">
              <a:latin typeface="Times"/>
            </a:endParaRP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2500313" y="4064000"/>
            <a:ext cx="3405187" cy="593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lIns="265176" tIns="109728"/>
          <a:lstStyle/>
          <a:p>
            <a:pPr eaLnBrk="0" hangingPunct="0"/>
            <a:r>
              <a:rPr lang="en-US" altLang="en-US" sz="2400" i="1">
                <a:latin typeface="Times"/>
              </a:rPr>
              <a:t>f</a:t>
            </a:r>
            <a:r>
              <a:rPr lang="en-US" altLang="en-US" sz="1000" i="1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(</a:t>
            </a:r>
            <a:r>
              <a:rPr lang="en-US" altLang="en-US" sz="2200" b="1" i="1">
                <a:latin typeface="Times"/>
              </a:rPr>
              <a:t>x</a:t>
            </a:r>
            <a:r>
              <a:rPr lang="en-US" altLang="en-US" sz="2200">
                <a:latin typeface="Times"/>
              </a:rPr>
              <a:t>) =</a:t>
            </a:r>
            <a:r>
              <a:rPr lang="en-US" altLang="en-US" sz="1000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 6</a:t>
            </a:r>
            <a:r>
              <a:rPr lang="en-US" altLang="en-US" sz="2200" b="1" i="1">
                <a:latin typeface="Times"/>
              </a:rPr>
              <a:t>x</a:t>
            </a:r>
            <a:r>
              <a:rPr lang="en-US" altLang="en-US" sz="2200" b="1" baseline="50000">
                <a:latin typeface="Times"/>
              </a:rPr>
              <a:t>2</a:t>
            </a:r>
            <a:r>
              <a:rPr lang="en-US" altLang="en-US" sz="2200" baseline="30000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+ 2</a:t>
            </a:r>
            <a:r>
              <a:rPr lang="en-US" altLang="en-US" sz="800">
                <a:latin typeface="Times"/>
              </a:rPr>
              <a:t> </a:t>
            </a:r>
            <a:r>
              <a:rPr lang="en-US" altLang="en-US" sz="2200" b="1" i="1">
                <a:latin typeface="Times"/>
              </a:rPr>
              <a:t>x</a:t>
            </a:r>
            <a:r>
              <a:rPr lang="en-US" altLang="en-US" sz="2400" b="1" baseline="50000">
                <a:latin typeface="Times"/>
              </a:rPr>
              <a:t>–</a:t>
            </a:r>
            <a:r>
              <a:rPr lang="en-US" altLang="en-US" sz="1000" b="1" baseline="50000">
                <a:latin typeface="Times"/>
              </a:rPr>
              <a:t> </a:t>
            </a:r>
            <a:r>
              <a:rPr lang="en-US" altLang="en-US" sz="2200" b="1" baseline="50000">
                <a:latin typeface="Times"/>
              </a:rPr>
              <a:t>1</a:t>
            </a:r>
            <a:r>
              <a:rPr lang="en-US" altLang="en-US" sz="2600" baseline="30000">
                <a:latin typeface="Times"/>
              </a:rPr>
              <a:t> </a:t>
            </a:r>
            <a:r>
              <a:rPr lang="en-US" altLang="en-US" sz="2200">
                <a:latin typeface="Times"/>
              </a:rPr>
              <a:t>+ </a:t>
            </a:r>
            <a:r>
              <a:rPr lang="en-US" altLang="en-US" sz="2200" b="1" i="1">
                <a:latin typeface="Times"/>
              </a:rPr>
              <a:t>x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1600200" y="1128713"/>
            <a:ext cx="435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1">
                <a:latin typeface="Helvetica" charset="0"/>
              </a:rPr>
              <a:t>Polynomial function?</a:t>
            </a:r>
            <a:endParaRPr lang="en-US" altLang="en-US" sz="2400" b="1">
              <a:latin typeface="Times"/>
            </a:endParaRPr>
          </a:p>
        </p:txBody>
      </p:sp>
      <p:pic>
        <p:nvPicPr>
          <p:cNvPr id="139281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8313" y="2036763"/>
            <a:ext cx="482600" cy="482600"/>
          </a:xfrm>
          <a:prstGeom prst="rect">
            <a:avLst/>
          </a:prstGeom>
          <a:noFill/>
          <a:effectLst>
            <a:outerShdw dist="28398" dir="3806097" algn="ctr" rotWithShape="0">
              <a:schemeClr val="folHlink"/>
            </a:outerShdw>
          </a:effectLst>
        </p:spPr>
      </p:pic>
      <p:pic>
        <p:nvPicPr>
          <p:cNvPr id="139282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8313" y="5110163"/>
            <a:ext cx="482600" cy="482600"/>
          </a:xfrm>
          <a:prstGeom prst="rect">
            <a:avLst/>
          </a:prstGeom>
          <a:noFill/>
          <a:effectLst>
            <a:outerShdw dist="28398" dir="3806097" algn="ctr" rotWithShape="0">
              <a:schemeClr val="folHlink"/>
            </a:outerShdw>
          </a:effectLst>
        </p:spPr>
      </p:pic>
      <p:pic>
        <p:nvPicPr>
          <p:cNvPr id="139283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76413" y="3130550"/>
            <a:ext cx="444500" cy="495300"/>
          </a:xfrm>
          <a:prstGeom prst="rect">
            <a:avLst/>
          </a:prstGeom>
          <a:noFill/>
        </p:spPr>
      </p:pic>
      <p:pic>
        <p:nvPicPr>
          <p:cNvPr id="139284" name="Picture 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76413" y="4121150"/>
            <a:ext cx="444500" cy="495300"/>
          </a:xfrm>
          <a:prstGeom prst="rect">
            <a:avLst/>
          </a:prstGeom>
          <a:noFill/>
        </p:spPr>
      </p:pic>
      <p:grpSp>
        <p:nvGrpSpPr>
          <p:cNvPr id="139285" name="Group 21"/>
          <p:cNvGrpSpPr>
            <a:grpSpLocks/>
          </p:cNvGrpSpPr>
          <p:nvPr/>
        </p:nvGrpSpPr>
        <p:grpSpPr bwMode="auto">
          <a:xfrm>
            <a:off x="2500313" y="5067300"/>
            <a:ext cx="3405187" cy="593725"/>
            <a:chOff x="1575" y="3192"/>
            <a:chExt cx="2145" cy="374"/>
          </a:xfrm>
        </p:grpSpPr>
        <p:sp>
          <p:nvSpPr>
            <p:cNvPr id="139286" name="Rectangle 22"/>
            <p:cNvSpPr>
              <a:spLocks noChangeArrowheads="1"/>
            </p:cNvSpPr>
            <p:nvPr/>
          </p:nvSpPr>
          <p:spPr bwMode="auto">
            <a:xfrm>
              <a:off x="1575" y="3192"/>
              <a:ext cx="2145" cy="37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265176" tIns="109728" bIns="0"/>
            <a:lstStyle/>
            <a:p>
              <a:pPr eaLnBrk="0" hangingPunct="0"/>
              <a:r>
                <a:rPr lang="en-US" altLang="en-US" sz="2400" i="1">
                  <a:latin typeface="Times"/>
                </a:rPr>
                <a:t>f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(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2200">
                  <a:latin typeface="Times"/>
                </a:rPr>
                <a:t>) =</a:t>
              </a:r>
              <a:r>
                <a:rPr lang="en-US" altLang="en-US" sz="1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 –</a:t>
              </a:r>
              <a:r>
                <a:rPr lang="en-US" altLang="en-US" sz="1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0.5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2200" i="1">
                  <a:latin typeface="Times"/>
                </a:rPr>
                <a:t> </a:t>
              </a:r>
              <a:r>
                <a:rPr lang="en-US" altLang="en-US" sz="1000" i="1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+ </a:t>
              </a:r>
              <a:r>
                <a:rPr lang="en-US" altLang="en-US" sz="2400">
                  <a:latin typeface="Times"/>
                  <a:sym typeface="Symbol" pitchFamily="18" charset="2"/>
                </a:rPr>
                <a:t></a:t>
              </a:r>
              <a:r>
                <a:rPr lang="en-US" altLang="en-US" sz="1000">
                  <a:latin typeface="Times"/>
                  <a:sym typeface="Symbol" pitchFamily="18" charset="2"/>
                </a:rPr>
                <a:t> </a:t>
              </a:r>
              <a:r>
                <a:rPr lang="en-US" altLang="en-US" sz="2200" b="1" i="1">
                  <a:latin typeface="Times"/>
                </a:rPr>
                <a:t>x</a:t>
              </a:r>
              <a:r>
                <a:rPr lang="en-US" altLang="en-US" sz="2200" b="1" baseline="50000">
                  <a:latin typeface="Times"/>
                </a:rPr>
                <a:t>2</a:t>
              </a:r>
              <a:r>
                <a:rPr lang="en-US" altLang="en-US" sz="2600" baseline="30000">
                  <a:latin typeface="Times"/>
                </a:rPr>
                <a:t> </a:t>
              </a:r>
              <a:r>
                <a:rPr lang="en-US" altLang="en-US" sz="10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–</a:t>
              </a:r>
              <a:r>
                <a:rPr lang="en-US" altLang="en-US" sz="1200">
                  <a:latin typeface="Times"/>
                </a:rPr>
                <a:t> </a:t>
              </a:r>
              <a:r>
                <a:rPr lang="en-US" altLang="en-US" sz="2200">
                  <a:latin typeface="Times"/>
                </a:rPr>
                <a:t>    2</a:t>
              </a:r>
            </a:p>
          </p:txBody>
        </p:sp>
        <p:grpSp>
          <p:nvGrpSpPr>
            <p:cNvPr id="139287" name="Group 23"/>
            <p:cNvGrpSpPr>
              <a:grpSpLocks/>
            </p:cNvGrpSpPr>
            <p:nvPr/>
          </p:nvGrpSpPr>
          <p:grpSpPr bwMode="auto">
            <a:xfrm>
              <a:off x="3352" y="3298"/>
              <a:ext cx="244" cy="149"/>
              <a:chOff x="3352" y="3298"/>
              <a:chExt cx="244" cy="149"/>
            </a:xfrm>
          </p:grpSpPr>
          <p:sp>
            <p:nvSpPr>
              <p:cNvPr id="139288" name="Line 24"/>
              <p:cNvSpPr>
                <a:spLocks noChangeShapeType="1"/>
              </p:cNvSpPr>
              <p:nvPr/>
            </p:nvSpPr>
            <p:spPr bwMode="auto">
              <a:xfrm>
                <a:off x="3352" y="3406"/>
                <a:ext cx="1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9" name="Line 25"/>
              <p:cNvSpPr>
                <a:spLocks noChangeShapeType="1"/>
              </p:cNvSpPr>
              <p:nvPr/>
            </p:nvSpPr>
            <p:spPr bwMode="auto">
              <a:xfrm>
                <a:off x="3366" y="3406"/>
                <a:ext cx="29" cy="4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90" name="Freeform 26"/>
              <p:cNvSpPr>
                <a:spLocks/>
              </p:cNvSpPr>
              <p:nvPr/>
            </p:nvSpPr>
            <p:spPr bwMode="auto">
              <a:xfrm>
                <a:off x="3397" y="3298"/>
                <a:ext cx="199" cy="149"/>
              </a:xfrm>
              <a:custGeom>
                <a:avLst/>
                <a:gdLst/>
                <a:ahLst/>
                <a:cxnLst>
                  <a:cxn ang="0">
                    <a:pos x="0" y="179"/>
                  </a:cxn>
                  <a:cxn ang="0">
                    <a:pos x="49" y="0"/>
                  </a:cxn>
                  <a:cxn ang="0">
                    <a:pos x="228" y="0"/>
                  </a:cxn>
                </a:cxnLst>
                <a:rect l="0" t="0" r="r" b="b"/>
                <a:pathLst>
                  <a:path w="228" h="179">
                    <a:moveTo>
                      <a:pt x="0" y="179"/>
                    </a:moveTo>
                    <a:lnTo>
                      <a:pt x="49" y="0"/>
                    </a:lnTo>
                    <a:lnTo>
                      <a:pt x="228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3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/>
      <p:bldP spid="139278" grpId="0" animBg="1" autoUpdateAnimBg="0"/>
      <p:bldP spid="139279" grpId="0" animBg="1" autoUpdateAnimBg="0"/>
      <p:bldP spid="13928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>
          <a:xfrm>
            <a:off x="990600" y="1981200"/>
            <a:ext cx="7772400" cy="1143000"/>
          </a:xfrm>
        </p:spPr>
        <p:txBody>
          <a:bodyPr/>
          <a:lstStyle/>
          <a:p>
            <a:r>
              <a:rPr lang="en-US"/>
              <a:t>Polynomial Functions can be classified by degree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838200" y="1519238"/>
          <a:ext cx="2108200" cy="766762"/>
        </p:xfrm>
        <a:graphic>
          <a:graphicData uri="http://schemas.openxmlformats.org/presentationml/2006/ole">
            <p:oleObj spid="_x0000_s98306" name="Equation" r:id="rId3" imgW="558720" imgH="203040" progId="Equation.3">
              <p:embed/>
            </p:oleObj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685800" y="2667000"/>
          <a:ext cx="3162300" cy="766763"/>
        </p:xfrm>
        <a:graphic>
          <a:graphicData uri="http://schemas.openxmlformats.org/presentationml/2006/ole">
            <p:oleObj spid="_x0000_s98307" name="Equation" r:id="rId4" imgW="838080" imgH="203040" progId="Equation.3">
              <p:embed/>
            </p:oleObj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762000" y="3733800"/>
          <a:ext cx="4408488" cy="862013"/>
        </p:xfrm>
        <a:graphic>
          <a:graphicData uri="http://schemas.openxmlformats.org/presentationml/2006/ole">
            <p:oleObj spid="_x0000_s98308" name="Equation" r:id="rId5" imgW="1168200" imgH="228600" progId="Equation.3">
              <p:embed/>
            </p:oleObj>
          </a:graphicData>
        </a:graphic>
      </p:graphicFrame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5638800" y="16002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CONSTANT, MONOMIAL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638800" y="26670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LINEAR, BINOMIAL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5791200" y="38862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QUADRATIC, TRINOMIAL</a:t>
            </a:r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Polynomial Functions can be classified by degree and by the number of terms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838200" y="50292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98315" name="Object 11"/>
          <p:cNvGraphicFramePr>
            <a:graphicFrameLocks noChangeAspect="1"/>
          </p:cNvGraphicFramePr>
          <p:nvPr>
            <p:ph idx="1"/>
          </p:nvPr>
        </p:nvGraphicFramePr>
        <p:xfrm>
          <a:off x="762000" y="4862513"/>
          <a:ext cx="4191000" cy="593725"/>
        </p:xfrm>
        <a:graphic>
          <a:graphicData uri="http://schemas.openxmlformats.org/presentationml/2006/ole">
            <p:oleObj spid="_x0000_s98315" name="Equation" r:id="rId6" imgW="1612800" imgH="228600" progId="Equation.DSMT4">
              <p:embed/>
            </p:oleObj>
          </a:graphicData>
        </a:graphic>
      </p:graphicFrame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5715000" y="48768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CUBIC, POLYNOMIAL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  <p:bldP spid="98311" grpId="0"/>
      <p:bldP spid="98318" grpId="0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1910</TotalTime>
  <Words>586</Words>
  <Application>Microsoft PowerPoint</Application>
  <PresentationFormat>On-screen Show (4:3)</PresentationFormat>
  <Paragraphs>109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Narrow</vt:lpstr>
      <vt:lpstr>Times New Roman</vt:lpstr>
      <vt:lpstr>Times</vt:lpstr>
      <vt:lpstr>Helvetica</vt:lpstr>
      <vt:lpstr>Symbol</vt:lpstr>
      <vt:lpstr>Comic Sans MS</vt:lpstr>
      <vt:lpstr>Tahoma</vt:lpstr>
      <vt:lpstr>Cactus</vt:lpstr>
      <vt:lpstr>Microsoft Equation 3.0</vt:lpstr>
      <vt:lpstr>MathType 5.0 Equation</vt:lpstr>
      <vt:lpstr>How do I analyze a polynomial function?</vt:lpstr>
      <vt:lpstr>Slide 2</vt:lpstr>
      <vt:lpstr>Examples of Polynomial Functions</vt:lpstr>
      <vt:lpstr>Graphs of Polynomial Functions  </vt:lpstr>
      <vt:lpstr>Slide 5</vt:lpstr>
      <vt:lpstr>Slide 6</vt:lpstr>
      <vt:lpstr>Slide 7</vt:lpstr>
      <vt:lpstr>Polynomial Functions can be classified by degree</vt:lpstr>
      <vt:lpstr>Polynomial Functions can be classified by degree and by the number of terms</vt:lpstr>
      <vt:lpstr>Slide 10</vt:lpstr>
      <vt:lpstr>End Behavior Task</vt:lpstr>
      <vt:lpstr>Let’s Summarize</vt:lpstr>
      <vt:lpstr>Slide 13</vt:lpstr>
      <vt:lpstr>Ex. </vt:lpstr>
      <vt:lpstr>Tell me what you know about the equation…</vt:lpstr>
      <vt:lpstr>Tell me what you know about the equation…</vt:lpstr>
      <vt:lpstr>Tell me what you know about the equation…</vt:lpstr>
      <vt:lpstr>Tell me what you know about the equation…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Tanya Bourdeau</cp:lastModifiedBy>
  <cp:revision>49</cp:revision>
  <cp:lastPrinted>2002-10-04T13:48:26Z</cp:lastPrinted>
  <dcterms:created xsi:type="dcterms:W3CDTF">2002-09-30T01:30:11Z</dcterms:created>
  <dcterms:modified xsi:type="dcterms:W3CDTF">2010-09-21T17:10:02Z</dcterms:modified>
</cp:coreProperties>
</file>