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325" r:id="rId2"/>
    <p:sldId id="350" r:id="rId3"/>
    <p:sldId id="351" r:id="rId4"/>
    <p:sldId id="352" r:id="rId5"/>
    <p:sldId id="347" r:id="rId6"/>
    <p:sldId id="353" r:id="rId7"/>
    <p:sldId id="348" r:id="rId8"/>
    <p:sldId id="309" r:id="rId9"/>
    <p:sldId id="310" r:id="rId10"/>
    <p:sldId id="31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6F4E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6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E7D0A583-C36A-43F4-BA42-E0F80DF681C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98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51EEA2-605C-4334-8151-7B96D8540A3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E8DD25-4C0D-445F-A269-E5981489FF74}" type="slidenum">
              <a:rPr lang="en-US"/>
              <a:pPr/>
              <a:t>8</a:t>
            </a:fld>
            <a:endParaRPr lang="en-US"/>
          </a:p>
        </p:txBody>
      </p:sp>
      <p:sp>
        <p:nvSpPr>
          <p:cNvPr id="819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Page 261 #53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B72769-50E3-46EA-82FE-1F4965DC4726}" type="slidenum">
              <a:rPr lang="en-US"/>
              <a:pPr/>
              <a:t>9</a:t>
            </a:fld>
            <a:endParaRPr lang="en-US"/>
          </a:p>
        </p:txBody>
      </p:sp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Page 261 #54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5734EB-3B96-4133-8354-35952809C191}" type="slidenum">
              <a:rPr lang="en-US"/>
              <a:pPr/>
              <a:t>10</a:t>
            </a:fld>
            <a:endParaRPr lang="en-US"/>
          </a:p>
        </p:txBody>
      </p:sp>
      <p:sp>
        <p:nvSpPr>
          <p:cNvPr id="82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-x^4+3x^2+4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1507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21508" name="Rectangle 4"/>
              <p:cNvSpPr>
                <a:spLocks noChangeArrowheads="1"/>
              </p:cNvSpPr>
              <p:nvPr userDrawn="1"/>
            </p:nvSpPr>
            <p:spPr bwMode="ltGray">
              <a:xfrm>
                <a:off x="0" y="1248"/>
                <a:ext cx="5760" cy="11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09" name="Rectangle 5" descr="Cacback"/>
              <p:cNvSpPr>
                <a:spLocks noChangeArrowheads="1"/>
              </p:cNvSpPr>
              <p:nvPr userDrawn="1"/>
            </p:nvSpPr>
            <p:spPr bwMode="ltGray">
              <a:xfrm>
                <a:off x="0" y="0"/>
                <a:ext cx="1119" cy="4320"/>
              </a:xfrm>
              <a:prstGeom prst="rect">
                <a:avLst/>
              </a:prstGeom>
              <a:blipFill dpi="0" rotWithShape="0">
                <a:blip r:embed="rId2"/>
                <a:srcRect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10" name="Rectangle 6"/>
            <p:cNvSpPr>
              <a:spLocks noChangeArrowheads="1"/>
            </p:cNvSpPr>
            <p:nvPr/>
          </p:nvSpPr>
          <p:spPr bwMode="white">
            <a:xfrm>
              <a:off x="816" y="2592"/>
              <a:ext cx="701" cy="172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0" y="1371600"/>
            <a:ext cx="8405813" cy="1246188"/>
            <a:chOff x="0" y="864"/>
            <a:chExt cx="5295" cy="785"/>
          </a:xfrm>
        </p:grpSpPr>
        <p:sp>
          <p:nvSpPr>
            <p:cNvPr id="21512" name="Freeform 8"/>
            <p:cNvSpPr>
              <a:spLocks/>
            </p:cNvSpPr>
            <p:nvPr userDrawn="1"/>
          </p:nvSpPr>
          <p:spPr bwMode="auto">
            <a:xfrm rot="-507431">
              <a:off x="0" y="1477"/>
              <a:ext cx="1059" cy="172"/>
            </a:xfrm>
            <a:custGeom>
              <a:avLst/>
              <a:gdLst/>
              <a:ahLst/>
              <a:cxnLst>
                <a:cxn ang="0">
                  <a:pos x="1059" y="0"/>
                </a:cxn>
                <a:cxn ang="0">
                  <a:pos x="147" y="144"/>
                </a:cxn>
                <a:cxn ang="0">
                  <a:pos x="177" y="171"/>
                </a:cxn>
                <a:cxn ang="0">
                  <a:pos x="1059" y="24"/>
                </a:cxn>
                <a:cxn ang="0">
                  <a:pos x="1059" y="0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3" name="Freeform 9"/>
            <p:cNvSpPr>
              <a:spLocks/>
            </p:cNvSpPr>
            <p:nvPr userDrawn="1"/>
          </p:nvSpPr>
          <p:spPr bwMode="auto">
            <a:xfrm rot="-507431">
              <a:off x="1173" y="864"/>
              <a:ext cx="4122" cy="630"/>
            </a:xfrm>
            <a:custGeom>
              <a:avLst/>
              <a:gdLst/>
              <a:ahLst/>
              <a:cxnLst>
                <a:cxn ang="0">
                  <a:pos x="0" y="204"/>
                </a:cxn>
                <a:cxn ang="0">
                  <a:pos x="3544" y="348"/>
                </a:cxn>
                <a:cxn ang="0">
                  <a:pos x="3680" y="630"/>
                </a:cxn>
                <a:cxn ang="0">
                  <a:pos x="3616" y="624"/>
                </a:cxn>
                <a:cxn ang="0">
                  <a:pos x="3534" y="368"/>
                </a:cxn>
                <a:cxn ang="0">
                  <a:pos x="17" y="231"/>
                </a:cxn>
                <a:cxn ang="0">
                  <a:pos x="0" y="204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14" name="Group 10"/>
            <p:cNvGrpSpPr>
              <a:grpSpLocks/>
            </p:cNvGrpSpPr>
            <p:nvPr userDrawn="1"/>
          </p:nvGrpSpPr>
          <p:grpSpPr bwMode="auto">
            <a:xfrm>
              <a:off x="1008" y="1248"/>
              <a:ext cx="288" cy="288"/>
              <a:chOff x="1033" y="326"/>
              <a:chExt cx="192" cy="192"/>
            </a:xfrm>
          </p:grpSpPr>
          <p:sp>
            <p:nvSpPr>
              <p:cNvPr id="21515" name="Oval 11"/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6" name="Oval 12"/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7" name="Oval 13"/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8" name="Oval 14"/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19" name="Oval 15"/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0" name="Oval 16"/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1" name="Oval 17"/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2" name="Oval 18"/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3" name="Oval 19"/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24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828800" y="2133600"/>
            <a:ext cx="7315200" cy="1600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525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526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527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3733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528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86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B55FCBC-2550-4FFB-9A88-53D12F4C0E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B2F3D-1F08-49DA-B70C-A401348EC1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7525" y="457200"/>
            <a:ext cx="2058988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6029325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6204B-6701-4A2F-83D3-930F82D04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C2300-2819-4F69-9D2B-B0A79A8C46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29F30-FA70-4442-AD41-E691A20873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38354-AC5F-4C18-8176-B02EE7CC7C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423D9-38DA-476C-AD49-0C4EB2AF9E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F404B0-B881-4480-96AC-B1BECA53B6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77E563-072A-46D0-97B6-B714D24D10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89759-E7B8-40E7-B429-7E9DFC0BB1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96E97-F524-423E-BCBF-B1E74105D6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ltGray">
          <a:xfrm>
            <a:off x="0" y="0"/>
            <a:ext cx="9144000" cy="1154113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 descr="Cacback"/>
          <p:cNvSpPr>
            <a:spLocks noChangeArrowheads="1"/>
          </p:cNvSpPr>
          <p:nvPr/>
        </p:nvSpPr>
        <p:spPr bwMode="ltGray">
          <a:xfrm>
            <a:off x="0" y="0"/>
            <a:ext cx="1776413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-23813" y="-141288"/>
            <a:ext cx="3986213" cy="827088"/>
            <a:chOff x="20" y="-89"/>
            <a:chExt cx="5295" cy="785"/>
          </a:xfrm>
        </p:grpSpPr>
        <p:sp>
          <p:nvSpPr>
            <p:cNvPr id="20486" name="Freeform 6"/>
            <p:cNvSpPr>
              <a:spLocks/>
            </p:cNvSpPr>
            <p:nvPr userDrawn="1"/>
          </p:nvSpPr>
          <p:spPr bwMode="auto">
            <a:xfrm rot="-507431">
              <a:off x="20" y="524"/>
              <a:ext cx="1059" cy="172"/>
            </a:xfrm>
            <a:custGeom>
              <a:avLst/>
              <a:gdLst/>
              <a:ahLst/>
              <a:cxnLst>
                <a:cxn ang="0">
                  <a:pos x="1059" y="0"/>
                </a:cxn>
                <a:cxn ang="0">
                  <a:pos x="147" y="144"/>
                </a:cxn>
                <a:cxn ang="0">
                  <a:pos x="177" y="171"/>
                </a:cxn>
                <a:cxn ang="0">
                  <a:pos x="1059" y="24"/>
                </a:cxn>
                <a:cxn ang="0">
                  <a:pos x="1059" y="0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Freeform 7"/>
            <p:cNvSpPr>
              <a:spLocks/>
            </p:cNvSpPr>
            <p:nvPr userDrawn="1"/>
          </p:nvSpPr>
          <p:spPr bwMode="auto">
            <a:xfrm rot="-507431">
              <a:off x="1193" y="-89"/>
              <a:ext cx="4122" cy="630"/>
            </a:xfrm>
            <a:custGeom>
              <a:avLst/>
              <a:gdLst/>
              <a:ahLst/>
              <a:cxnLst>
                <a:cxn ang="0">
                  <a:pos x="0" y="204"/>
                </a:cxn>
                <a:cxn ang="0">
                  <a:pos x="3544" y="348"/>
                </a:cxn>
                <a:cxn ang="0">
                  <a:pos x="3680" y="630"/>
                </a:cxn>
                <a:cxn ang="0">
                  <a:pos x="3616" y="624"/>
                </a:cxn>
                <a:cxn ang="0">
                  <a:pos x="3534" y="368"/>
                </a:cxn>
                <a:cxn ang="0">
                  <a:pos x="17" y="231"/>
                </a:cxn>
                <a:cxn ang="0">
                  <a:pos x="0" y="204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88" name="Group 8"/>
            <p:cNvGrpSpPr>
              <a:grpSpLocks/>
            </p:cNvGrpSpPr>
            <p:nvPr userDrawn="1"/>
          </p:nvGrpSpPr>
          <p:grpSpPr bwMode="auto">
            <a:xfrm>
              <a:off x="1033" y="326"/>
              <a:ext cx="192" cy="192"/>
              <a:chOff x="1033" y="326"/>
              <a:chExt cx="192" cy="192"/>
            </a:xfrm>
          </p:grpSpPr>
          <p:sp>
            <p:nvSpPr>
              <p:cNvPr id="20489" name="Oval 9"/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0" name="Oval 10"/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1" name="Oval 11"/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2" name="Oval 12"/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3" name="Oval 13"/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4" name="Oval 14"/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5" name="Oval 15"/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6" name="Oval 16"/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97" name="Oval 17"/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498" name="Rectangle 18"/>
          <p:cNvSpPr>
            <a:spLocks noChangeArrowheads="1"/>
          </p:cNvSpPr>
          <p:nvPr/>
        </p:nvSpPr>
        <p:spPr bwMode="white">
          <a:xfrm>
            <a:off x="676275" y="914400"/>
            <a:ext cx="1112838" cy="594360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15411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00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01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0502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0503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504FD058-3078-4C19-80A8-637B3448A52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981200"/>
            <a:ext cx="7315200" cy="1600200"/>
          </a:xfrm>
        </p:spPr>
        <p:txBody>
          <a:bodyPr/>
          <a:lstStyle/>
          <a:p>
            <a:r>
              <a:rPr lang="en-US"/>
              <a:t>Essential Question: How do I analyze a polynomial function?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733800"/>
            <a:ext cx="7543800" cy="228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b="1" u="sng"/>
              <a:t>Daily Questions:</a:t>
            </a:r>
          </a:p>
          <a:p>
            <a:pPr>
              <a:lnSpc>
                <a:spcPct val="80000"/>
              </a:lnSpc>
            </a:pPr>
            <a:r>
              <a:rPr lang="en-US" sz="2800"/>
              <a:t>1). How are turning points related to the degree of a polynomial? </a:t>
            </a:r>
          </a:p>
          <a:p>
            <a:pPr>
              <a:lnSpc>
                <a:spcPct val="80000"/>
              </a:lnSpc>
            </a:pPr>
            <a:r>
              <a:rPr lang="en-US" sz="2800"/>
              <a:t>2)How do you determine domain &amp; range of polynomial function? </a:t>
            </a:r>
          </a:p>
          <a:p>
            <a:pPr>
              <a:lnSpc>
                <a:spcPct val="80000"/>
              </a:lnSpc>
            </a:pPr>
            <a:r>
              <a:rPr lang="en-US" sz="2800"/>
              <a:t>3)How is the range affected by relative or absolute extrema? </a:t>
            </a:r>
          </a:p>
          <a:p>
            <a:pPr>
              <a:lnSpc>
                <a:spcPct val="80000"/>
              </a:lnSpc>
            </a:pPr>
            <a:r>
              <a:rPr lang="en-US" sz="2800"/>
              <a:t>4)What is synthetic substitution?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1676400"/>
            <a:ext cx="4495800" cy="305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685800" y="51054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Even degree of at least 4, negative leading coefficient, Domain is all Real’s, Range is </a:t>
            </a:r>
          </a:p>
        </p:txBody>
      </p:sp>
      <p:graphicFrame>
        <p:nvGraphicFramePr>
          <p:cNvPr id="78855" name="Object 7"/>
          <p:cNvGraphicFramePr>
            <a:graphicFrameLocks noChangeAspect="1"/>
          </p:cNvGraphicFramePr>
          <p:nvPr>
            <p:ph idx="1"/>
          </p:nvPr>
        </p:nvGraphicFramePr>
        <p:xfrm>
          <a:off x="4953000" y="5410200"/>
          <a:ext cx="838200" cy="479425"/>
        </p:xfrm>
        <a:graphic>
          <a:graphicData uri="http://schemas.openxmlformats.org/presentationml/2006/ole">
            <p:oleObj spid="_x0000_s78855" name="Equation" r:id="rId5" imgW="355320" imgH="203040" progId="Equation.DSMT4">
              <p:embed/>
            </p:oleObj>
          </a:graphicData>
        </a:graphic>
      </p:graphicFrame>
      <p:sp>
        <p:nvSpPr>
          <p:cNvPr id="78858" name="Rectangle 10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/>
              <a:t>Tell me everything you know about the equation…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19200"/>
            <a:ext cx="7772400" cy="1143000"/>
          </a:xfrm>
        </p:spPr>
        <p:txBody>
          <a:bodyPr/>
          <a:lstStyle/>
          <a:p>
            <a:r>
              <a:rPr lang="en-US"/>
              <a:t>Extrema…..</a:t>
            </a: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838200" y="2819400"/>
            <a:ext cx="7899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The function of </a:t>
            </a:r>
            <a:r>
              <a:rPr lang="en-US" sz="3200" i="1"/>
              <a:t>f</a:t>
            </a:r>
            <a:r>
              <a:rPr lang="en-US" sz="2800"/>
              <a:t> has at most </a:t>
            </a:r>
            <a:r>
              <a:rPr lang="en-US" sz="2800" i="1"/>
              <a:t>n – 1</a:t>
            </a:r>
            <a:r>
              <a:rPr lang="en-US" sz="2800"/>
              <a:t> relative </a:t>
            </a:r>
            <a:r>
              <a:rPr lang="en-US" sz="2800" b="1"/>
              <a:t>extrema</a:t>
            </a:r>
            <a:r>
              <a:rPr lang="en-US" sz="2800"/>
              <a:t> (relative minimums or maximums)</a:t>
            </a:r>
          </a:p>
        </p:txBody>
      </p:sp>
      <p:sp>
        <p:nvSpPr>
          <p:cNvPr id="147461" name="Text Box 5"/>
          <p:cNvSpPr txBox="1">
            <a:spLocks noChangeArrowheads="1"/>
          </p:cNvSpPr>
          <p:nvPr/>
        </p:nvSpPr>
        <p:spPr bwMode="auto">
          <a:xfrm>
            <a:off x="1676400" y="23622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f(x) = </a:t>
            </a:r>
            <a:r>
              <a:rPr lang="en-US" sz="2800">
                <a:solidFill>
                  <a:schemeClr val="accent2"/>
                </a:solidFill>
              </a:rPr>
              <a:t>a</a:t>
            </a:r>
            <a:r>
              <a:rPr lang="en-US" sz="2800" baseline="-25000">
                <a:solidFill>
                  <a:schemeClr val="accent2"/>
                </a:solidFill>
              </a:rPr>
              <a:t>n</a:t>
            </a:r>
            <a:r>
              <a:rPr lang="en-US" sz="2800"/>
              <a:t>x</a:t>
            </a:r>
            <a:r>
              <a:rPr lang="en-US" sz="2800" baseline="30000"/>
              <a:t>n</a:t>
            </a:r>
            <a:r>
              <a:rPr lang="en-US" sz="2800"/>
              <a:t> + </a:t>
            </a:r>
            <a:r>
              <a:rPr lang="en-US" sz="2800">
                <a:solidFill>
                  <a:schemeClr val="accent2"/>
                </a:solidFill>
              </a:rPr>
              <a:t>a</a:t>
            </a:r>
            <a:r>
              <a:rPr lang="en-US" sz="2800" baseline="-25000">
                <a:solidFill>
                  <a:schemeClr val="accent2"/>
                </a:solidFill>
              </a:rPr>
              <a:t>n-1</a:t>
            </a:r>
            <a:r>
              <a:rPr lang="en-US" sz="2800"/>
              <a:t>x</a:t>
            </a:r>
            <a:r>
              <a:rPr lang="en-US" sz="2800" baseline="30000"/>
              <a:t>n-1</a:t>
            </a:r>
            <a:r>
              <a:rPr lang="en-US" sz="2800"/>
              <a:t> + …..+ </a:t>
            </a:r>
            <a:r>
              <a:rPr lang="en-US" sz="2800">
                <a:solidFill>
                  <a:schemeClr val="accent2"/>
                </a:solidFill>
              </a:rPr>
              <a:t>a</a:t>
            </a:r>
            <a:r>
              <a:rPr lang="en-US" sz="2800" baseline="-2500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147462" name="Line 6"/>
          <p:cNvSpPr>
            <a:spLocks noChangeShapeType="1"/>
          </p:cNvSpPr>
          <p:nvPr/>
        </p:nvSpPr>
        <p:spPr bwMode="auto">
          <a:xfrm flipV="1">
            <a:off x="1828800" y="3886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1676400" y="4662488"/>
            <a:ext cx="556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660066"/>
                </a:solidFill>
              </a:rPr>
              <a:t>Extrema are </a:t>
            </a:r>
            <a:r>
              <a:rPr lang="en-US" sz="2800" b="1">
                <a:solidFill>
                  <a:srgbClr val="660066"/>
                </a:solidFill>
              </a:rPr>
              <a:t>turns</a:t>
            </a:r>
            <a:r>
              <a:rPr lang="en-US" sz="2800">
                <a:solidFill>
                  <a:srgbClr val="660066"/>
                </a:solidFill>
              </a:rPr>
              <a:t> in the graph</a:t>
            </a:r>
          </a:p>
        </p:txBody>
      </p:sp>
      <p:sp>
        <p:nvSpPr>
          <p:cNvPr id="147464" name="Rectangle 8"/>
          <p:cNvSpPr>
            <a:spLocks noChangeArrowheads="1"/>
          </p:cNvSpPr>
          <p:nvPr/>
        </p:nvSpPr>
        <p:spPr bwMode="auto">
          <a:xfrm>
            <a:off x="1066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4400">
                <a:solidFill>
                  <a:schemeClr val="tx2"/>
                </a:solidFill>
                <a:latin typeface="Arial Narrow" pitchFamily="34" charset="0"/>
              </a:rPr>
              <a:t>      Let’s Summarize the Task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  <p:bldP spid="147460" grpId="0" autoUpdateAnimBg="0"/>
      <p:bldP spid="147462" grpId="0" animBg="1"/>
      <p:bldP spid="14746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4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5363" y="1476375"/>
            <a:ext cx="7153275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8483" name="Object 3"/>
          <p:cNvGraphicFramePr>
            <a:graphicFrameLocks noChangeAspect="1"/>
          </p:cNvGraphicFramePr>
          <p:nvPr/>
        </p:nvGraphicFramePr>
        <p:xfrm>
          <a:off x="3429000" y="838200"/>
          <a:ext cx="2889250" cy="547688"/>
        </p:xfrm>
        <a:graphic>
          <a:graphicData uri="http://schemas.openxmlformats.org/presentationml/2006/ole">
            <p:oleObj spid="_x0000_s148483" name="Equation" r:id="rId4" imgW="1206360" imgH="228600" progId="Equation.3">
              <p:embed/>
            </p:oleObj>
          </a:graphicData>
        </a:graphic>
      </p:graphicFrame>
      <p:sp>
        <p:nvSpPr>
          <p:cNvPr id="148484" name="Text Box 4"/>
          <p:cNvSpPr txBox="1">
            <a:spLocks noChangeArrowheads="1"/>
          </p:cNvSpPr>
          <p:nvPr/>
        </p:nvSpPr>
        <p:spPr bwMode="auto">
          <a:xfrm>
            <a:off x="1447800" y="3048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What is the least possible degree of this function?</a:t>
            </a:r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838200" y="56388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What is the domain and range of this function?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133600"/>
            <a:ext cx="7153275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49507" name="Object 3"/>
          <p:cNvGraphicFramePr>
            <a:graphicFrameLocks noChangeAspect="1"/>
          </p:cNvGraphicFramePr>
          <p:nvPr/>
        </p:nvGraphicFramePr>
        <p:xfrm>
          <a:off x="0" y="762000"/>
          <a:ext cx="2971800" cy="595313"/>
        </p:xfrm>
        <a:graphic>
          <a:graphicData uri="http://schemas.openxmlformats.org/presentationml/2006/ole">
            <p:oleObj spid="_x0000_s149507" name="Equation" r:id="rId4" imgW="1143000" imgH="228600" progId="Equation.3">
              <p:embed/>
            </p:oleObj>
          </a:graphicData>
        </a:graphic>
      </p:graphicFrame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2971800" y="1371600"/>
            <a:ext cx="617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(-.7071 , .5)     (0 , 0)      (.7071 , .5)</a:t>
            </a:r>
          </a:p>
        </p:txBody>
      </p:sp>
      <p:sp>
        <p:nvSpPr>
          <p:cNvPr id="149510" name="Text Box 6"/>
          <p:cNvSpPr txBox="1">
            <a:spLocks noChangeArrowheads="1"/>
          </p:cNvSpPr>
          <p:nvPr/>
        </p:nvSpPr>
        <p:spPr bwMode="auto">
          <a:xfrm>
            <a:off x="1066800" y="2286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What is the least possible degree of this function?</a:t>
            </a:r>
          </a:p>
        </p:txBody>
      </p:sp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1143000" y="2514600"/>
            <a:ext cx="7696200" cy="8223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What is the domain and range of this function?  Let’s find the relative extrema….</a:t>
            </a:r>
          </a:p>
        </p:txBody>
      </p:sp>
      <p:sp>
        <p:nvSpPr>
          <p:cNvPr id="149512" name="Text Box 8"/>
          <p:cNvSpPr txBox="1">
            <a:spLocks noChangeArrowheads="1"/>
          </p:cNvSpPr>
          <p:nvPr/>
        </p:nvSpPr>
        <p:spPr bwMode="auto">
          <a:xfrm>
            <a:off x="3124200" y="8382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What are the max’s &amp; min’s of this function?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4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9" grpId="0" autoUpdateAnimBg="0"/>
      <p:bldP spid="149511" grpId="0" animBg="1"/>
      <p:bldP spid="1495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1536700" y="1358900"/>
            <a:ext cx="7315200" cy="16002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87" name="Rectangle 3"/>
          <p:cNvSpPr>
            <a:spLocks noChangeArrowheads="1"/>
          </p:cNvSpPr>
          <p:nvPr/>
        </p:nvSpPr>
        <p:spPr bwMode="auto">
          <a:xfrm>
            <a:off x="2781300" y="2273300"/>
            <a:ext cx="3035300" cy="41910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4438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</p:spPr>
      </p:pic>
      <p:grpSp>
        <p:nvGrpSpPr>
          <p:cNvPr id="144389" name="Group 5"/>
          <p:cNvGrpSpPr>
            <a:grpSpLocks/>
          </p:cNvGrpSpPr>
          <p:nvPr/>
        </p:nvGrpSpPr>
        <p:grpSpPr bwMode="auto">
          <a:xfrm>
            <a:off x="185738" y="153988"/>
            <a:ext cx="5030787" cy="460375"/>
            <a:chOff x="1651" y="423"/>
            <a:chExt cx="3169" cy="290"/>
          </a:xfrm>
        </p:grpSpPr>
        <p:sp>
          <p:nvSpPr>
            <p:cNvPr id="144390" name="Text Box 6"/>
            <p:cNvSpPr txBox="1">
              <a:spLocks noChangeArrowheads="1"/>
            </p:cNvSpPr>
            <p:nvPr/>
          </p:nvSpPr>
          <p:spPr bwMode="auto">
            <a:xfrm>
              <a:off x="2518" y="432"/>
              <a:ext cx="2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000" b="1">
                  <a:latin typeface="Helvetica" charset="0"/>
                </a:rPr>
                <a:t>Using Synthetic Substitution</a:t>
              </a:r>
            </a:p>
          </p:txBody>
        </p:sp>
        <p:pic>
          <p:nvPicPr>
            <p:cNvPr id="144391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51" y="423"/>
              <a:ext cx="874" cy="290"/>
            </a:xfrm>
            <a:prstGeom prst="rect">
              <a:avLst/>
            </a:prstGeom>
            <a:noFill/>
          </p:spPr>
        </p:pic>
      </p:grpSp>
      <p:sp>
        <p:nvSpPr>
          <p:cNvPr id="144392" name="Line 8"/>
          <p:cNvSpPr>
            <a:spLocks noChangeShapeType="1"/>
          </p:cNvSpPr>
          <p:nvPr/>
        </p:nvSpPr>
        <p:spPr bwMode="auto">
          <a:xfrm>
            <a:off x="1616075" y="561975"/>
            <a:ext cx="7129463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3" name="Text Box 9"/>
          <p:cNvSpPr txBox="1">
            <a:spLocks noChangeArrowheads="1"/>
          </p:cNvSpPr>
          <p:nvPr/>
        </p:nvSpPr>
        <p:spPr bwMode="auto">
          <a:xfrm>
            <a:off x="1609725" y="1495425"/>
            <a:ext cx="71834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400">
                <a:latin typeface="Times"/>
              </a:rPr>
              <a:t>One way to evaluate polynomial functions is to use</a:t>
            </a:r>
            <a:br>
              <a:rPr lang="en-US" altLang="en-US" sz="2400">
                <a:latin typeface="Times"/>
              </a:rPr>
            </a:br>
            <a:r>
              <a:rPr lang="en-US" altLang="en-US" sz="2400">
                <a:latin typeface="Times"/>
              </a:rPr>
              <a:t>direct substitution. Another way to evaluate a polynomial</a:t>
            </a:r>
            <a:br>
              <a:rPr lang="en-US" altLang="en-US" sz="2400">
                <a:latin typeface="Times"/>
              </a:rPr>
            </a:br>
            <a:r>
              <a:rPr lang="en-US" altLang="en-US" sz="2400">
                <a:latin typeface="Times"/>
              </a:rPr>
              <a:t>is to use  </a:t>
            </a:r>
            <a:r>
              <a:rPr lang="en-US" altLang="en-US" sz="2400" b="1">
                <a:latin typeface="Times"/>
              </a:rPr>
              <a:t>synthetic substitution</a:t>
            </a:r>
            <a:r>
              <a:rPr lang="en-US" altLang="en-US" sz="2400">
                <a:latin typeface="Times"/>
              </a:rPr>
              <a:t>.</a:t>
            </a:r>
          </a:p>
        </p:txBody>
      </p:sp>
      <p:grpSp>
        <p:nvGrpSpPr>
          <p:cNvPr id="144394" name="Group 10"/>
          <p:cNvGrpSpPr>
            <a:grpSpLocks/>
          </p:cNvGrpSpPr>
          <p:nvPr/>
        </p:nvGrpSpPr>
        <p:grpSpPr bwMode="auto">
          <a:xfrm>
            <a:off x="1512888" y="3313113"/>
            <a:ext cx="6007100" cy="1223962"/>
            <a:chOff x="953" y="2087"/>
            <a:chExt cx="3784" cy="771"/>
          </a:xfrm>
        </p:grpSpPr>
        <p:sp>
          <p:nvSpPr>
            <p:cNvPr id="144395" name="Rectangle 11"/>
            <p:cNvSpPr>
              <a:spLocks noChangeArrowheads="1"/>
            </p:cNvSpPr>
            <p:nvPr/>
          </p:nvSpPr>
          <p:spPr bwMode="auto">
            <a:xfrm>
              <a:off x="953" y="2087"/>
              <a:ext cx="3784" cy="77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99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396" name="Text Box 12"/>
            <p:cNvSpPr txBox="1">
              <a:spLocks noChangeArrowheads="1"/>
            </p:cNvSpPr>
            <p:nvPr/>
          </p:nvSpPr>
          <p:spPr bwMode="auto">
            <a:xfrm>
              <a:off x="1016" y="2152"/>
              <a:ext cx="270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400">
                  <a:latin typeface="Times"/>
                </a:rPr>
                <a:t>Use synthetic division to evaluate</a:t>
              </a:r>
            </a:p>
          </p:txBody>
        </p:sp>
        <p:sp>
          <p:nvSpPr>
            <p:cNvPr id="144397" name="Text Box 13"/>
            <p:cNvSpPr txBox="1">
              <a:spLocks noChangeArrowheads="1"/>
            </p:cNvSpPr>
            <p:nvPr/>
          </p:nvSpPr>
          <p:spPr bwMode="auto">
            <a:xfrm>
              <a:off x="1016" y="2481"/>
              <a:ext cx="329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tIns="0" rIns="0" bIns="0" anchor="ctr" anchorCtr="1">
              <a:spAutoFit/>
            </a:bodyPr>
            <a:lstStyle/>
            <a:p>
              <a:pPr eaLnBrk="0" hangingPunct="0"/>
              <a:r>
                <a:rPr lang="en-US" altLang="en-US" sz="2600" i="1">
                  <a:latin typeface="Times"/>
                </a:rPr>
                <a:t>f</a:t>
              </a:r>
              <a:r>
                <a:rPr lang="en-US" altLang="en-US" sz="1000" i="1">
                  <a:latin typeface="Times"/>
                </a:rPr>
                <a:t> </a:t>
              </a:r>
              <a:r>
                <a:rPr lang="en-US" altLang="en-US" sz="2400">
                  <a:latin typeface="Times"/>
                </a:rPr>
                <a:t>(</a:t>
              </a:r>
              <a:r>
                <a:rPr lang="en-US" altLang="en-US" sz="2400" b="1" i="1">
                  <a:latin typeface="Times"/>
                </a:rPr>
                <a:t>x</a:t>
              </a:r>
              <a:r>
                <a:rPr lang="en-US" altLang="en-US" sz="2400">
                  <a:latin typeface="Times"/>
                </a:rPr>
                <a:t>) = 2</a:t>
              </a:r>
              <a:r>
                <a:rPr lang="en-US" altLang="en-US" sz="800">
                  <a:latin typeface="Times"/>
                </a:rPr>
                <a:t> </a:t>
              </a:r>
              <a:r>
                <a:rPr lang="en-US" altLang="en-US" sz="2400" b="1" i="1">
                  <a:latin typeface="Times"/>
                </a:rPr>
                <a:t>x</a:t>
              </a:r>
              <a:r>
                <a:rPr lang="en-US" altLang="en-US" sz="1000" i="1">
                  <a:latin typeface="Times"/>
                </a:rPr>
                <a:t> </a:t>
              </a:r>
              <a:r>
                <a:rPr lang="en-US" altLang="en-US" sz="2200" b="1" baseline="50000">
                  <a:latin typeface="Times"/>
                </a:rPr>
                <a:t>4</a:t>
              </a:r>
              <a:r>
                <a:rPr lang="en-US" altLang="en-US" sz="2400">
                  <a:latin typeface="Times"/>
                </a:rPr>
                <a:t> + </a:t>
              </a:r>
              <a:r>
                <a:rPr lang="en-US" altLang="en-US" sz="2400">
                  <a:latin typeface="Symbol" pitchFamily="18" charset="2"/>
                </a:rPr>
                <a:t>-</a:t>
              </a:r>
              <a:r>
                <a:rPr lang="en-US" altLang="en-US" sz="2400">
                  <a:latin typeface="Times"/>
                </a:rPr>
                <a:t>8</a:t>
              </a:r>
              <a:r>
                <a:rPr lang="en-US" altLang="en-US" sz="800">
                  <a:latin typeface="Times"/>
                </a:rPr>
                <a:t> </a:t>
              </a:r>
              <a:r>
                <a:rPr lang="en-US" altLang="en-US" sz="2400" b="1" i="1">
                  <a:latin typeface="Times"/>
                </a:rPr>
                <a:t>x</a:t>
              </a:r>
              <a:r>
                <a:rPr lang="en-US" altLang="en-US" sz="1000" i="1">
                  <a:latin typeface="Times"/>
                </a:rPr>
                <a:t> </a:t>
              </a:r>
              <a:r>
                <a:rPr lang="en-US" altLang="en-US" sz="2200" b="1" baseline="50000">
                  <a:latin typeface="Times"/>
                </a:rPr>
                <a:t>2</a:t>
              </a:r>
              <a:r>
                <a:rPr lang="en-US" altLang="en-US" sz="2400">
                  <a:latin typeface="Times"/>
                </a:rPr>
                <a:t> +  5</a:t>
              </a:r>
              <a:r>
                <a:rPr lang="en-US" altLang="en-US" sz="800">
                  <a:latin typeface="Times"/>
                </a:rPr>
                <a:t> </a:t>
              </a:r>
              <a:r>
                <a:rPr lang="en-US" altLang="en-US" sz="2400" b="1" i="1">
                  <a:latin typeface="Times"/>
                </a:rPr>
                <a:t>x</a:t>
              </a:r>
              <a:r>
                <a:rPr lang="en-US" altLang="en-US" sz="2400">
                  <a:latin typeface="Times"/>
                </a:rPr>
                <a:t> </a:t>
              </a:r>
              <a:r>
                <a:rPr lang="en-US" altLang="en-US" sz="2400">
                  <a:latin typeface="Symbol" pitchFamily="18" charset="2"/>
                </a:rPr>
                <a:t>- </a:t>
              </a:r>
              <a:r>
                <a:rPr lang="en-US" altLang="en-US" sz="2400">
                  <a:latin typeface="Times"/>
                </a:rPr>
                <a:t>7 when </a:t>
              </a:r>
              <a:r>
                <a:rPr lang="en-US" altLang="en-US" sz="2400" b="1" i="1">
                  <a:latin typeface="Times"/>
                </a:rPr>
                <a:t>x</a:t>
              </a:r>
              <a:r>
                <a:rPr lang="en-US" altLang="en-US" sz="2400">
                  <a:latin typeface="Times"/>
                </a:rPr>
                <a:t> = 3.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4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6" grpId="0" animBg="1"/>
      <p:bldP spid="144387" grpId="0" animBg="1"/>
      <p:bldP spid="14439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/>
              <a:t>You have done direct substitution …let’s look at synthetic substitution.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7004050" y="1974850"/>
            <a:ext cx="18303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200">
                <a:latin typeface="Times"/>
              </a:rPr>
              <a:t>Polynomial in </a:t>
            </a:r>
            <a:br>
              <a:rPr lang="en-US" altLang="en-US" sz="2200">
                <a:latin typeface="Times"/>
              </a:rPr>
            </a:br>
            <a:r>
              <a:rPr lang="en-US" altLang="en-US" sz="2200">
                <a:latin typeface="Times"/>
              </a:rPr>
              <a:t>standard form</a:t>
            </a:r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1573213" y="2713038"/>
            <a:ext cx="5214937" cy="461962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2" name="Rectangle 4"/>
          <p:cNvSpPr>
            <a:spLocks noChangeArrowheads="1"/>
          </p:cNvSpPr>
          <p:nvPr/>
        </p:nvSpPr>
        <p:spPr bwMode="auto">
          <a:xfrm>
            <a:off x="1420813" y="2597150"/>
            <a:ext cx="5540375" cy="7747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1598613" y="760413"/>
            <a:ext cx="1571625" cy="4445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4541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72200"/>
            <a:ext cx="9144000" cy="685800"/>
          </a:xfrm>
          <a:prstGeom prst="rect">
            <a:avLst/>
          </a:prstGeom>
          <a:noFill/>
        </p:spPr>
      </p:pic>
      <p:grpSp>
        <p:nvGrpSpPr>
          <p:cNvPr id="145415" name="Group 7"/>
          <p:cNvGrpSpPr>
            <a:grpSpLocks/>
          </p:cNvGrpSpPr>
          <p:nvPr/>
        </p:nvGrpSpPr>
        <p:grpSpPr bwMode="auto">
          <a:xfrm>
            <a:off x="185738" y="153988"/>
            <a:ext cx="5030787" cy="460375"/>
            <a:chOff x="1651" y="423"/>
            <a:chExt cx="3169" cy="290"/>
          </a:xfrm>
        </p:grpSpPr>
        <p:sp>
          <p:nvSpPr>
            <p:cNvPr id="145416" name="Text Box 8"/>
            <p:cNvSpPr txBox="1">
              <a:spLocks noChangeArrowheads="1"/>
            </p:cNvSpPr>
            <p:nvPr/>
          </p:nvSpPr>
          <p:spPr bwMode="auto">
            <a:xfrm>
              <a:off x="2518" y="432"/>
              <a:ext cx="23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000" b="1">
                  <a:latin typeface="Helvetica" charset="0"/>
                </a:rPr>
                <a:t>Using Synthetic Substitution</a:t>
              </a:r>
            </a:p>
          </p:txBody>
        </p:sp>
        <p:pic>
          <p:nvPicPr>
            <p:cNvPr id="145417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651" y="423"/>
              <a:ext cx="874" cy="290"/>
            </a:xfrm>
            <a:prstGeom prst="rect">
              <a:avLst/>
            </a:prstGeom>
            <a:noFill/>
          </p:spPr>
        </p:pic>
      </p:grpSp>
      <p:sp>
        <p:nvSpPr>
          <p:cNvPr id="145418" name="Line 10"/>
          <p:cNvSpPr>
            <a:spLocks noChangeShapeType="1"/>
          </p:cNvSpPr>
          <p:nvPr/>
        </p:nvSpPr>
        <p:spPr bwMode="auto">
          <a:xfrm>
            <a:off x="1616075" y="561975"/>
            <a:ext cx="7129463" cy="0"/>
          </a:xfrm>
          <a:prstGeom prst="line">
            <a:avLst/>
          </a:prstGeom>
          <a:noFill/>
          <a:ln w="19050">
            <a:solidFill>
              <a:srgbClr val="FF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9" name="AutoShape 11"/>
          <p:cNvSpPr>
            <a:spLocks noChangeArrowheads="1"/>
          </p:cNvSpPr>
          <p:nvPr/>
        </p:nvSpPr>
        <p:spPr bwMode="auto">
          <a:xfrm rot="1085038">
            <a:off x="5822950" y="4413250"/>
            <a:ext cx="1417638" cy="914400"/>
          </a:xfrm>
          <a:prstGeom prst="irregularSeal2">
            <a:avLst/>
          </a:prstGeom>
          <a:gradFill rotWithShape="0">
            <a:gsLst>
              <a:gs pos="0">
                <a:srgbClr val="FFFFFF"/>
              </a:gs>
              <a:gs pos="100000">
                <a:srgbClr val="FFFF66"/>
              </a:gs>
            </a:gsLst>
            <a:path path="shape">
              <a:fillToRect l="50000" t="50000" r="50000" b="50000"/>
            </a:path>
          </a:gradFill>
          <a:ln w="57150" cmpd="thinThick">
            <a:noFill/>
            <a:prstDash val="lg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5420" name="Group 12"/>
          <p:cNvGrpSpPr>
            <a:grpSpLocks/>
          </p:cNvGrpSpPr>
          <p:nvPr/>
        </p:nvGrpSpPr>
        <p:grpSpPr bwMode="auto">
          <a:xfrm>
            <a:off x="1304925" y="2354263"/>
            <a:ext cx="6661150" cy="1949450"/>
            <a:chOff x="829" y="1338"/>
            <a:chExt cx="4196" cy="1228"/>
          </a:xfrm>
        </p:grpSpPr>
        <p:sp>
          <p:nvSpPr>
            <p:cNvPr id="145421" name="Line 13"/>
            <p:cNvSpPr>
              <a:spLocks noChangeShapeType="1"/>
            </p:cNvSpPr>
            <p:nvPr/>
          </p:nvSpPr>
          <p:spPr bwMode="auto">
            <a:xfrm>
              <a:off x="829" y="1338"/>
              <a:ext cx="0" cy="1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2" name="Line 14"/>
            <p:cNvSpPr>
              <a:spLocks noChangeShapeType="1"/>
            </p:cNvSpPr>
            <p:nvPr/>
          </p:nvSpPr>
          <p:spPr bwMode="auto">
            <a:xfrm>
              <a:off x="829" y="2566"/>
              <a:ext cx="41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5423" name="AutoShape 15"/>
          <p:cNvSpPr>
            <a:spLocks noChangeArrowheads="1"/>
          </p:cNvSpPr>
          <p:nvPr/>
        </p:nvSpPr>
        <p:spPr bwMode="auto">
          <a:xfrm>
            <a:off x="2532063" y="2794000"/>
            <a:ext cx="931862" cy="1811338"/>
          </a:xfrm>
          <a:prstGeom prst="downArrow">
            <a:avLst>
              <a:gd name="adj1" fmla="val 50000"/>
              <a:gd name="adj2" fmla="val 48595"/>
            </a:avLst>
          </a:prstGeom>
          <a:solidFill>
            <a:srgbClr val="03BB7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altLang="en-US" sz="2400">
              <a:latin typeface="Times"/>
            </a:endParaRPr>
          </a:p>
          <a:p>
            <a:pPr algn="ctr" eaLnBrk="0" hangingPunct="0"/>
            <a:endParaRPr lang="en-US" altLang="en-US" sz="2400">
              <a:latin typeface="Times"/>
            </a:endParaRPr>
          </a:p>
          <a:p>
            <a:pPr algn="ctr" eaLnBrk="0" hangingPunct="0"/>
            <a:endParaRPr lang="en-US" altLang="en-US" sz="2400">
              <a:latin typeface="Times"/>
            </a:endParaRPr>
          </a:p>
        </p:txBody>
      </p:sp>
      <p:sp>
        <p:nvSpPr>
          <p:cNvPr id="145424" name="Rectangle 16"/>
          <p:cNvSpPr>
            <a:spLocks noChangeArrowheads="1"/>
          </p:cNvSpPr>
          <p:nvPr/>
        </p:nvSpPr>
        <p:spPr bwMode="auto">
          <a:xfrm>
            <a:off x="1573213" y="1350963"/>
            <a:ext cx="5214937" cy="461962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25" name="Rectangle 17"/>
          <p:cNvSpPr>
            <a:spLocks noChangeArrowheads="1"/>
          </p:cNvSpPr>
          <p:nvPr/>
        </p:nvSpPr>
        <p:spPr bwMode="auto">
          <a:xfrm>
            <a:off x="1316038" y="1223963"/>
            <a:ext cx="5726112" cy="6000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26" name="Text Box 18"/>
          <p:cNvSpPr txBox="1">
            <a:spLocks noChangeArrowheads="1"/>
          </p:cNvSpPr>
          <p:nvPr/>
        </p:nvSpPr>
        <p:spPr bwMode="auto">
          <a:xfrm>
            <a:off x="1852613" y="1398588"/>
            <a:ext cx="47371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2</a:t>
            </a:r>
            <a:r>
              <a:rPr lang="en-US" altLang="en-US" sz="1000">
                <a:latin typeface="Times"/>
              </a:rPr>
              <a:t> </a:t>
            </a:r>
            <a:r>
              <a:rPr lang="en-US" altLang="en-US" sz="2800" b="1" i="1">
                <a:latin typeface="Times"/>
              </a:rPr>
              <a:t>x</a:t>
            </a:r>
            <a:r>
              <a:rPr lang="en-US" altLang="en-US" sz="1000" i="1">
                <a:latin typeface="Times"/>
              </a:rPr>
              <a:t> </a:t>
            </a:r>
            <a:r>
              <a:rPr lang="en-US" altLang="en-US" sz="2400" b="1" baseline="40000">
                <a:latin typeface="Times"/>
              </a:rPr>
              <a:t>4</a:t>
            </a:r>
            <a:r>
              <a:rPr lang="en-US" altLang="en-US" sz="2800">
                <a:latin typeface="Times"/>
              </a:rPr>
              <a:t> + 0</a:t>
            </a:r>
            <a:r>
              <a:rPr lang="en-US" altLang="en-US" sz="1000">
                <a:latin typeface="Times"/>
              </a:rPr>
              <a:t> </a:t>
            </a:r>
            <a:r>
              <a:rPr lang="en-US" altLang="en-US" sz="2800" b="1" i="1">
                <a:latin typeface="Times"/>
              </a:rPr>
              <a:t>x</a:t>
            </a:r>
            <a:r>
              <a:rPr lang="en-US" altLang="en-US" sz="1000" i="1">
                <a:latin typeface="Times"/>
              </a:rPr>
              <a:t> </a:t>
            </a:r>
            <a:r>
              <a:rPr lang="en-US" altLang="en-US" sz="2400" b="1" baseline="40000">
                <a:latin typeface="Times"/>
              </a:rPr>
              <a:t>3</a:t>
            </a:r>
            <a:r>
              <a:rPr lang="en-US" altLang="en-US" sz="2800">
                <a:latin typeface="Times"/>
              </a:rPr>
              <a:t> + (</a:t>
            </a:r>
            <a:r>
              <a:rPr lang="en-US" altLang="en-US" sz="2800">
                <a:latin typeface="Times"/>
                <a:sym typeface="Symbol" pitchFamily="18" charset="2"/>
              </a:rPr>
              <a:t>–</a:t>
            </a:r>
            <a:r>
              <a:rPr lang="en-US" altLang="en-US" sz="2800">
                <a:latin typeface="Times"/>
              </a:rPr>
              <a:t>8</a:t>
            </a:r>
            <a:r>
              <a:rPr lang="en-US" altLang="en-US" sz="1000">
                <a:latin typeface="Times"/>
              </a:rPr>
              <a:t> </a:t>
            </a:r>
            <a:r>
              <a:rPr lang="en-US" altLang="en-US" sz="2800" b="1" i="1">
                <a:latin typeface="Times"/>
              </a:rPr>
              <a:t>x</a:t>
            </a:r>
            <a:r>
              <a:rPr lang="en-US" altLang="en-US" sz="1000" i="1">
                <a:latin typeface="Times"/>
              </a:rPr>
              <a:t> </a:t>
            </a:r>
            <a:r>
              <a:rPr lang="en-US" altLang="en-US" sz="2400" b="1" baseline="40000">
                <a:latin typeface="Times"/>
              </a:rPr>
              <a:t>2</a:t>
            </a:r>
            <a:r>
              <a:rPr lang="en-US" altLang="en-US" sz="2800">
                <a:latin typeface="Times"/>
              </a:rPr>
              <a:t>) +  5</a:t>
            </a:r>
            <a:r>
              <a:rPr lang="en-US" altLang="en-US" sz="1000" b="1">
                <a:latin typeface="Times"/>
              </a:rPr>
              <a:t> </a:t>
            </a:r>
            <a:r>
              <a:rPr lang="en-US" altLang="en-US" sz="2800" b="1" i="1">
                <a:latin typeface="Times"/>
              </a:rPr>
              <a:t>x</a:t>
            </a:r>
            <a:r>
              <a:rPr lang="en-US" altLang="en-US" sz="2800">
                <a:latin typeface="Times"/>
              </a:rPr>
              <a:t>   + (</a:t>
            </a:r>
            <a:r>
              <a:rPr lang="en-US" altLang="en-US" sz="2800">
                <a:latin typeface="Times"/>
                <a:sym typeface="Symbol" pitchFamily="18" charset="2"/>
              </a:rPr>
              <a:t>–</a:t>
            </a:r>
            <a:r>
              <a:rPr lang="en-US" altLang="en-US" sz="2800">
                <a:latin typeface="Times"/>
              </a:rPr>
              <a:t>7)</a:t>
            </a:r>
          </a:p>
        </p:txBody>
      </p:sp>
      <p:sp>
        <p:nvSpPr>
          <p:cNvPr id="145427" name="AutoShape 19"/>
          <p:cNvSpPr>
            <a:spLocks noChangeArrowheads="1"/>
          </p:cNvSpPr>
          <p:nvPr/>
        </p:nvSpPr>
        <p:spPr bwMode="auto">
          <a:xfrm>
            <a:off x="3670300" y="2794000"/>
            <a:ext cx="931863" cy="1811338"/>
          </a:xfrm>
          <a:prstGeom prst="downArrow">
            <a:avLst>
              <a:gd name="adj1" fmla="val 50000"/>
              <a:gd name="adj2" fmla="val 48595"/>
            </a:avLst>
          </a:prstGeom>
          <a:solidFill>
            <a:srgbClr val="03BB7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altLang="en-US" sz="2400">
              <a:latin typeface="Times"/>
            </a:endParaRPr>
          </a:p>
          <a:p>
            <a:pPr algn="ctr" eaLnBrk="0" hangingPunct="0"/>
            <a:endParaRPr lang="en-US" altLang="en-US" sz="2400">
              <a:latin typeface="Times"/>
            </a:endParaRPr>
          </a:p>
          <a:p>
            <a:pPr algn="ctr" eaLnBrk="0" hangingPunct="0"/>
            <a:endParaRPr lang="en-US" altLang="en-US" sz="2400">
              <a:latin typeface="Times"/>
            </a:endParaRPr>
          </a:p>
        </p:txBody>
      </p:sp>
      <p:sp>
        <p:nvSpPr>
          <p:cNvPr id="145428" name="AutoShape 20"/>
          <p:cNvSpPr>
            <a:spLocks noChangeArrowheads="1"/>
          </p:cNvSpPr>
          <p:nvPr/>
        </p:nvSpPr>
        <p:spPr bwMode="auto">
          <a:xfrm>
            <a:off x="4889500" y="2794000"/>
            <a:ext cx="931863" cy="1811338"/>
          </a:xfrm>
          <a:prstGeom prst="downArrow">
            <a:avLst>
              <a:gd name="adj1" fmla="val 50000"/>
              <a:gd name="adj2" fmla="val 48595"/>
            </a:avLst>
          </a:prstGeom>
          <a:solidFill>
            <a:srgbClr val="03BB7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altLang="en-US" sz="2400">
              <a:latin typeface="Times"/>
            </a:endParaRPr>
          </a:p>
          <a:p>
            <a:pPr algn="ctr" eaLnBrk="0" hangingPunct="0"/>
            <a:endParaRPr lang="en-US" altLang="en-US" sz="2400">
              <a:latin typeface="Times"/>
            </a:endParaRPr>
          </a:p>
          <a:p>
            <a:pPr algn="ctr" eaLnBrk="0" hangingPunct="0"/>
            <a:endParaRPr lang="en-US" altLang="en-US" sz="2400">
              <a:latin typeface="Times"/>
            </a:endParaRPr>
          </a:p>
        </p:txBody>
      </p:sp>
      <p:sp>
        <p:nvSpPr>
          <p:cNvPr id="145429" name="AutoShape 21"/>
          <p:cNvSpPr>
            <a:spLocks noChangeArrowheads="1"/>
          </p:cNvSpPr>
          <p:nvPr/>
        </p:nvSpPr>
        <p:spPr bwMode="auto">
          <a:xfrm>
            <a:off x="5903913" y="2794000"/>
            <a:ext cx="1150937" cy="1811338"/>
          </a:xfrm>
          <a:prstGeom prst="downArrow">
            <a:avLst>
              <a:gd name="adj1" fmla="val 50000"/>
              <a:gd name="adj2" fmla="val 39345"/>
            </a:avLst>
          </a:prstGeom>
          <a:solidFill>
            <a:srgbClr val="03BB7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altLang="en-US" sz="2400">
              <a:latin typeface="Times"/>
            </a:endParaRPr>
          </a:p>
          <a:p>
            <a:pPr algn="ctr" eaLnBrk="0" hangingPunct="0"/>
            <a:endParaRPr lang="en-US" altLang="en-US" sz="2400">
              <a:latin typeface="Times"/>
            </a:endParaRPr>
          </a:p>
          <a:p>
            <a:pPr algn="ctr" eaLnBrk="0" hangingPunct="0"/>
            <a:endParaRPr lang="en-US" altLang="en-US" sz="2400">
              <a:latin typeface="Times"/>
            </a:endParaRPr>
          </a:p>
        </p:txBody>
      </p:sp>
      <p:sp>
        <p:nvSpPr>
          <p:cNvPr id="145430" name="Line 22"/>
          <p:cNvSpPr>
            <a:spLocks noChangeShapeType="1"/>
          </p:cNvSpPr>
          <p:nvPr/>
        </p:nvSpPr>
        <p:spPr bwMode="auto">
          <a:xfrm flipH="1">
            <a:off x="1987550" y="3146425"/>
            <a:ext cx="0" cy="1322388"/>
          </a:xfrm>
          <a:prstGeom prst="line">
            <a:avLst/>
          </a:prstGeom>
          <a:noFill/>
          <a:ln w="76200">
            <a:noFill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1" name="Text Box 23"/>
          <p:cNvSpPr txBox="1">
            <a:spLocks noChangeArrowheads="1"/>
          </p:cNvSpPr>
          <p:nvPr/>
        </p:nvSpPr>
        <p:spPr bwMode="auto">
          <a:xfrm>
            <a:off x="1822450" y="4678363"/>
            <a:ext cx="177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2</a:t>
            </a:r>
          </a:p>
        </p:txBody>
      </p:sp>
      <p:sp>
        <p:nvSpPr>
          <p:cNvPr id="145432" name="Text Box 24"/>
          <p:cNvSpPr txBox="1">
            <a:spLocks noChangeArrowheads="1"/>
          </p:cNvSpPr>
          <p:nvPr/>
        </p:nvSpPr>
        <p:spPr bwMode="auto">
          <a:xfrm>
            <a:off x="2857500" y="4687888"/>
            <a:ext cx="177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6</a:t>
            </a:r>
          </a:p>
        </p:txBody>
      </p:sp>
      <p:sp>
        <p:nvSpPr>
          <p:cNvPr id="145433" name="Text Box 25"/>
          <p:cNvSpPr txBox="1">
            <a:spLocks noChangeArrowheads="1"/>
          </p:cNvSpPr>
          <p:nvPr/>
        </p:nvSpPr>
        <p:spPr bwMode="auto">
          <a:xfrm>
            <a:off x="2895600" y="3790950"/>
            <a:ext cx="177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6</a:t>
            </a:r>
          </a:p>
        </p:txBody>
      </p:sp>
      <p:sp>
        <p:nvSpPr>
          <p:cNvPr id="145434" name="Text Box 26"/>
          <p:cNvSpPr txBox="1">
            <a:spLocks noChangeArrowheads="1"/>
          </p:cNvSpPr>
          <p:nvPr/>
        </p:nvSpPr>
        <p:spPr bwMode="auto">
          <a:xfrm>
            <a:off x="3987800" y="4654550"/>
            <a:ext cx="355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10</a:t>
            </a:r>
          </a:p>
        </p:txBody>
      </p:sp>
      <p:sp>
        <p:nvSpPr>
          <p:cNvPr id="145435" name="Text Box 27"/>
          <p:cNvSpPr txBox="1">
            <a:spLocks noChangeArrowheads="1"/>
          </p:cNvSpPr>
          <p:nvPr/>
        </p:nvSpPr>
        <p:spPr bwMode="auto">
          <a:xfrm>
            <a:off x="3937000" y="3790950"/>
            <a:ext cx="355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18</a:t>
            </a:r>
          </a:p>
        </p:txBody>
      </p:sp>
      <p:sp>
        <p:nvSpPr>
          <p:cNvPr id="145436" name="Text Box 28"/>
          <p:cNvSpPr txBox="1">
            <a:spLocks noChangeArrowheads="1"/>
          </p:cNvSpPr>
          <p:nvPr/>
        </p:nvSpPr>
        <p:spPr bwMode="auto">
          <a:xfrm>
            <a:off x="5175250" y="4621213"/>
            <a:ext cx="3556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35</a:t>
            </a:r>
          </a:p>
        </p:txBody>
      </p:sp>
      <p:sp>
        <p:nvSpPr>
          <p:cNvPr id="145437" name="Text Box 29"/>
          <p:cNvSpPr txBox="1">
            <a:spLocks noChangeArrowheads="1"/>
          </p:cNvSpPr>
          <p:nvPr/>
        </p:nvSpPr>
        <p:spPr bwMode="auto">
          <a:xfrm>
            <a:off x="5199063" y="3790950"/>
            <a:ext cx="3556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30</a:t>
            </a:r>
          </a:p>
        </p:txBody>
      </p:sp>
      <p:sp>
        <p:nvSpPr>
          <p:cNvPr id="145438" name="Text Box 30"/>
          <p:cNvSpPr txBox="1">
            <a:spLocks noChangeArrowheads="1"/>
          </p:cNvSpPr>
          <p:nvPr/>
        </p:nvSpPr>
        <p:spPr bwMode="auto">
          <a:xfrm>
            <a:off x="6238875" y="3790950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105</a:t>
            </a:r>
          </a:p>
        </p:txBody>
      </p:sp>
      <p:sp>
        <p:nvSpPr>
          <p:cNvPr id="145439" name="Text Box 31"/>
          <p:cNvSpPr txBox="1">
            <a:spLocks noChangeArrowheads="1"/>
          </p:cNvSpPr>
          <p:nvPr/>
        </p:nvSpPr>
        <p:spPr bwMode="auto">
          <a:xfrm>
            <a:off x="6326188" y="4656138"/>
            <a:ext cx="3556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98</a:t>
            </a:r>
          </a:p>
        </p:txBody>
      </p:sp>
      <p:sp>
        <p:nvSpPr>
          <p:cNvPr id="145440" name="Line 32"/>
          <p:cNvSpPr>
            <a:spLocks noChangeShapeType="1"/>
          </p:cNvSpPr>
          <p:nvPr/>
        </p:nvSpPr>
        <p:spPr bwMode="auto">
          <a:xfrm flipV="1">
            <a:off x="2076450" y="4057650"/>
            <a:ext cx="676275" cy="660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1" name="Line 33"/>
          <p:cNvSpPr>
            <a:spLocks noChangeShapeType="1"/>
          </p:cNvSpPr>
          <p:nvPr/>
        </p:nvSpPr>
        <p:spPr bwMode="auto">
          <a:xfrm flipV="1">
            <a:off x="3194050" y="4057650"/>
            <a:ext cx="676275" cy="660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2" name="Line 34"/>
          <p:cNvSpPr>
            <a:spLocks noChangeShapeType="1"/>
          </p:cNvSpPr>
          <p:nvPr/>
        </p:nvSpPr>
        <p:spPr bwMode="auto">
          <a:xfrm flipV="1">
            <a:off x="4397375" y="4057650"/>
            <a:ext cx="676275" cy="660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3" name="Line 35"/>
          <p:cNvSpPr>
            <a:spLocks noChangeShapeType="1"/>
          </p:cNvSpPr>
          <p:nvPr/>
        </p:nvSpPr>
        <p:spPr bwMode="auto">
          <a:xfrm flipV="1">
            <a:off x="5602288" y="4065588"/>
            <a:ext cx="608012" cy="6254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4" name="Line 36"/>
          <p:cNvSpPr>
            <a:spLocks noChangeShapeType="1"/>
          </p:cNvSpPr>
          <p:nvPr/>
        </p:nvSpPr>
        <p:spPr bwMode="auto">
          <a:xfrm>
            <a:off x="1025525" y="3160713"/>
            <a:ext cx="762000" cy="1557337"/>
          </a:xfrm>
          <a:prstGeom prst="line">
            <a:avLst/>
          </a:prstGeom>
          <a:noFill/>
          <a:ln w="38100">
            <a:solidFill>
              <a:srgbClr val="FF2323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5" name="Line 37"/>
          <p:cNvSpPr>
            <a:spLocks noChangeShapeType="1"/>
          </p:cNvSpPr>
          <p:nvPr/>
        </p:nvSpPr>
        <p:spPr bwMode="auto">
          <a:xfrm>
            <a:off x="973138" y="3125788"/>
            <a:ext cx="1811337" cy="1674812"/>
          </a:xfrm>
          <a:prstGeom prst="line">
            <a:avLst/>
          </a:prstGeom>
          <a:noFill/>
          <a:ln w="38100">
            <a:solidFill>
              <a:srgbClr val="FF505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6" name="Line 38"/>
          <p:cNvSpPr>
            <a:spLocks noChangeShapeType="1"/>
          </p:cNvSpPr>
          <p:nvPr/>
        </p:nvSpPr>
        <p:spPr bwMode="auto">
          <a:xfrm>
            <a:off x="1039813" y="3125788"/>
            <a:ext cx="2895600" cy="1706562"/>
          </a:xfrm>
          <a:prstGeom prst="line">
            <a:avLst/>
          </a:prstGeom>
          <a:noFill/>
          <a:ln w="38100">
            <a:solidFill>
              <a:srgbClr val="FF505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7" name="Line 39"/>
          <p:cNvSpPr>
            <a:spLocks noChangeShapeType="1"/>
          </p:cNvSpPr>
          <p:nvPr/>
        </p:nvSpPr>
        <p:spPr bwMode="auto">
          <a:xfrm>
            <a:off x="1006475" y="3108325"/>
            <a:ext cx="4114800" cy="1673225"/>
          </a:xfrm>
          <a:prstGeom prst="line">
            <a:avLst/>
          </a:prstGeom>
          <a:noFill/>
          <a:ln w="38100">
            <a:solidFill>
              <a:srgbClr val="FF505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48" name="AutoShape 40"/>
          <p:cNvSpPr>
            <a:spLocks noChangeArrowheads="1"/>
          </p:cNvSpPr>
          <p:nvPr/>
        </p:nvSpPr>
        <p:spPr bwMode="auto">
          <a:xfrm>
            <a:off x="1303338" y="5305425"/>
            <a:ext cx="6056312" cy="846138"/>
          </a:xfrm>
          <a:prstGeom prst="wedgeRectCallout">
            <a:avLst>
              <a:gd name="adj1" fmla="val 36319"/>
              <a:gd name="adj2" fmla="val -81708"/>
            </a:avLst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>
            <a:outerShdw dist="71842" dir="81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n-US" altLang="en-US" sz="2400">
                <a:latin typeface="Times"/>
              </a:rPr>
              <a:t>The value of </a:t>
            </a:r>
            <a:r>
              <a:rPr lang="en-US" altLang="en-US" sz="2800" i="1">
                <a:latin typeface="Times"/>
              </a:rPr>
              <a:t>f</a:t>
            </a:r>
            <a:r>
              <a:rPr lang="en-US" altLang="en-US" sz="1000" i="1">
                <a:latin typeface="Times"/>
              </a:rPr>
              <a:t> </a:t>
            </a:r>
            <a:r>
              <a:rPr lang="en-US" altLang="en-US" sz="2400">
                <a:latin typeface="Times"/>
              </a:rPr>
              <a:t>(3) is the last number you write,</a:t>
            </a:r>
          </a:p>
          <a:p>
            <a:pPr algn="ctr" eaLnBrk="0" hangingPunct="0"/>
            <a:r>
              <a:rPr lang="en-US" altLang="en-US" sz="2400">
                <a:latin typeface="Times"/>
              </a:rPr>
              <a:t>In the bottom right-hand corner.</a:t>
            </a:r>
          </a:p>
        </p:txBody>
      </p:sp>
      <p:sp>
        <p:nvSpPr>
          <p:cNvPr id="145449" name="Text Box 41"/>
          <p:cNvSpPr txBox="1">
            <a:spLocks noChangeArrowheads="1"/>
          </p:cNvSpPr>
          <p:nvPr/>
        </p:nvSpPr>
        <p:spPr bwMode="auto">
          <a:xfrm>
            <a:off x="1751013" y="2724150"/>
            <a:ext cx="5210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tabLst>
                <a:tab pos="63500" algn="ctr"/>
                <a:tab pos="1143000" algn="ctr"/>
                <a:tab pos="2286000" algn="ctr"/>
                <a:tab pos="3543300" algn="ctr"/>
                <a:tab pos="4635500" algn="ctr"/>
              </a:tabLst>
            </a:pPr>
            <a:r>
              <a:rPr lang="en-US" altLang="en-US" sz="2800">
                <a:latin typeface="Times"/>
              </a:rPr>
              <a:t>2	0	</a:t>
            </a:r>
            <a:r>
              <a:rPr lang="en-US" altLang="en-US" sz="2800">
                <a:latin typeface="Times"/>
                <a:sym typeface="Symbol" pitchFamily="18" charset="2"/>
              </a:rPr>
              <a:t>–</a:t>
            </a:r>
            <a:r>
              <a:rPr lang="en-US" altLang="en-US" sz="2800">
                <a:latin typeface="Times"/>
              </a:rPr>
              <a:t>8	5	 </a:t>
            </a:r>
            <a:r>
              <a:rPr lang="en-US" altLang="en-US" sz="2800">
                <a:latin typeface="Times"/>
                <a:sym typeface="Symbol" pitchFamily="18" charset="2"/>
              </a:rPr>
              <a:t>–</a:t>
            </a:r>
            <a:r>
              <a:rPr lang="en-US" altLang="en-US" sz="2800">
                <a:latin typeface="Times"/>
              </a:rPr>
              <a:t>7 </a:t>
            </a:r>
          </a:p>
        </p:txBody>
      </p:sp>
      <p:sp>
        <p:nvSpPr>
          <p:cNvPr id="145450" name="Text Box 42"/>
          <p:cNvSpPr txBox="1">
            <a:spLocks noChangeArrowheads="1"/>
          </p:cNvSpPr>
          <p:nvPr/>
        </p:nvSpPr>
        <p:spPr bwMode="auto">
          <a:xfrm>
            <a:off x="7158038" y="3271838"/>
            <a:ext cx="15494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200">
                <a:latin typeface="Times"/>
              </a:rPr>
              <a:t>Coefficients</a:t>
            </a:r>
            <a:endParaRPr lang="en-US" altLang="en-US" sz="2400">
              <a:latin typeface="Times"/>
            </a:endParaRPr>
          </a:p>
        </p:txBody>
      </p:sp>
      <p:grpSp>
        <p:nvGrpSpPr>
          <p:cNvPr id="145451" name="Group 43"/>
          <p:cNvGrpSpPr>
            <a:grpSpLocks/>
          </p:cNvGrpSpPr>
          <p:nvPr/>
        </p:nvGrpSpPr>
        <p:grpSpPr bwMode="auto">
          <a:xfrm>
            <a:off x="6934200" y="3200400"/>
            <a:ext cx="2019300" cy="571500"/>
            <a:chOff x="4368" y="2016"/>
            <a:chExt cx="1272" cy="360"/>
          </a:xfrm>
        </p:grpSpPr>
        <p:sp>
          <p:nvSpPr>
            <p:cNvPr id="145452" name="AutoShape 44"/>
            <p:cNvSpPr>
              <a:spLocks noChangeArrowheads="1"/>
            </p:cNvSpPr>
            <p:nvPr/>
          </p:nvSpPr>
          <p:spPr bwMode="auto">
            <a:xfrm>
              <a:off x="4368" y="2016"/>
              <a:ext cx="1272" cy="360"/>
            </a:xfrm>
            <a:prstGeom prst="wedgeRectCallout">
              <a:avLst>
                <a:gd name="adj1" fmla="val -66037"/>
                <a:gd name="adj2" fmla="val -99722"/>
              </a:avLst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  <a:effectLst>
              <a:outerShdw dist="63500" dir="7612194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/>
              <a:endParaRPr lang="en-US" altLang="en-US" sz="2400">
                <a:solidFill>
                  <a:srgbClr val="FF9933"/>
                </a:solidFill>
                <a:latin typeface="Times"/>
              </a:endParaRPr>
            </a:p>
          </p:txBody>
        </p:sp>
        <p:sp>
          <p:nvSpPr>
            <p:cNvPr id="145453" name="Text Box 45"/>
            <p:cNvSpPr txBox="1">
              <a:spLocks noChangeArrowheads="1"/>
            </p:cNvSpPr>
            <p:nvPr/>
          </p:nvSpPr>
          <p:spPr bwMode="auto">
            <a:xfrm>
              <a:off x="4512" y="2061"/>
              <a:ext cx="976" cy="269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200">
                  <a:latin typeface="Times"/>
                </a:rPr>
                <a:t>Coefficients</a:t>
              </a:r>
            </a:p>
          </p:txBody>
        </p:sp>
      </p:grpSp>
      <p:grpSp>
        <p:nvGrpSpPr>
          <p:cNvPr id="145454" name="Group 46"/>
          <p:cNvGrpSpPr>
            <a:grpSpLocks/>
          </p:cNvGrpSpPr>
          <p:nvPr/>
        </p:nvGrpSpPr>
        <p:grpSpPr bwMode="auto">
          <a:xfrm>
            <a:off x="203200" y="2809875"/>
            <a:ext cx="1054100" cy="1920875"/>
            <a:chOff x="128" y="1770"/>
            <a:chExt cx="664" cy="1210"/>
          </a:xfrm>
        </p:grpSpPr>
        <p:sp>
          <p:nvSpPr>
            <p:cNvPr id="145455" name="Text Box 47"/>
            <p:cNvSpPr txBox="1">
              <a:spLocks noChangeArrowheads="1"/>
            </p:cNvSpPr>
            <p:nvPr/>
          </p:nvSpPr>
          <p:spPr bwMode="auto">
            <a:xfrm>
              <a:off x="373" y="1770"/>
              <a:ext cx="228" cy="327"/>
            </a:xfrm>
            <a:prstGeom prst="rect">
              <a:avLst/>
            </a:prstGeom>
            <a:solidFill>
              <a:srgbClr val="CCE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800">
                  <a:latin typeface="Times"/>
                </a:rPr>
                <a:t>3</a:t>
              </a:r>
              <a:endParaRPr lang="en-US" altLang="en-US" sz="2400">
                <a:latin typeface="Times"/>
              </a:endParaRPr>
            </a:p>
          </p:txBody>
        </p:sp>
        <p:sp>
          <p:nvSpPr>
            <p:cNvPr id="145456" name="AutoShape 48"/>
            <p:cNvSpPr>
              <a:spLocks noChangeArrowheads="1"/>
            </p:cNvSpPr>
            <p:nvPr/>
          </p:nvSpPr>
          <p:spPr bwMode="auto">
            <a:xfrm>
              <a:off x="128" y="2684"/>
              <a:ext cx="664" cy="296"/>
            </a:xfrm>
            <a:prstGeom prst="wedgeRectCallout">
              <a:avLst>
                <a:gd name="adj1" fmla="val -2407"/>
                <a:gd name="adj2" fmla="val -242907"/>
              </a:avLst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  <a:effectLst>
              <a:outerShdw dist="63500" dir="7612194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/>
              <a:endParaRPr lang="en-US" altLang="en-US" sz="2400">
                <a:solidFill>
                  <a:srgbClr val="FF9933"/>
                </a:solidFill>
                <a:latin typeface="Times"/>
              </a:endParaRPr>
            </a:p>
          </p:txBody>
        </p:sp>
        <p:sp>
          <p:nvSpPr>
            <p:cNvPr id="145457" name="Text Box 49"/>
            <p:cNvSpPr txBox="1">
              <a:spLocks noChangeArrowheads="1"/>
            </p:cNvSpPr>
            <p:nvPr/>
          </p:nvSpPr>
          <p:spPr bwMode="auto">
            <a:xfrm>
              <a:off x="142" y="2671"/>
              <a:ext cx="648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600" i="1">
                  <a:latin typeface="Times"/>
                </a:rPr>
                <a:t>x</a:t>
              </a:r>
              <a:r>
                <a:rPr lang="en-US" altLang="en-US" sz="2200">
                  <a:latin typeface="Times"/>
                </a:rPr>
                <a:t>-value</a:t>
              </a:r>
            </a:p>
          </p:txBody>
        </p:sp>
      </p:grpSp>
      <p:sp>
        <p:nvSpPr>
          <p:cNvPr id="145458" name="Text Box 50"/>
          <p:cNvSpPr txBox="1">
            <a:spLocks noChangeArrowheads="1"/>
          </p:cNvSpPr>
          <p:nvPr/>
        </p:nvSpPr>
        <p:spPr bwMode="auto">
          <a:xfrm>
            <a:off x="484188" y="2808288"/>
            <a:ext cx="544512" cy="51911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993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altLang="en-US" sz="2800">
                <a:latin typeface="Times"/>
              </a:rPr>
              <a:t>3</a:t>
            </a:r>
            <a:r>
              <a:rPr lang="en-US" altLang="en-US" sz="2400">
                <a:latin typeface="Times"/>
              </a:rPr>
              <a:t> </a:t>
            </a:r>
            <a:r>
              <a:rPr lang="en-US" altLang="en-US" sz="2400">
                <a:latin typeface="Times"/>
                <a:sym typeface="Symbol" pitchFamily="18" charset="2"/>
              </a:rPr>
              <a:t>•</a:t>
            </a:r>
            <a:endParaRPr lang="en-US" altLang="en-US" sz="2400">
              <a:latin typeface="Times"/>
            </a:endParaRPr>
          </a:p>
        </p:txBody>
      </p:sp>
      <p:sp>
        <p:nvSpPr>
          <p:cNvPr id="145459" name="Text Box 51"/>
          <p:cNvSpPr txBox="1">
            <a:spLocks noChangeArrowheads="1"/>
          </p:cNvSpPr>
          <p:nvPr/>
        </p:nvSpPr>
        <p:spPr bwMode="auto">
          <a:xfrm>
            <a:off x="1587500" y="762000"/>
            <a:ext cx="21224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altLang="en-US" sz="2200" b="1">
                <a:latin typeface="Helvetica" charset="0"/>
              </a:rPr>
              <a:t>S</a:t>
            </a:r>
            <a:r>
              <a:rPr lang="en-US" altLang="en-US" sz="2000" b="1">
                <a:latin typeface="Helvetica" charset="0"/>
              </a:rPr>
              <a:t>OLUTION</a:t>
            </a:r>
          </a:p>
        </p:txBody>
      </p:sp>
      <p:grpSp>
        <p:nvGrpSpPr>
          <p:cNvPr id="145460" name="Group 52"/>
          <p:cNvGrpSpPr>
            <a:grpSpLocks/>
          </p:cNvGrpSpPr>
          <p:nvPr/>
        </p:nvGrpSpPr>
        <p:grpSpPr bwMode="auto">
          <a:xfrm>
            <a:off x="1916113" y="1857375"/>
            <a:ext cx="4602162" cy="914400"/>
            <a:chOff x="1254" y="1057"/>
            <a:chExt cx="2899" cy="576"/>
          </a:xfrm>
        </p:grpSpPr>
        <p:sp>
          <p:nvSpPr>
            <p:cNvPr id="145461" name="Line 53"/>
            <p:cNvSpPr>
              <a:spLocks noChangeShapeType="1"/>
            </p:cNvSpPr>
            <p:nvPr/>
          </p:nvSpPr>
          <p:spPr bwMode="auto">
            <a:xfrm>
              <a:off x="1254" y="1057"/>
              <a:ext cx="0" cy="576"/>
            </a:xfrm>
            <a:prstGeom prst="line">
              <a:avLst/>
            </a:prstGeom>
            <a:noFill/>
            <a:ln w="76200">
              <a:solidFill>
                <a:srgbClr val="08B3E8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2" name="Line 54"/>
            <p:cNvSpPr>
              <a:spLocks noChangeShapeType="1"/>
            </p:cNvSpPr>
            <p:nvPr/>
          </p:nvSpPr>
          <p:spPr bwMode="auto">
            <a:xfrm>
              <a:off x="1902" y="1057"/>
              <a:ext cx="0" cy="576"/>
            </a:xfrm>
            <a:prstGeom prst="line">
              <a:avLst/>
            </a:prstGeom>
            <a:noFill/>
            <a:ln w="76200">
              <a:solidFill>
                <a:srgbClr val="08B3E8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3" name="Line 55"/>
            <p:cNvSpPr>
              <a:spLocks noChangeShapeType="1"/>
            </p:cNvSpPr>
            <p:nvPr/>
          </p:nvSpPr>
          <p:spPr bwMode="auto">
            <a:xfrm>
              <a:off x="2676" y="1057"/>
              <a:ext cx="0" cy="576"/>
            </a:xfrm>
            <a:prstGeom prst="line">
              <a:avLst/>
            </a:prstGeom>
            <a:noFill/>
            <a:ln w="76200">
              <a:solidFill>
                <a:srgbClr val="08B3E8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4" name="Line 56"/>
            <p:cNvSpPr>
              <a:spLocks noChangeShapeType="1"/>
            </p:cNvSpPr>
            <p:nvPr/>
          </p:nvSpPr>
          <p:spPr bwMode="auto">
            <a:xfrm>
              <a:off x="3430" y="1057"/>
              <a:ext cx="0" cy="576"/>
            </a:xfrm>
            <a:prstGeom prst="line">
              <a:avLst/>
            </a:prstGeom>
            <a:noFill/>
            <a:ln w="76200">
              <a:solidFill>
                <a:srgbClr val="08B3E8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5" name="Line 57"/>
            <p:cNvSpPr>
              <a:spLocks noChangeShapeType="1"/>
            </p:cNvSpPr>
            <p:nvPr/>
          </p:nvSpPr>
          <p:spPr bwMode="auto">
            <a:xfrm>
              <a:off x="4153" y="1057"/>
              <a:ext cx="0" cy="576"/>
            </a:xfrm>
            <a:prstGeom prst="line">
              <a:avLst/>
            </a:prstGeom>
            <a:noFill/>
            <a:ln w="76200">
              <a:solidFill>
                <a:srgbClr val="08B3E8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466" name="Group 58"/>
          <p:cNvGrpSpPr>
            <a:grpSpLocks/>
          </p:cNvGrpSpPr>
          <p:nvPr/>
        </p:nvGrpSpPr>
        <p:grpSpPr bwMode="auto">
          <a:xfrm>
            <a:off x="7124700" y="1809750"/>
            <a:ext cx="2019300" cy="863600"/>
            <a:chOff x="4357" y="1200"/>
            <a:chExt cx="1272" cy="544"/>
          </a:xfrm>
        </p:grpSpPr>
        <p:sp>
          <p:nvSpPr>
            <p:cNvPr id="145467" name="AutoShape 59"/>
            <p:cNvSpPr>
              <a:spLocks noChangeArrowheads="1"/>
            </p:cNvSpPr>
            <p:nvPr/>
          </p:nvSpPr>
          <p:spPr bwMode="auto">
            <a:xfrm>
              <a:off x="4357" y="1200"/>
              <a:ext cx="1272" cy="544"/>
            </a:xfrm>
            <a:prstGeom prst="wedgeRectCallout">
              <a:avLst>
                <a:gd name="adj1" fmla="val -66037"/>
                <a:gd name="adj2" fmla="val -82903"/>
              </a:avLst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  <a:effectLst>
              <a:outerShdw dist="63500" dir="7612194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 algn="ctr" eaLnBrk="0" hangingPunct="0"/>
              <a:endParaRPr lang="en-US" altLang="en-US" sz="2400">
                <a:solidFill>
                  <a:srgbClr val="FF9933"/>
                </a:solidFill>
                <a:latin typeface="Times"/>
              </a:endParaRPr>
            </a:p>
          </p:txBody>
        </p:sp>
        <p:sp>
          <p:nvSpPr>
            <p:cNvPr id="145468" name="Text Box 60"/>
            <p:cNvSpPr txBox="1">
              <a:spLocks noChangeArrowheads="1"/>
            </p:cNvSpPr>
            <p:nvPr/>
          </p:nvSpPr>
          <p:spPr bwMode="auto">
            <a:xfrm>
              <a:off x="4413" y="1245"/>
              <a:ext cx="1109" cy="480"/>
            </a:xfrm>
            <a:prstGeom prst="rect">
              <a:avLst/>
            </a:prstGeom>
            <a:solidFill>
              <a:srgbClr val="99CC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en-US" sz="2200">
                  <a:latin typeface="Times"/>
                </a:rPr>
                <a:t>Polynomial in</a:t>
              </a:r>
            </a:p>
            <a:p>
              <a:pPr eaLnBrk="0" hangingPunct="0"/>
              <a:r>
                <a:rPr lang="en-US" altLang="en-US" sz="2200">
                  <a:latin typeface="Times"/>
                </a:rPr>
                <a:t>standard form</a:t>
              </a:r>
            </a:p>
          </p:txBody>
        </p:sp>
      </p:grpSp>
      <p:sp>
        <p:nvSpPr>
          <p:cNvPr id="145469" name="Text Box 61"/>
          <p:cNvSpPr txBox="1">
            <a:spLocks noChangeArrowheads="1"/>
          </p:cNvSpPr>
          <p:nvPr/>
        </p:nvSpPr>
        <p:spPr bwMode="auto">
          <a:xfrm>
            <a:off x="7315200" y="3784600"/>
            <a:ext cx="147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3300"/>
                </a:solidFill>
              </a:rPr>
              <a:t>So f(3) =98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5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5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5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5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5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5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5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5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5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5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5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5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5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5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5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5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5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5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5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7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7" presetClass="entr" presetSubtype="1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8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45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4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45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5" dur="500"/>
                                        <p:tgtEl>
                                          <p:spTgt spid="1454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1454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145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14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0" dur="500"/>
                                        <p:tgtEl>
                                          <p:spTgt spid="1454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4" dur="500"/>
                                        <p:tgtEl>
                                          <p:spTgt spid="1454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14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14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5" dur="500"/>
                                        <p:tgtEl>
                                          <p:spTgt spid="1454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9" dur="500"/>
                                        <p:tgtEl>
                                          <p:spTgt spid="1454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14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00"/>
                            </p:stCondLst>
                            <p:childTnLst>
                              <p:par>
                                <p:cTn id="17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145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0" dur="500"/>
                                        <p:tgtEl>
                                          <p:spTgt spid="1454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4" dur="500"/>
                                        <p:tgtEl>
                                          <p:spTgt spid="1454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1000"/>
                            </p:stCondLst>
                            <p:childTnLst>
                              <p:par>
                                <p:cTn id="1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14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00"/>
                            </p:stCondLst>
                            <p:childTnLst>
                              <p:par>
                                <p:cTn id="19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0" dur="500"/>
                                        <p:tgtEl>
                                          <p:spTgt spid="145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00"/>
                            </p:stCondLst>
                            <p:childTnLst>
                              <p:par>
                                <p:cTn id="20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0" dur="500"/>
                                        <p:tgtEl>
                                          <p:spTgt spid="145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45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 autoUpdateAnimBg="0"/>
      <p:bldP spid="145411" grpId="0" animBg="1"/>
      <p:bldP spid="145412" grpId="0" animBg="1"/>
      <p:bldP spid="145413" grpId="0" animBg="1"/>
      <p:bldP spid="145419" grpId="0" animBg="1"/>
      <p:bldP spid="145423" grpId="0" animBg="1" autoUpdateAnimBg="0"/>
      <p:bldP spid="145424" grpId="0" animBg="1"/>
      <p:bldP spid="145425" grpId="0" animBg="1"/>
      <p:bldP spid="145426" grpId="0" autoUpdateAnimBg="0"/>
      <p:bldP spid="145427" grpId="0" animBg="1" autoUpdateAnimBg="0"/>
      <p:bldP spid="145428" grpId="0" animBg="1" autoUpdateAnimBg="0"/>
      <p:bldP spid="145429" grpId="0" animBg="1" autoUpdateAnimBg="0"/>
      <p:bldP spid="145430" grpId="0" animBg="1"/>
      <p:bldP spid="145431" grpId="0" autoUpdateAnimBg="0"/>
      <p:bldP spid="145432" grpId="0" autoUpdateAnimBg="0"/>
      <p:bldP spid="145433" grpId="0" autoUpdateAnimBg="0"/>
      <p:bldP spid="145434" grpId="0" autoUpdateAnimBg="0"/>
      <p:bldP spid="145435" grpId="0" autoUpdateAnimBg="0"/>
      <p:bldP spid="145436" grpId="0" autoUpdateAnimBg="0"/>
      <p:bldP spid="145437" grpId="0" autoUpdateAnimBg="0"/>
      <p:bldP spid="145438" grpId="0" autoUpdateAnimBg="0"/>
      <p:bldP spid="145439" grpId="0" autoUpdateAnimBg="0"/>
      <p:bldP spid="145440" grpId="0" animBg="1"/>
      <p:bldP spid="145441" grpId="0" animBg="1"/>
      <p:bldP spid="145442" grpId="0" animBg="1"/>
      <p:bldP spid="145443" grpId="0" animBg="1"/>
      <p:bldP spid="145444" grpId="0" animBg="1"/>
      <p:bldP spid="145445" grpId="0" animBg="1"/>
      <p:bldP spid="145446" grpId="0" animBg="1"/>
      <p:bldP spid="145447" grpId="0" animBg="1"/>
      <p:bldP spid="145448" grpId="0" animBg="1" autoUpdateAnimBg="0"/>
      <p:bldP spid="145449" grpId="0" autoUpdateAnimBg="0"/>
      <p:bldP spid="145450" grpId="0" autoUpdateAnimBg="0"/>
      <p:bldP spid="145458" grpId="0" animBg="1" autoUpdateAnimBg="0"/>
      <p:bldP spid="145459" grpId="0" autoUpdateAnimBg="0"/>
      <p:bldP spid="14546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97913" cy="1143000"/>
          </a:xfrm>
        </p:spPr>
        <p:txBody>
          <a:bodyPr/>
          <a:lstStyle/>
          <a:p>
            <a:r>
              <a:rPr lang="en-US" sz="4000"/>
              <a:t>Tell me everything you know about the equation…</a:t>
            </a:r>
          </a:p>
        </p:txBody>
      </p:sp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1447800"/>
            <a:ext cx="4953000" cy="336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228600" y="5029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Even degree of at least 4, positive leading coefficient, Domain is all Real’s, Range is</a:t>
            </a:r>
          </a:p>
        </p:txBody>
      </p:sp>
      <p:graphicFrame>
        <p:nvGraphicFramePr>
          <p:cNvPr id="76808" name="Object 8"/>
          <p:cNvGraphicFramePr>
            <a:graphicFrameLocks noChangeAspect="1"/>
          </p:cNvGraphicFramePr>
          <p:nvPr/>
        </p:nvGraphicFramePr>
        <p:xfrm>
          <a:off x="4495800" y="5387975"/>
          <a:ext cx="838200" cy="479425"/>
        </p:xfrm>
        <a:graphic>
          <a:graphicData uri="http://schemas.openxmlformats.org/presentationml/2006/ole">
            <p:oleObj spid="_x0000_s76808" name="Equation" r:id="rId5" imgW="35532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1524000"/>
            <a:ext cx="4800600" cy="326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762000" y="51816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Odd degree of at least 5, positive leading coefficient, Domain is all Real’s, Range is all Real’s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title"/>
          </p:nvPr>
        </p:nvSpPr>
        <p:spPr>
          <a:xfrm>
            <a:off x="1143000" y="228600"/>
            <a:ext cx="7772400" cy="1143000"/>
          </a:xfrm>
          <a:noFill/>
          <a:ln/>
        </p:spPr>
        <p:txBody>
          <a:bodyPr/>
          <a:lstStyle/>
          <a:p>
            <a:r>
              <a:rPr lang="en-US" sz="4000"/>
              <a:t>Tell me everything you know about the equation…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autoUpdateAnimBg="0"/>
    </p:bldLst>
  </p:timing>
</p:sld>
</file>

<file path=ppt/theme/theme1.xml><?xml version="1.0" encoding="utf-8"?>
<a:theme xmlns:a="http://schemas.openxmlformats.org/drawingml/2006/main" name="Cactus">
  <a:themeElements>
    <a:clrScheme name="Cactus 2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F5EBC1"/>
      </a:accent1>
      <a:accent2>
        <a:srgbClr val="FFCC00"/>
      </a:accent2>
      <a:accent3>
        <a:srgbClr val="FFFFFF"/>
      </a:accent3>
      <a:accent4>
        <a:srgbClr val="000000"/>
      </a:accent4>
      <a:accent5>
        <a:srgbClr val="F9F3DD"/>
      </a:accent5>
      <a:accent6>
        <a:srgbClr val="E7B900"/>
      </a:accent6>
      <a:hlink>
        <a:srgbClr val="D4876C"/>
      </a:hlink>
      <a:folHlink>
        <a:srgbClr val="B2B2B2"/>
      </a:folHlink>
    </a:clrScheme>
    <a:fontScheme name="Cactu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ctus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ctus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ctus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Designs\Cactus.pot</Template>
  <TotalTime>2013</TotalTime>
  <Words>387</Words>
  <Application>Microsoft PowerPoint</Application>
  <PresentationFormat>On-screen Show (4:3)</PresentationFormat>
  <Paragraphs>62</Paragraphs>
  <Slides>10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Arial Narrow</vt:lpstr>
      <vt:lpstr>Times New Roman</vt:lpstr>
      <vt:lpstr>Helvetica</vt:lpstr>
      <vt:lpstr>Times</vt:lpstr>
      <vt:lpstr>Symbol</vt:lpstr>
      <vt:lpstr>Cactus</vt:lpstr>
      <vt:lpstr>Microsoft Equation 3.0</vt:lpstr>
      <vt:lpstr>MathType 5.0 Equation</vt:lpstr>
      <vt:lpstr>Essential Question: How do I analyze a polynomial function?</vt:lpstr>
      <vt:lpstr>Extrema…..</vt:lpstr>
      <vt:lpstr>Slide 3</vt:lpstr>
      <vt:lpstr>Slide 4</vt:lpstr>
      <vt:lpstr>Slide 5</vt:lpstr>
      <vt:lpstr>Slide 6</vt:lpstr>
      <vt:lpstr>Slide 7</vt:lpstr>
      <vt:lpstr>Tell me everything you know about the equation…</vt:lpstr>
      <vt:lpstr>Tell me everything you know about the equation…</vt:lpstr>
      <vt:lpstr>Tell me everything you know about the equation…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</dc:creator>
  <cp:lastModifiedBy>Tanya Bourdeau</cp:lastModifiedBy>
  <cp:revision>47</cp:revision>
  <cp:lastPrinted>2002-10-04T13:48:26Z</cp:lastPrinted>
  <dcterms:created xsi:type="dcterms:W3CDTF">2002-09-30T01:30:11Z</dcterms:created>
  <dcterms:modified xsi:type="dcterms:W3CDTF">2010-09-21T17:35:15Z</dcterms:modified>
</cp:coreProperties>
</file>